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203575" y="19305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000000"/>
                </a:solidFill>
              </a:rPr>
              <a:t>UMBeats DJ Club - Group 04</a:t>
            </a:r>
            <a:endParaRPr>
              <a:solidFill>
                <a:srgbClr val="000000"/>
              </a:solidFill>
            </a:endParaRPr>
          </a:p>
        </p:txBody>
      </p:sp>
      <p:sp>
        <p:nvSpPr>
          <p:cNvPr id="60" name="Shape 60"/>
          <p:cNvSpPr txBox="1"/>
          <p:nvPr>
            <p:ph idx="1" type="subTitle"/>
          </p:nvPr>
        </p:nvSpPr>
        <p:spPr>
          <a:xfrm>
            <a:off x="2137225" y="2850063"/>
            <a:ext cx="4899600" cy="175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solidFill>
                  <a:srgbClr val="000000"/>
                </a:solidFill>
              </a:rPr>
              <a:t>Kuran Chona</a:t>
            </a:r>
            <a:endParaRPr sz="2600">
              <a:solidFill>
                <a:srgbClr val="000000"/>
              </a:solidFill>
            </a:endParaRPr>
          </a:p>
          <a:p>
            <a:pPr indent="0" lvl="0" marL="0">
              <a:spcBef>
                <a:spcPts val="0"/>
              </a:spcBef>
              <a:spcAft>
                <a:spcPts val="0"/>
              </a:spcAft>
              <a:buNone/>
            </a:pPr>
            <a:r>
              <a:rPr lang="en" sz="2600">
                <a:solidFill>
                  <a:srgbClr val="000000"/>
                </a:solidFill>
              </a:rPr>
              <a:t>Abhinav Konagala</a:t>
            </a:r>
            <a:endParaRPr sz="2600">
              <a:solidFill>
                <a:srgbClr val="000000"/>
              </a:solidFill>
            </a:endParaRPr>
          </a:p>
          <a:p>
            <a:pPr indent="0" lvl="0" marL="0">
              <a:spcBef>
                <a:spcPts val="0"/>
              </a:spcBef>
              <a:spcAft>
                <a:spcPts val="0"/>
              </a:spcAft>
              <a:buNone/>
            </a:pPr>
            <a:r>
              <a:rPr lang="en" sz="2600">
                <a:solidFill>
                  <a:srgbClr val="000000"/>
                </a:solidFill>
              </a:rPr>
              <a:t>Mykiah Ashley</a:t>
            </a:r>
            <a:endParaRPr sz="2600">
              <a:solidFill>
                <a:srgbClr val="000000"/>
              </a:solidFill>
            </a:endParaRPr>
          </a:p>
          <a:p>
            <a:pPr indent="0" lvl="0" marL="0">
              <a:spcBef>
                <a:spcPts val="0"/>
              </a:spcBef>
              <a:spcAft>
                <a:spcPts val="0"/>
              </a:spcAft>
              <a:buNone/>
            </a:pPr>
            <a:r>
              <a:rPr lang="en" sz="2600">
                <a:solidFill>
                  <a:srgbClr val="000000"/>
                </a:solidFill>
              </a:rPr>
              <a:t>Achal Malik</a:t>
            </a:r>
            <a:endParaRPr sz="26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Screens cont.</a:t>
            </a:r>
            <a:endParaRPr/>
          </a:p>
        </p:txBody>
      </p:sp>
      <p:pic>
        <p:nvPicPr>
          <p:cNvPr id="114" name="Shape 114"/>
          <p:cNvPicPr preferRelativeResize="0"/>
          <p:nvPr/>
        </p:nvPicPr>
        <p:blipFill>
          <a:blip r:embed="rId3">
            <a:alphaModFix/>
          </a:blip>
          <a:stretch>
            <a:fillRect/>
          </a:stretch>
        </p:blipFill>
        <p:spPr>
          <a:xfrm>
            <a:off x="707925" y="1058225"/>
            <a:ext cx="7728146" cy="378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Lessons Learned:</a:t>
            </a:r>
            <a:endParaRPr/>
          </a:p>
        </p:txBody>
      </p:sp>
      <p:sp>
        <p:nvSpPr>
          <p:cNvPr id="120" name="Shape 1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a Group we have had many difficulties in the beginning with losing a member of our group, putting a bigger workload on the rest of us. Our communication in the beginning was very poor but over time we all became very aware that communication is the key to being a successful group. </a:t>
            </a:r>
            <a:endParaRPr/>
          </a:p>
          <a:p>
            <a:pPr indent="0" lvl="0" marL="0">
              <a:spcBef>
                <a:spcPts val="1600"/>
              </a:spcBef>
              <a:spcAft>
                <a:spcPts val="1600"/>
              </a:spcAft>
              <a:buNone/>
            </a:pPr>
            <a:r>
              <a:rPr lang="en"/>
              <a:t>We also started to help each other out on all the parts of the project rather than leaving the one person to do it themselves. We collectively came up that multiple brains is better than just one and we wanted to create a more powerful project and presentation of what we have done.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Problem:</a:t>
            </a:r>
            <a:endParaRPr/>
          </a:p>
        </p:txBody>
      </p:sp>
      <p:sp>
        <p:nvSpPr>
          <p:cNvPr id="66" name="Shape 6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2000">
                <a:solidFill>
                  <a:srgbClr val="000000"/>
                </a:solidFill>
              </a:rPr>
              <a:t>UMBeatsClub Client-DJ Connector:</a:t>
            </a:r>
            <a:r>
              <a:rPr lang="en" sz="2000">
                <a:solidFill>
                  <a:srgbClr val="000000"/>
                </a:solidFill>
              </a:rPr>
              <a:t> </a:t>
            </a:r>
            <a:endParaRPr sz="2000">
              <a:solidFill>
                <a:srgbClr val="000000"/>
              </a:solidFill>
            </a:endParaRPr>
          </a:p>
          <a:p>
            <a:pPr indent="457200" lvl="0" marL="0" rtl="0" algn="just">
              <a:spcBef>
                <a:spcPts val="0"/>
              </a:spcBef>
              <a:spcAft>
                <a:spcPts val="0"/>
              </a:spcAft>
              <a:buNone/>
            </a:pPr>
            <a:r>
              <a:t/>
            </a:r>
            <a:endParaRPr sz="600">
              <a:solidFill>
                <a:srgbClr val="000000"/>
              </a:solidFill>
              <a:latin typeface="Roboto Slab"/>
              <a:ea typeface="Roboto Slab"/>
              <a:cs typeface="Roboto Slab"/>
              <a:sym typeface="Roboto Slab"/>
            </a:endParaRPr>
          </a:p>
          <a:p>
            <a:pPr indent="457200" lvl="0" marL="0" rtl="0" algn="just">
              <a:spcBef>
                <a:spcPts val="1600"/>
              </a:spcBef>
              <a:spcAft>
                <a:spcPts val="0"/>
              </a:spcAft>
              <a:buNone/>
            </a:pPr>
            <a:r>
              <a:rPr lang="en">
                <a:solidFill>
                  <a:srgbClr val="000000"/>
                </a:solidFill>
              </a:rPr>
              <a:t>This project has been created in order to increase sales and customer satisfaction, while also reducing the cost of performances of Disc Jockeys within and outside of the UMBC community by creating a product that questions the customer about music preferences before we assign a disc jockey to their event.</a:t>
            </a:r>
            <a:endParaRPr>
              <a:solidFill>
                <a:srgbClr val="000000"/>
              </a:solidFill>
            </a:endParaRPr>
          </a:p>
          <a:p>
            <a:pPr indent="0" lvl="0" marL="0" rtl="0" algn="just">
              <a:spcBef>
                <a:spcPts val="1600"/>
              </a:spcBef>
              <a:spcAft>
                <a:spcPts val="1600"/>
              </a:spcAft>
              <a:buNone/>
            </a:pPr>
            <a:r>
              <a:t/>
            </a:r>
            <a:endParaRPr>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Functional Requirements:</a:t>
            </a:r>
            <a:endParaRPr/>
          </a:p>
        </p:txBody>
      </p:sp>
      <p:sp>
        <p:nvSpPr>
          <p:cNvPr id="72" name="Shape 7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Font typeface="Old Standard TT"/>
              <a:buChar char="●"/>
            </a:pPr>
            <a:r>
              <a:rPr lang="en"/>
              <a:t>The system will allow customers to view event details on the social networking sites.</a:t>
            </a:r>
            <a:endParaRPr/>
          </a:p>
          <a:p>
            <a:pPr indent="-342900" lvl="0" marL="457200" rtl="0">
              <a:spcBef>
                <a:spcPts val="0"/>
              </a:spcBef>
              <a:spcAft>
                <a:spcPts val="0"/>
              </a:spcAft>
              <a:buClr>
                <a:schemeClr val="dk1"/>
              </a:buClr>
              <a:buSzPts val="1800"/>
              <a:buFont typeface="Old Standard TT"/>
              <a:buChar char="●"/>
            </a:pPr>
            <a:r>
              <a:rPr lang="en"/>
              <a:t>The system will allow customers to make suggestions about their music styles and music preferences through email system.</a:t>
            </a:r>
            <a:endParaRPr/>
          </a:p>
          <a:p>
            <a:pPr indent="-342900" lvl="0" marL="457200" rtl="0">
              <a:spcBef>
                <a:spcPts val="0"/>
              </a:spcBef>
              <a:spcAft>
                <a:spcPts val="0"/>
              </a:spcAft>
              <a:buClr>
                <a:schemeClr val="dk1"/>
              </a:buClr>
              <a:buSzPts val="1800"/>
              <a:buFont typeface="Old Standard TT"/>
              <a:buChar char="●"/>
            </a:pPr>
            <a:r>
              <a:rPr lang="en"/>
              <a:t>The system will record customers answers to online surveys and music personality quiz.</a:t>
            </a:r>
            <a:endParaRPr/>
          </a:p>
          <a:p>
            <a:pPr indent="-342900" lvl="0" marL="457200" rtl="0">
              <a:spcBef>
                <a:spcPts val="0"/>
              </a:spcBef>
              <a:spcAft>
                <a:spcPts val="0"/>
              </a:spcAft>
              <a:buClr>
                <a:schemeClr val="dk1"/>
              </a:buClr>
              <a:buSzPts val="1800"/>
              <a:buFont typeface="Old Standard TT"/>
              <a:buChar char="●"/>
            </a:pPr>
            <a:r>
              <a:rPr lang="en"/>
              <a:t>The system will select DJ’s based on music event rather than on availability.</a:t>
            </a:r>
            <a:endParaRPr sz="1400">
              <a:solidFill>
                <a:srgbClr val="616161"/>
              </a:solidFill>
            </a:endParaRPr>
          </a:p>
          <a:p>
            <a:pPr indent="0" lvl="0" marL="0" rtl="0">
              <a:lnSpc>
                <a:spcPct val="100000"/>
              </a:lnSpc>
              <a:spcBef>
                <a:spcPts val="0"/>
              </a:spcBef>
              <a:spcAft>
                <a:spcPts val="1600"/>
              </a:spcAft>
              <a:buNone/>
            </a:pPr>
            <a:r>
              <a:t/>
            </a:r>
            <a:endParaRPr sz="16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Alternative:</a:t>
            </a:r>
            <a:endParaRPr/>
          </a:p>
        </p:txBody>
      </p:sp>
      <p:sp>
        <p:nvSpPr>
          <p:cNvPr id="78" name="Shape 7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chose the Alternative of Buying the system:</a:t>
            </a:r>
            <a:endParaRPr/>
          </a:p>
          <a:p>
            <a:pPr indent="-342900" lvl="0" marL="457200" rtl="0">
              <a:spcBef>
                <a:spcPts val="1600"/>
              </a:spcBef>
              <a:spcAft>
                <a:spcPts val="0"/>
              </a:spcAft>
              <a:buSzPts val="1800"/>
              <a:buChar char="●"/>
            </a:pPr>
            <a:r>
              <a:rPr lang="en"/>
              <a:t>The organization does not have the </a:t>
            </a:r>
            <a:r>
              <a:rPr lang="en"/>
              <a:t>technical</a:t>
            </a:r>
            <a:r>
              <a:rPr lang="en"/>
              <a:t> prowess to build and maintain this system</a:t>
            </a:r>
            <a:endParaRPr/>
          </a:p>
          <a:p>
            <a:pPr indent="-342900" lvl="0" marL="457200" rtl="0">
              <a:spcBef>
                <a:spcPts val="0"/>
              </a:spcBef>
              <a:spcAft>
                <a:spcPts val="0"/>
              </a:spcAft>
              <a:buSzPts val="1800"/>
              <a:buChar char="●"/>
            </a:pPr>
            <a:r>
              <a:rPr lang="en"/>
              <a:t>This would make the process of switching over to a new system easier that having to build a new one. </a:t>
            </a:r>
            <a:endParaRPr/>
          </a:p>
          <a:p>
            <a:pPr indent="-342900" lvl="0" marL="457200" rtl="0">
              <a:spcBef>
                <a:spcPts val="0"/>
              </a:spcBef>
              <a:spcAft>
                <a:spcPts val="0"/>
              </a:spcAft>
              <a:buSzPts val="1800"/>
              <a:buChar char="●"/>
            </a:pPr>
            <a:r>
              <a:rPr lang="en"/>
              <a:t>Survey Legend, our final option, has all the details that we wanted, such as saving the information from the surveys as well as question creation and customization.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body"/>
          </p:nvPr>
        </p:nvSpPr>
        <p:spPr>
          <a:xfrm>
            <a:off x="58500" y="2333600"/>
            <a:ext cx="5998800" cy="388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Physical</a:t>
            </a:r>
            <a:endParaRPr/>
          </a:p>
          <a:p>
            <a:pPr indent="0" lvl="0" marL="0">
              <a:spcBef>
                <a:spcPts val="0"/>
              </a:spcBef>
              <a:spcAft>
                <a:spcPts val="0"/>
              </a:spcAft>
              <a:buNone/>
            </a:pPr>
            <a:r>
              <a:rPr lang="en"/>
              <a:t>DFD Level 0</a:t>
            </a:r>
            <a:endParaRPr/>
          </a:p>
        </p:txBody>
      </p:sp>
      <p:pic>
        <p:nvPicPr>
          <p:cNvPr id="84" name="Shape 84"/>
          <p:cNvPicPr preferRelativeResize="0"/>
          <p:nvPr/>
        </p:nvPicPr>
        <p:blipFill>
          <a:blip r:embed="rId3">
            <a:alphaModFix/>
          </a:blip>
          <a:stretch>
            <a:fillRect/>
          </a:stretch>
        </p:blipFill>
        <p:spPr>
          <a:xfrm>
            <a:off x="1749850" y="21950"/>
            <a:ext cx="7394149" cy="5099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3296985" y="374913"/>
            <a:ext cx="5633541" cy="4393675"/>
          </a:xfrm>
          <a:prstGeom prst="rect">
            <a:avLst/>
          </a:prstGeom>
          <a:noFill/>
          <a:ln>
            <a:noFill/>
          </a:ln>
          <a:effectLst>
            <a:outerShdw blurRad="57150" rotWithShape="0" algn="bl" dir="5400000" dist="19050">
              <a:srgbClr val="000000">
                <a:alpha val="50000"/>
              </a:srgbClr>
            </a:outerShdw>
          </a:effectLst>
        </p:spPr>
      </p:pic>
      <p:sp>
        <p:nvSpPr>
          <p:cNvPr id="90" name="Shape 90"/>
          <p:cNvSpPr txBox="1"/>
          <p:nvPr>
            <p:ph type="title"/>
          </p:nvPr>
        </p:nvSpPr>
        <p:spPr>
          <a:xfrm>
            <a:off x="248400" y="2193900"/>
            <a:ext cx="28080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Physical ERD Diagram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0" y="1816050"/>
            <a:ext cx="39804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Interface Structure Diagram</a:t>
            </a:r>
            <a:endParaRPr/>
          </a:p>
        </p:txBody>
      </p:sp>
      <p:pic>
        <p:nvPicPr>
          <p:cNvPr id="96" name="Shape 96"/>
          <p:cNvPicPr preferRelativeResize="0"/>
          <p:nvPr/>
        </p:nvPicPr>
        <p:blipFill>
          <a:blip r:embed="rId3">
            <a:alphaModFix/>
          </a:blip>
          <a:stretch>
            <a:fillRect/>
          </a:stretch>
        </p:blipFill>
        <p:spPr>
          <a:xfrm>
            <a:off x="3879375" y="297763"/>
            <a:ext cx="5104299" cy="4547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Screens:</a:t>
            </a:r>
            <a:endParaRPr/>
          </a:p>
        </p:txBody>
      </p:sp>
      <p:pic>
        <p:nvPicPr>
          <p:cNvPr id="102" name="Shape 102"/>
          <p:cNvPicPr preferRelativeResize="0"/>
          <p:nvPr/>
        </p:nvPicPr>
        <p:blipFill>
          <a:blip r:embed="rId3">
            <a:alphaModFix/>
          </a:blip>
          <a:stretch>
            <a:fillRect/>
          </a:stretch>
        </p:blipFill>
        <p:spPr>
          <a:xfrm>
            <a:off x="1171575" y="1058225"/>
            <a:ext cx="6800850" cy="356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Screens cont.</a:t>
            </a:r>
            <a:endParaRPr/>
          </a:p>
        </p:txBody>
      </p:sp>
      <p:pic>
        <p:nvPicPr>
          <p:cNvPr id="108" name="Shape 108"/>
          <p:cNvPicPr preferRelativeResize="0"/>
          <p:nvPr/>
        </p:nvPicPr>
        <p:blipFill rotWithShape="1">
          <a:blip r:embed="rId3">
            <a:alphaModFix/>
          </a:blip>
          <a:srcRect b="1987" l="524" r="465" t="1524"/>
          <a:stretch/>
        </p:blipFill>
        <p:spPr>
          <a:xfrm>
            <a:off x="809337" y="1058225"/>
            <a:ext cx="7525326" cy="364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