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2" name="Shape 142"/>
          <p:cNvSpPr/>
          <p:nvPr>
            <p:ph type="sldImg"/>
          </p:nvPr>
        </p:nvSpPr>
        <p:spPr>
          <a:xfrm>
            <a:off x="1143000" y="685800"/>
            <a:ext cx="4572000" cy="3429000"/>
          </a:xfrm>
          <a:prstGeom prst="rect">
            <a:avLst/>
          </a:prstGeom>
        </p:spPr>
        <p:txBody>
          <a:bodyPr/>
          <a:lstStyle/>
          <a:p>
            <a:pPr/>
          </a:p>
        </p:txBody>
      </p:sp>
      <p:sp>
        <p:nvSpPr>
          <p:cNvPr id="143" name="Shape 1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3" name="Title Text"/>
          <p:cNvSpPr txBox="1"/>
          <p:nvPr>
            <p:ph type="title"/>
          </p:nvPr>
        </p:nvSpPr>
        <p:spPr>
          <a:xfrm>
            <a:off x="685800" y="2130425"/>
            <a:ext cx="7772400" cy="1470025"/>
          </a:xfrm>
          <a:prstGeom prst="rect">
            <a:avLst/>
          </a:prstGeom>
        </p:spPr>
        <p:txBody>
          <a:bodyPr/>
          <a:lstStyle/>
          <a:p>
            <a:pPr/>
            <a:r>
              <a:t>Title Text</a:t>
            </a:r>
          </a:p>
        </p:txBody>
      </p:sp>
      <p:sp>
        <p:nvSpPr>
          <p:cNvPr id="14" name="Body Level One…"/>
          <p:cNvSpPr txBox="1"/>
          <p:nvPr>
            <p:ph type="body" sz="quarter" idx="1"/>
          </p:nvPr>
        </p:nvSpPr>
        <p:spPr>
          <a:xfrm>
            <a:off x="1371600" y="3886200"/>
            <a:ext cx="6400800" cy="1752600"/>
          </a:xfrm>
          <a:prstGeom prst="rect">
            <a:avLst/>
          </a:prstGeom>
        </p:spPr>
        <p:txBody>
          <a:bodyPr/>
          <a:lstStyle>
            <a:lvl1pPr marL="431800" indent="-406400" algn="ctr">
              <a:spcBef>
                <a:spcPts val="600"/>
              </a:spcBef>
              <a:buClrTx/>
              <a:buSzTx/>
              <a:buFontTx/>
              <a:buNone/>
              <a:defRPr>
                <a:solidFill>
                  <a:srgbClr val="888888"/>
                </a:solidFill>
              </a:defRPr>
            </a:lvl1pPr>
            <a:lvl2pPr marL="431800" indent="76200" algn="ctr">
              <a:spcBef>
                <a:spcPts val="600"/>
              </a:spcBef>
              <a:buClrTx/>
              <a:buSzTx/>
              <a:buFontTx/>
              <a:buNone/>
              <a:defRPr>
                <a:solidFill>
                  <a:srgbClr val="888888"/>
                </a:solidFill>
              </a:defRPr>
            </a:lvl2pPr>
            <a:lvl3pPr marL="431800" indent="558800" algn="ctr">
              <a:spcBef>
                <a:spcPts val="600"/>
              </a:spcBef>
              <a:buClrTx/>
              <a:buSzTx/>
              <a:buFontTx/>
              <a:buNone/>
              <a:defRPr>
                <a:solidFill>
                  <a:srgbClr val="888888"/>
                </a:solidFill>
              </a:defRPr>
            </a:lvl3pPr>
            <a:lvl4pPr marL="431800" indent="1041400" algn="ctr">
              <a:spcBef>
                <a:spcPts val="600"/>
              </a:spcBef>
              <a:buClrTx/>
              <a:buSzTx/>
              <a:buFontTx/>
              <a:buNone/>
              <a:defRPr>
                <a:solidFill>
                  <a:srgbClr val="888888"/>
                </a:solidFill>
              </a:defRPr>
            </a:lvl4pPr>
            <a:lvl5pPr marL="431800" indent="1498600" algn="ctr">
              <a:spcBef>
                <a:spcPts val="600"/>
              </a:spcBef>
              <a:buClrTx/>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7" name="Title Text"/>
          <p:cNvSpPr txBox="1"/>
          <p:nvPr>
            <p:ph type="title"/>
          </p:nvPr>
        </p:nvSpPr>
        <p:spPr>
          <a:prstGeom prst="rect">
            <a:avLst/>
          </a:prstGeom>
        </p:spPr>
        <p:txBody>
          <a:bodyPr/>
          <a:lstStyle/>
          <a:p>
            <a:pPr/>
            <a:r>
              <a:t>Title Text</a:t>
            </a:r>
          </a:p>
        </p:txBody>
      </p:sp>
      <p:sp>
        <p:nvSpPr>
          <p:cNvPr id="98" name="Body Level One…"/>
          <p:cNvSpPr txBox="1"/>
          <p:nvPr>
            <p:ph type="body" idx="1"/>
          </p:nvPr>
        </p:nvSpPr>
        <p:spPr>
          <a:xfrm rot="5400000">
            <a:off x="2309018" y="-251618"/>
            <a:ext cx="4525964" cy="8229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6" name="Title Text"/>
          <p:cNvSpPr txBox="1"/>
          <p:nvPr>
            <p:ph type="title"/>
          </p:nvPr>
        </p:nvSpPr>
        <p:spPr>
          <a:xfrm rot="5400000">
            <a:off x="4732337" y="2171700"/>
            <a:ext cx="5851526" cy="2057401"/>
          </a:xfrm>
          <a:prstGeom prst="rect">
            <a:avLst/>
          </a:prstGeom>
        </p:spPr>
        <p:txBody>
          <a:bodyPr/>
          <a:lstStyle/>
          <a:p>
            <a:pPr/>
            <a:r>
              <a:t>Title Text</a:t>
            </a:r>
          </a:p>
        </p:txBody>
      </p:sp>
      <p:sp>
        <p:nvSpPr>
          <p:cNvPr id="107" name="Body Level One…"/>
          <p:cNvSpPr txBox="1"/>
          <p:nvPr>
            <p:ph type="body" idx="1"/>
          </p:nvPr>
        </p:nvSpPr>
        <p:spPr>
          <a:xfrm rot="5400000">
            <a:off x="541337" y="190500"/>
            <a:ext cx="5851526" cy="60198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and Content">
    <p:spTree>
      <p:nvGrpSpPr>
        <p:cNvPr id="1" name=""/>
        <p:cNvGrpSpPr/>
        <p:nvPr/>
      </p:nvGrpSpPr>
      <p:grpSpPr>
        <a:xfrm>
          <a:off x="0" y="0"/>
          <a:ext cx="0" cy="0"/>
          <a:chOff x="0" y="0"/>
          <a:chExt cx="0" cy="0"/>
        </a:xfrm>
      </p:grpSpPr>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lvl1pPr>
              <a:defRPr>
                <a:solidFill>
                  <a:srgbClr val="97480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123" name="Rectangle 7"/>
          <p:cNvSpPr/>
          <p:nvPr/>
        </p:nvSpPr>
        <p:spPr>
          <a:xfrm>
            <a:off x="298939" y="177143"/>
            <a:ext cx="8610601" cy="6553201"/>
          </a:xfrm>
          <a:prstGeom prst="rect">
            <a:avLst/>
          </a:prstGeom>
          <a:ln w="25400">
            <a:solidFill>
              <a:srgbClr val="3A5E8A"/>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124" name="Straight Connector 8"/>
          <p:cNvSpPr/>
          <p:nvPr/>
        </p:nvSpPr>
        <p:spPr>
          <a:xfrm>
            <a:off x="298939" y="1219200"/>
            <a:ext cx="8610601" cy="1588"/>
          </a:xfrm>
          <a:prstGeom prst="line">
            <a:avLst/>
          </a:prstGeom>
          <a:ln w="25400">
            <a:solidFill>
              <a:srgbClr val="1F497D"/>
            </a:solidFill>
          </a:ln>
        </p:spPr>
        <p:txBody>
          <a:bodyPr lIns="45719" rIns="45719"/>
          <a:lstStyle/>
          <a:p>
            <a:pPr>
              <a:defRPr sz="1800">
                <a:latin typeface="Calibri"/>
                <a:ea typeface="Calibri"/>
                <a:cs typeface="Calibri"/>
                <a:sym typeface="Calibri"/>
              </a:defRPr>
            </a:pPr>
          </a:p>
        </p:txBody>
      </p:sp>
      <p:sp>
        <p:nvSpPr>
          <p:cNvPr id="125" name="Title Text"/>
          <p:cNvSpPr txBox="1"/>
          <p:nvPr>
            <p:ph type="title"/>
          </p:nvPr>
        </p:nvSpPr>
        <p:spPr>
          <a:prstGeom prst="rect">
            <a:avLst/>
          </a:prstGeom>
        </p:spPr>
        <p:txBody>
          <a:bodyPr lIns="45719" tIns="45719" rIns="45719" bIns="45719"/>
          <a:lstStyle/>
          <a:p>
            <a:pPr/>
            <a:r>
              <a:t>Title Text</a:t>
            </a:r>
          </a:p>
        </p:txBody>
      </p:sp>
      <p:sp>
        <p:nvSpPr>
          <p:cNvPr id="126" name="Body Level One…"/>
          <p:cNvSpPr txBox="1"/>
          <p:nvPr>
            <p:ph type="body" idx="1"/>
          </p:nvPr>
        </p:nvSpPr>
        <p:spPr>
          <a:prstGeom prst="rect">
            <a:avLst/>
          </a:prstGeom>
        </p:spPr>
        <p:txBody>
          <a:bodyPr lIns="45719" tIns="45719" rIns="45719" bIns="45719"/>
          <a:lstStyle>
            <a:lvl1pPr marL="342900">
              <a:spcBef>
                <a:spcPts val="700"/>
              </a:spcBef>
              <a:buClrTx/>
              <a:buSzPct val="100000"/>
            </a:lvl1pPr>
            <a:lvl2pPr marL="783771" indent="-326571">
              <a:spcBef>
                <a:spcPts val="700"/>
              </a:spcBef>
              <a:buClrTx/>
              <a:buSzPct val="100000"/>
            </a:lvl2pPr>
            <a:lvl3pPr marL="1219200" indent="-304800">
              <a:spcBef>
                <a:spcPts val="700"/>
              </a:spcBef>
              <a:buClrTx/>
              <a:buSzPct val="100000"/>
            </a:lvl3pPr>
            <a:lvl4pPr marL="1737360" indent="-365760">
              <a:spcBef>
                <a:spcPts val="700"/>
              </a:spcBef>
              <a:buClrTx/>
              <a:buSzPct val="100000"/>
            </a:lvl4pPr>
            <a:lvl5pPr marL="2194560" indent="-365760">
              <a:spcBef>
                <a:spcPts val="700"/>
              </a:spcBef>
              <a:buClrTx/>
              <a:buSzPct val="100000"/>
            </a:lvl5pPr>
          </a:lstStyle>
          <a:p>
            <a:pPr/>
            <a:r>
              <a:t>Body Level One</a:t>
            </a:r>
          </a:p>
          <a:p>
            <a:pPr lvl="1"/>
            <a:r>
              <a:t>Body Level Two</a:t>
            </a:r>
          </a:p>
          <a:p>
            <a:pPr lvl="2"/>
            <a:r>
              <a:t>Body Level Three</a:t>
            </a:r>
          </a:p>
          <a:p>
            <a:pPr lvl="3"/>
            <a:r>
              <a:t>Body Level Four</a:t>
            </a:r>
          </a:p>
          <a:p>
            <a:pPr lvl="4"/>
            <a:r>
              <a:t>Body Level Five</a:t>
            </a:r>
          </a:p>
        </p:txBody>
      </p:sp>
      <p:sp>
        <p:nvSpPr>
          <p:cNvPr id="127" name="Slide Number"/>
          <p:cNvSpPr txBox="1"/>
          <p:nvPr>
            <p:ph type="sldNum" sz="quarter" idx="2"/>
          </p:nvPr>
        </p:nvSpPr>
        <p:spPr>
          <a:xfrm>
            <a:off x="8428176" y="6414760"/>
            <a:ext cx="258624" cy="248305"/>
          </a:xfrm>
          <a:prstGeom prst="rect">
            <a:avLst/>
          </a:prstGeom>
        </p:spPr>
        <p:txBody>
          <a:bodyPr lIns="45719" tIns="45719" rIns="45719" bIns="4571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134" name="Rectangle"/>
          <p:cNvSpPr/>
          <p:nvPr/>
        </p:nvSpPr>
        <p:spPr>
          <a:xfrm>
            <a:off x="298450" y="177800"/>
            <a:ext cx="8610600" cy="6553200"/>
          </a:xfrm>
          <a:prstGeom prst="rect">
            <a:avLst/>
          </a:prstGeom>
          <a:ln w="25400">
            <a:solidFill>
              <a:srgbClr val="3A5E8A"/>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135" name="Line"/>
          <p:cNvSpPr/>
          <p:nvPr/>
        </p:nvSpPr>
        <p:spPr>
          <a:xfrm>
            <a:off x="298450" y="1219200"/>
            <a:ext cx="8610601" cy="1588"/>
          </a:xfrm>
          <a:prstGeom prst="line">
            <a:avLst/>
          </a:prstGeom>
          <a:ln w="25400">
            <a:solidFill>
              <a:srgbClr val="1F497D"/>
            </a:solidFill>
          </a:ln>
        </p:spPr>
        <p:txBody>
          <a:bodyPr lIns="45719" rIns="45719"/>
          <a:lstStyle/>
          <a:p>
            <a:pPr>
              <a:defRPr>
                <a:latin typeface="Calibri"/>
                <a:ea typeface="Calibri"/>
                <a:cs typeface="Calibri"/>
                <a:sym typeface="Calibri"/>
              </a:defRPr>
            </a:pPr>
          </a:p>
        </p:txBody>
      </p:sp>
      <p:sp>
        <p:nvSpPr>
          <p:cNvPr id="136" name="Slide Number"/>
          <p:cNvSpPr txBox="1"/>
          <p:nvPr>
            <p:ph type="sldNum" sz="quarter" idx="2"/>
          </p:nvPr>
        </p:nvSpPr>
        <p:spPr>
          <a:xfrm>
            <a:off x="8428178" y="6414761"/>
            <a:ext cx="258623" cy="248303"/>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p>
            <a:pPr/>
            <a:r>
              <a:t>Title Text</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39" name="Title Text"/>
          <p:cNvSpPr txBox="1"/>
          <p:nvPr>
            <p:ph type="title"/>
          </p:nvPr>
        </p:nvSpPr>
        <p:spPr>
          <a:xfrm>
            <a:off x="722312" y="4406900"/>
            <a:ext cx="7772401" cy="1362075"/>
          </a:xfrm>
          <a:prstGeom prst="rect">
            <a:avLst/>
          </a:prstGeom>
        </p:spPr>
        <p:txBody>
          <a:bodyPr anchor="t"/>
          <a:lstStyle>
            <a:lvl1pPr algn="l">
              <a:defRPr b="1" sz="4000"/>
            </a:lvl1pPr>
          </a:lstStyle>
          <a:p>
            <a:pPr/>
            <a:r>
              <a:t>Title Text</a:t>
            </a:r>
          </a:p>
        </p:txBody>
      </p:sp>
      <p:sp>
        <p:nvSpPr>
          <p:cNvPr id="40" name="Body Level One…"/>
          <p:cNvSpPr txBox="1"/>
          <p:nvPr>
            <p:ph type="body" sz="quarter" idx="1"/>
          </p:nvPr>
        </p:nvSpPr>
        <p:spPr>
          <a:xfrm>
            <a:off x="722312" y="2906713"/>
            <a:ext cx="7772401" cy="1500188"/>
          </a:xfrm>
          <a:prstGeom prst="rect">
            <a:avLst/>
          </a:prstGeom>
        </p:spPr>
        <p:txBody>
          <a:bodyPr anchor="b"/>
          <a:lstStyle>
            <a:lvl1pPr marL="228600" indent="0">
              <a:spcBef>
                <a:spcPts val="400"/>
              </a:spcBef>
              <a:buClrTx/>
              <a:buSzTx/>
              <a:buFontTx/>
              <a:buNone/>
              <a:defRPr sz="2000">
                <a:solidFill>
                  <a:srgbClr val="888888"/>
                </a:solidFill>
              </a:defRPr>
            </a:lvl1pPr>
            <a:lvl2pPr marL="228600" indent="457200">
              <a:spcBef>
                <a:spcPts val="400"/>
              </a:spcBef>
              <a:buClrTx/>
              <a:buSzTx/>
              <a:buFontTx/>
              <a:buNone/>
              <a:defRPr sz="2000">
                <a:solidFill>
                  <a:srgbClr val="888888"/>
                </a:solidFill>
              </a:defRPr>
            </a:lvl2pPr>
            <a:lvl3pPr marL="228600" indent="914400">
              <a:spcBef>
                <a:spcPts val="400"/>
              </a:spcBef>
              <a:buClrTx/>
              <a:buSzTx/>
              <a:buFontTx/>
              <a:buNone/>
              <a:defRPr sz="2000">
                <a:solidFill>
                  <a:srgbClr val="888888"/>
                </a:solidFill>
              </a:defRPr>
            </a:lvl3pPr>
            <a:lvl4pPr marL="228600" indent="1371600">
              <a:spcBef>
                <a:spcPts val="400"/>
              </a:spcBef>
              <a:buClrTx/>
              <a:buSzTx/>
              <a:buFontTx/>
              <a:buNone/>
              <a:defRPr sz="2000">
                <a:solidFill>
                  <a:srgbClr val="888888"/>
                </a:solidFill>
              </a:defRPr>
            </a:lvl4pPr>
            <a:lvl5pPr marL="228600" indent="1828800">
              <a:spcBef>
                <a:spcPts val="400"/>
              </a:spcBef>
              <a:buClrTx/>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Body Level One…"/>
          <p:cNvSpPr txBox="1"/>
          <p:nvPr>
            <p:ph type="body" sz="half" idx="1"/>
          </p:nvPr>
        </p:nvSpPr>
        <p:spPr>
          <a:xfrm>
            <a:off x="457200" y="1600200"/>
            <a:ext cx="4038600" cy="4525963"/>
          </a:xfrm>
          <a:prstGeom prst="rect">
            <a:avLst/>
          </a:prstGeom>
        </p:spPr>
        <p:txBody>
          <a:bodyPr/>
          <a:lstStyle>
            <a:lvl1pPr indent="-406400">
              <a:spcBef>
                <a:spcPts val="500"/>
              </a:spcBef>
              <a:buSzPts val="2800"/>
              <a:defRPr sz="2800"/>
            </a:lvl1pPr>
            <a:lvl2pPr marL="977900" indent="-444500">
              <a:spcBef>
                <a:spcPts val="500"/>
              </a:spcBef>
              <a:buSzPts val="2800"/>
              <a:defRPr sz="2800"/>
            </a:lvl2pPr>
            <a:lvl3pPr marL="1513839" indent="-497839">
              <a:spcBef>
                <a:spcPts val="500"/>
              </a:spcBef>
              <a:buSzPts val="2800"/>
              <a:defRPr sz="2800"/>
            </a:lvl3pPr>
            <a:lvl4pPr marL="2019300" indent="-533400">
              <a:spcBef>
                <a:spcPts val="500"/>
              </a:spcBef>
              <a:buSzPts val="2800"/>
              <a:defRPr sz="2800"/>
            </a:lvl4pPr>
            <a:lvl5pPr marL="2476500" indent="-533400">
              <a:spcBef>
                <a:spcPts val="500"/>
              </a:spcBef>
              <a:buSzPts val="2800"/>
              <a:defRPr sz="2800"/>
            </a:lvl5pPr>
          </a:lstStyle>
          <a:p>
            <a:pPr/>
            <a:r>
              <a:t>Body Level One</a:t>
            </a:r>
          </a:p>
          <a:p>
            <a:pPr lvl="1"/>
            <a:r>
              <a:t>Body Level Two</a:t>
            </a:r>
          </a:p>
          <a:p>
            <a:pPr lvl="2"/>
            <a:r>
              <a:t>Body Level Three</a:t>
            </a:r>
          </a:p>
          <a:p>
            <a:pPr lvl="3"/>
            <a:r>
              <a:t>Body Level Four</a:t>
            </a:r>
          </a:p>
          <a:p>
            <a:pPr lvl="4"/>
            <a:r>
              <a:t>Body Level Five</a:t>
            </a:r>
          </a:p>
        </p:txBody>
      </p:sp>
      <p:sp>
        <p:nvSpPr>
          <p:cNvPr id="50" name="Google Shape;43;p24"/>
          <p:cNvSpPr txBox="1"/>
          <p:nvPr>
            <p:ph type="body" sz="half" idx="21"/>
          </p:nvPr>
        </p:nvSpPr>
        <p:spPr>
          <a:xfrm>
            <a:off x="4648200" y="1600200"/>
            <a:ext cx="4038600" cy="4525963"/>
          </a:xfrm>
          <a:prstGeom prst="rect">
            <a:avLst/>
          </a:prstGeom>
        </p:spPr>
        <p:txBody>
          <a:bodyPr/>
          <a:lstStyle/>
          <a:p>
            <a:pPr indent="-406400">
              <a:spcBef>
                <a:spcPts val="500"/>
              </a:spcBef>
              <a:buSzPts val="2800"/>
              <a:defRPr sz="2800"/>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58" name="Title Text"/>
          <p:cNvSpPr txBox="1"/>
          <p:nvPr>
            <p:ph type="title"/>
          </p:nvPr>
        </p:nvSpPr>
        <p:spPr>
          <a:prstGeom prst="rect">
            <a:avLst/>
          </a:prstGeom>
        </p:spPr>
        <p:txBody>
          <a:bodyPr/>
          <a:lstStyle/>
          <a:p>
            <a:pPr/>
            <a:r>
              <a:t>Title Text</a:t>
            </a:r>
          </a:p>
        </p:txBody>
      </p:sp>
      <p:sp>
        <p:nvSpPr>
          <p:cNvPr id="59" name="Body Level One…"/>
          <p:cNvSpPr txBox="1"/>
          <p:nvPr>
            <p:ph type="body" sz="quarter" idx="1"/>
          </p:nvPr>
        </p:nvSpPr>
        <p:spPr>
          <a:xfrm>
            <a:off x="457200" y="1535112"/>
            <a:ext cx="4040188" cy="639763"/>
          </a:xfrm>
          <a:prstGeom prst="rect">
            <a:avLst/>
          </a:prstGeom>
        </p:spPr>
        <p:txBody>
          <a:bodyPr anchor="b"/>
          <a:lstStyle>
            <a:lvl1pPr marL="228600" indent="0">
              <a:spcBef>
                <a:spcPts val="400"/>
              </a:spcBef>
              <a:buClrTx/>
              <a:buSzTx/>
              <a:buFontTx/>
              <a:buNone/>
              <a:defRPr b="1" sz="2400"/>
            </a:lvl1pPr>
            <a:lvl2pPr marL="228600" indent="457200">
              <a:spcBef>
                <a:spcPts val="400"/>
              </a:spcBef>
              <a:buClrTx/>
              <a:buSzTx/>
              <a:buFontTx/>
              <a:buNone/>
              <a:defRPr b="1" sz="2400"/>
            </a:lvl2pPr>
            <a:lvl3pPr marL="228600" indent="914400">
              <a:spcBef>
                <a:spcPts val="400"/>
              </a:spcBef>
              <a:buClrTx/>
              <a:buSzTx/>
              <a:buFontTx/>
              <a:buNone/>
              <a:defRPr b="1" sz="2400"/>
            </a:lvl3pPr>
            <a:lvl4pPr marL="228600" indent="1371600">
              <a:spcBef>
                <a:spcPts val="400"/>
              </a:spcBef>
              <a:buClrTx/>
              <a:buSzTx/>
              <a:buFontTx/>
              <a:buNone/>
              <a:defRPr b="1" sz="2400"/>
            </a:lvl4pPr>
            <a:lvl5pPr marL="228600" indent="1828800">
              <a:spcBef>
                <a:spcPts val="400"/>
              </a:spcBef>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0" name="Google Shape;50;p25"/>
          <p:cNvSpPr txBox="1"/>
          <p:nvPr>
            <p:ph type="body" sz="half" idx="21"/>
          </p:nvPr>
        </p:nvSpPr>
        <p:spPr>
          <a:xfrm>
            <a:off x="457200" y="2174875"/>
            <a:ext cx="4040188" cy="3951288"/>
          </a:xfrm>
          <a:prstGeom prst="rect">
            <a:avLst/>
          </a:prstGeom>
        </p:spPr>
        <p:txBody>
          <a:bodyPr/>
          <a:lstStyle/>
          <a:p>
            <a:pPr indent="-381000">
              <a:spcBef>
                <a:spcPts val="400"/>
              </a:spcBef>
              <a:buSzPts val="2400"/>
              <a:defRPr sz="2400"/>
            </a:pPr>
          </a:p>
        </p:txBody>
      </p:sp>
      <p:sp>
        <p:nvSpPr>
          <p:cNvPr id="61" name="Google Shape;51;p25"/>
          <p:cNvSpPr txBox="1"/>
          <p:nvPr>
            <p:ph type="body" sz="quarter" idx="22"/>
          </p:nvPr>
        </p:nvSpPr>
        <p:spPr>
          <a:xfrm>
            <a:off x="4645025" y="1535112"/>
            <a:ext cx="4041775" cy="639763"/>
          </a:xfrm>
          <a:prstGeom prst="rect">
            <a:avLst/>
          </a:prstGeom>
        </p:spPr>
        <p:txBody>
          <a:bodyPr anchor="b"/>
          <a:lstStyle/>
          <a:p>
            <a:pPr marL="228600" indent="0">
              <a:spcBef>
                <a:spcPts val="400"/>
              </a:spcBef>
              <a:buClrTx/>
              <a:buSzTx/>
              <a:buFontTx/>
              <a:buNone/>
              <a:defRPr b="1" sz="2400"/>
            </a:pPr>
          </a:p>
        </p:txBody>
      </p:sp>
      <p:sp>
        <p:nvSpPr>
          <p:cNvPr id="62" name="Google Shape;52;p25"/>
          <p:cNvSpPr txBox="1"/>
          <p:nvPr>
            <p:ph type="body" sz="half" idx="23"/>
          </p:nvPr>
        </p:nvSpPr>
        <p:spPr>
          <a:xfrm>
            <a:off x="4645025" y="2174875"/>
            <a:ext cx="4041775" cy="3951288"/>
          </a:xfrm>
          <a:prstGeom prst="rect">
            <a:avLst/>
          </a:prstGeom>
        </p:spPr>
        <p:txBody>
          <a:bodyPr/>
          <a:lstStyle/>
          <a:p>
            <a:pPr indent="-381000">
              <a:spcBef>
                <a:spcPts val="400"/>
              </a:spcBef>
              <a:buSzPts val="2400"/>
              <a:defRPr sz="2400"/>
            </a:pP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7"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8" name="Body Level One…"/>
          <p:cNvSpPr txBox="1"/>
          <p:nvPr>
            <p:ph type="body" idx="1"/>
          </p:nvPr>
        </p:nvSpPr>
        <p:spPr>
          <a:xfrm>
            <a:off x="3575050" y="273050"/>
            <a:ext cx="5111750" cy="5853113"/>
          </a:xfrm>
          <a:prstGeom prst="rect">
            <a:avLst/>
          </a:prstGeom>
        </p:spPr>
        <p:txBody>
          <a:bodyPr/>
          <a:lstStyle>
            <a:lvl1pPr indent="-431800">
              <a:spcBef>
                <a:spcPts val="600"/>
              </a:spcBef>
            </a:lvl1pPr>
            <a:lvl2pPr marL="972457" indent="-464457">
              <a:spcBef>
                <a:spcPts val="600"/>
              </a:spcBef>
            </a:lvl2pPr>
            <a:lvl3pPr marL="1498600" indent="-508000">
              <a:spcBef>
                <a:spcPts val="600"/>
              </a:spcBef>
            </a:lvl3pPr>
            <a:lvl4pPr marL="2042160" indent="-568960">
              <a:spcBef>
                <a:spcPts val="600"/>
              </a:spcBef>
            </a:lvl4pPr>
            <a:lvl5pPr marL="2499360" indent="-568960">
              <a:spcBef>
                <a:spcPts val="600"/>
              </a:spcBef>
            </a:lvl5pPr>
          </a:lstStyle>
          <a:p>
            <a:pPr/>
            <a:r>
              <a:t>Body Level One</a:t>
            </a:r>
          </a:p>
          <a:p>
            <a:pPr lvl="1"/>
            <a:r>
              <a:t>Body Level Two</a:t>
            </a:r>
          </a:p>
          <a:p>
            <a:pPr lvl="2"/>
            <a:r>
              <a:t>Body Level Three</a:t>
            </a:r>
          </a:p>
          <a:p>
            <a:pPr lvl="3"/>
            <a:r>
              <a:t>Body Level Four</a:t>
            </a:r>
          </a:p>
          <a:p>
            <a:pPr lvl="4"/>
            <a:r>
              <a:t>Body Level Five</a:t>
            </a:r>
          </a:p>
        </p:txBody>
      </p:sp>
      <p:sp>
        <p:nvSpPr>
          <p:cNvPr id="79" name="Google Shape;63;p27"/>
          <p:cNvSpPr txBox="1"/>
          <p:nvPr>
            <p:ph type="body" sz="half" idx="21"/>
          </p:nvPr>
        </p:nvSpPr>
        <p:spPr>
          <a:xfrm>
            <a:off x="457199" y="1435100"/>
            <a:ext cx="3008315" cy="4691063"/>
          </a:xfrm>
          <a:prstGeom prst="rect">
            <a:avLst/>
          </a:prstGeom>
        </p:spPr>
        <p:txBody>
          <a:bodyPr/>
          <a:lstStyle/>
          <a:p>
            <a:pPr marL="228600" indent="0">
              <a:spcBef>
                <a:spcPts val="200"/>
              </a:spcBef>
              <a:buClrTx/>
              <a:buSzTx/>
              <a:buFontTx/>
              <a:buNone/>
              <a:defRPr sz="1400"/>
            </a:pP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7"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8" name="Google Shape;69;p28"/>
          <p:cNvSpPr/>
          <p:nvPr>
            <p:ph type="pic" sz="half" idx="21"/>
          </p:nvPr>
        </p:nvSpPr>
        <p:spPr>
          <a:xfrm>
            <a:off x="1792288" y="612775"/>
            <a:ext cx="5486401" cy="4114800"/>
          </a:xfrm>
          <a:prstGeom prst="rect">
            <a:avLst/>
          </a:prstGeom>
        </p:spPr>
        <p:txBody>
          <a:bodyPr lIns="91439" tIns="45719" rIns="91439" bIns="45719">
            <a:noAutofit/>
          </a:bodyPr>
          <a:lstStyle/>
          <a:p>
            <a:pPr/>
          </a:p>
        </p:txBody>
      </p:sp>
      <p:sp>
        <p:nvSpPr>
          <p:cNvPr id="89" name="Body Level One…"/>
          <p:cNvSpPr txBox="1"/>
          <p:nvPr>
            <p:ph type="body" sz="quarter" idx="1"/>
          </p:nvPr>
        </p:nvSpPr>
        <p:spPr>
          <a:xfrm>
            <a:off x="1792288" y="5367337"/>
            <a:ext cx="5486401" cy="804863"/>
          </a:xfrm>
          <a:prstGeom prst="rect">
            <a:avLst/>
          </a:prstGeom>
        </p:spPr>
        <p:txBody>
          <a:bodyPr/>
          <a:lstStyle>
            <a:lvl1pPr marL="228600" indent="0">
              <a:spcBef>
                <a:spcPts val="200"/>
              </a:spcBef>
              <a:buClrTx/>
              <a:buSzTx/>
              <a:buFontTx/>
              <a:buNone/>
              <a:defRPr sz="1400"/>
            </a:lvl1pPr>
            <a:lvl2pPr marL="228600" indent="457200">
              <a:spcBef>
                <a:spcPts val="200"/>
              </a:spcBef>
              <a:buClrTx/>
              <a:buSzTx/>
              <a:buFontTx/>
              <a:buNone/>
              <a:defRPr sz="1400"/>
            </a:lvl2pPr>
            <a:lvl3pPr marL="228600" indent="914400">
              <a:spcBef>
                <a:spcPts val="200"/>
              </a:spcBef>
              <a:buClrTx/>
              <a:buSzTx/>
              <a:buFontTx/>
              <a:buNone/>
              <a:defRPr sz="1400"/>
            </a:lvl3pPr>
            <a:lvl4pPr marL="228600" indent="1371600">
              <a:spcBef>
                <a:spcPts val="200"/>
              </a:spcBef>
              <a:buClrTx/>
              <a:buSzTx/>
              <a:buFontTx/>
              <a:buNone/>
              <a:defRPr sz="1400"/>
            </a:lvl4pPr>
            <a:lvl5pPr marL="228600" indent="1828800">
              <a:spcBef>
                <a:spcPts val="20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15;p19"/>
          <p:cNvSpPr/>
          <p:nvPr/>
        </p:nvSpPr>
        <p:spPr>
          <a:xfrm>
            <a:off x="298939" y="177143"/>
            <a:ext cx="8610601" cy="6553201"/>
          </a:xfrm>
          <a:prstGeom prst="rect">
            <a:avLst/>
          </a:prstGeom>
          <a:ln w="25400">
            <a:solidFill>
              <a:srgbClr val="395E89"/>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3" name="Google Shape;16;p19"/>
          <p:cNvSpPr/>
          <p:nvPr/>
        </p:nvSpPr>
        <p:spPr>
          <a:xfrm>
            <a:off x="298939" y="1219200"/>
            <a:ext cx="8610601" cy="1588"/>
          </a:xfrm>
          <a:prstGeom prst="line">
            <a:avLst/>
          </a:prstGeom>
          <a:ln w="25400">
            <a:solidFill>
              <a:srgbClr val="1F497D"/>
            </a:solidFill>
          </a:ln>
        </p:spPr>
        <p:txBody>
          <a:bodyPr lIns="45719" rIns="45719"/>
          <a:lstStyle/>
          <a:p>
            <a:pPr/>
          </a:p>
        </p:txBody>
      </p:sp>
      <p:sp>
        <p:nvSpPr>
          <p:cNvPr id="4" name="Title Text"/>
          <p:cNvSpPr txBox="1"/>
          <p:nvPr>
            <p:ph type="title"/>
          </p:nvPr>
        </p:nvSpPr>
        <p:spPr>
          <a:xfrm>
            <a:off x="298939" y="228600"/>
            <a:ext cx="8229601" cy="11430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5"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8428216" y="6414780"/>
            <a:ext cx="258585" cy="248265"/>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34290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1pPr>
      <a:lvl2pPr marL="963385" marR="0" indent="-391885"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2pPr>
      <a:lvl3pPr marL="1485900" marR="0" indent="-45720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3pPr>
      <a:lvl4pPr marL="2034539" marR="0" indent="-548639"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4pPr>
      <a:lvl5pPr marL="2491739" marR="0" indent="-548639"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5pPr>
      <a:lvl6pPr marL="2948939" marR="0" indent="-548639"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6pPr>
      <a:lvl7pPr marL="3406140" marR="0" indent="-54864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7pPr>
      <a:lvl8pPr marL="3863340" marR="0" indent="-54864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8pPr>
      <a:lvl9pPr marL="4320540" marR="0" indent="-54864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99;p1"/>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146" name="Google Shape;96;p1"/>
          <p:cNvSpPr txBox="1"/>
          <p:nvPr>
            <p:ph type="ctrTitle"/>
          </p:nvPr>
        </p:nvSpPr>
        <p:spPr>
          <a:xfrm>
            <a:off x="571500" y="449943"/>
            <a:ext cx="7772400" cy="3505200"/>
          </a:xfrm>
          <a:prstGeom prst="rect">
            <a:avLst/>
          </a:prstGeom>
        </p:spPr>
        <p:txBody>
          <a:bodyPr/>
          <a:lstStyle/>
          <a:p>
            <a:pPr>
              <a:defRPr sz="2000">
                <a:solidFill>
                  <a:srgbClr val="244061"/>
                </a:solidFill>
                <a:latin typeface="+mj-lt"/>
                <a:ea typeface="+mj-ea"/>
                <a:cs typeface="+mj-cs"/>
                <a:sym typeface="Arial"/>
              </a:defRPr>
            </a:pPr>
            <a:br/>
            <a:br/>
          </a:p>
        </p:txBody>
      </p:sp>
      <p:sp>
        <p:nvSpPr>
          <p:cNvPr id="147" name="Google Shape;97;p1"/>
          <p:cNvSpPr txBox="1"/>
          <p:nvPr>
            <p:ph type="subTitle" sz="quarter" idx="1"/>
          </p:nvPr>
        </p:nvSpPr>
        <p:spPr>
          <a:xfrm>
            <a:off x="1406125" y="3385058"/>
            <a:ext cx="6709200" cy="1266874"/>
          </a:xfrm>
          <a:prstGeom prst="rect">
            <a:avLst/>
          </a:prstGeom>
        </p:spPr>
        <p:txBody>
          <a:bodyPr/>
          <a:lstStyle>
            <a:lvl1pPr marL="0" indent="0">
              <a:spcBef>
                <a:spcPts val="0"/>
              </a:spcBef>
              <a:defRPr b="1" cap="small" sz="2600">
                <a:solidFill>
                  <a:srgbClr val="1F497D"/>
                </a:solidFill>
                <a:latin typeface="Times New Roman"/>
                <a:ea typeface="Times New Roman"/>
                <a:cs typeface="Times New Roman"/>
                <a:sym typeface="Times New Roman"/>
              </a:defRPr>
            </a:lvl1pPr>
          </a:lstStyle>
          <a:p>
            <a:pPr/>
            <a:r>
              <a:t>CYBER ATTACKS IN IOT NETWORKS</a:t>
            </a:r>
          </a:p>
        </p:txBody>
      </p:sp>
      <p:sp>
        <p:nvSpPr>
          <p:cNvPr id="148" name="Google Shape;98;p1"/>
          <p:cNvSpPr txBox="1"/>
          <p:nvPr/>
        </p:nvSpPr>
        <p:spPr>
          <a:xfrm>
            <a:off x="502925" y="6414780"/>
            <a:ext cx="2042150" cy="248265"/>
          </a:xfrm>
          <a:prstGeom prst="rect">
            <a:avLst/>
          </a:prstGeom>
          <a:ln w="12700">
            <a:miter lim="400000"/>
          </a:ln>
          <a:effectLst>
            <a:outerShdw sx="100000" sy="100000" kx="0" ky="0" algn="b" rotWithShape="0" blurRad="50800" dist="50800" dir="5400000">
              <a:srgbClr val="FFFFFF"/>
            </a:outerShdw>
          </a:effectLst>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149" name="Google Shape;100;p1"/>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0" name="Google Shape;101;p1" descr="Google Shape;101;p1"/>
          <p:cNvPicPr>
            <a:picLocks noChangeAspect="1"/>
          </p:cNvPicPr>
          <p:nvPr/>
        </p:nvPicPr>
        <p:blipFill>
          <a:blip r:embed="rId2">
            <a:extLst/>
          </a:blip>
          <a:stretch>
            <a:fillRect/>
          </a:stretch>
        </p:blipFill>
        <p:spPr>
          <a:xfrm>
            <a:off x="304800" y="136525"/>
            <a:ext cx="8610600" cy="1696686"/>
          </a:xfrm>
          <a:prstGeom prst="rect">
            <a:avLst/>
          </a:prstGeom>
          <a:ln>
            <a:solidFill>
              <a:srgbClr val="002060"/>
            </a:solidFill>
          </a:ln>
        </p:spPr>
      </p:pic>
      <p:sp>
        <p:nvSpPr>
          <p:cNvPr id="151" name="Google Shape;103;p1"/>
          <p:cNvSpPr txBox="1"/>
          <p:nvPr/>
        </p:nvSpPr>
        <p:spPr>
          <a:xfrm>
            <a:off x="502924" y="4901084"/>
            <a:ext cx="8290550" cy="148788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defRPr b="1" sz="2400">
                <a:latin typeface="Calibri"/>
                <a:ea typeface="Calibri"/>
                <a:cs typeface="Calibri"/>
                <a:sym typeface="Calibri"/>
              </a:defRPr>
            </a:pPr>
            <a:r>
              <a:t>PROJECT STUDENTS                                                          GUIDE</a:t>
            </a:r>
          </a:p>
          <a:p>
            <a:pPr>
              <a:defRPr b="1" sz="2400">
                <a:latin typeface="Calibri"/>
                <a:ea typeface="Calibri"/>
                <a:cs typeface="Calibri"/>
                <a:sym typeface="Calibri"/>
              </a:defRPr>
            </a:pPr>
            <a:r>
              <a:t>K. Abhinav, 41110666                         Dr. L. Suji Helen, M.E.,Ph.D.,</a:t>
            </a:r>
          </a:p>
          <a:p>
            <a:pPr>
              <a:defRPr b="1" sz="2400">
                <a:latin typeface="Calibri"/>
                <a:ea typeface="Calibri"/>
                <a:cs typeface="Calibri"/>
                <a:sym typeface="Calibri"/>
              </a:defRPr>
            </a:pPr>
            <a:r>
              <a:t>K. Charan Sai, 41110668</a:t>
            </a:r>
          </a:p>
        </p:txBody>
      </p:sp>
      <p:pic>
        <p:nvPicPr>
          <p:cNvPr id="152" name="Google Shape;104;p1" descr="Google Shape;104;p1"/>
          <p:cNvPicPr>
            <a:picLocks noChangeAspect="1"/>
          </p:cNvPicPr>
          <p:nvPr/>
        </p:nvPicPr>
        <p:blipFill>
          <a:blip r:embed="rId3">
            <a:extLst/>
          </a:blip>
          <a:stretch>
            <a:fillRect/>
          </a:stretch>
        </p:blipFill>
        <p:spPr>
          <a:xfrm>
            <a:off x="590550" y="2021581"/>
            <a:ext cx="8115300" cy="1175087"/>
          </a:xfrm>
          <a:prstGeom prst="rect">
            <a:avLst/>
          </a:prstGeom>
          <a:ln w="12700">
            <a:miter lim="400000"/>
          </a:ln>
        </p:spPr>
      </p:pic>
      <p:pic>
        <p:nvPicPr>
          <p:cNvPr id="153" name="Picture 3" descr="Picture 3"/>
          <p:cNvPicPr>
            <a:picLocks noChangeAspect="1"/>
          </p:cNvPicPr>
          <p:nvPr/>
        </p:nvPicPr>
        <p:blipFill>
          <a:blip r:embed="rId4">
            <a:extLst/>
          </a:blip>
          <a:stretch>
            <a:fillRect/>
          </a:stretch>
        </p:blipFill>
        <p:spPr>
          <a:xfrm>
            <a:off x="714348" y="2000239"/>
            <a:ext cx="7786742" cy="1500199"/>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Google Shape;169;p10"/>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189" name="Google Shape;166;p10"/>
          <p:cNvSpPr txBox="1"/>
          <p:nvPr>
            <p:ph type="title"/>
          </p:nvPr>
        </p:nvSpPr>
        <p:spPr>
          <a:prstGeom prst="rect">
            <a:avLst/>
          </a:prstGeom>
        </p:spPr>
        <p:txBody>
          <a:bodyPr/>
          <a:lstStyle>
            <a:lvl1pPr>
              <a:defRPr sz="3600"/>
            </a:lvl1pPr>
          </a:lstStyle>
          <a:p>
            <a:pPr/>
            <a:r>
              <a:t>INFERENCES FROM LITERATURE SURVEY</a:t>
            </a:r>
          </a:p>
        </p:txBody>
      </p:sp>
      <p:sp>
        <p:nvSpPr>
          <p:cNvPr id="190" name="Google Shape;167;p10"/>
          <p:cNvSpPr txBox="1"/>
          <p:nvPr>
            <p:ph type="body" idx="1"/>
          </p:nvPr>
        </p:nvSpPr>
        <p:spPr>
          <a:xfrm>
            <a:off x="457200" y="1670243"/>
            <a:ext cx="8229600" cy="4578157"/>
          </a:xfrm>
          <a:prstGeom prst="rect">
            <a:avLst/>
          </a:prstGeom>
        </p:spPr>
        <p:txBody>
          <a:bodyPr/>
          <a:lstStyle/>
          <a:p>
            <a:pPr marL="0" indent="0" algn="just">
              <a:lnSpc>
                <a:spcPct val="150000"/>
              </a:lnSpc>
              <a:spcBef>
                <a:spcPts val="0"/>
              </a:spcBef>
              <a:buSzTx/>
              <a:buNone/>
              <a:defRPr sz="1700">
                <a:latin typeface="Times New Roman"/>
                <a:ea typeface="Times New Roman"/>
                <a:cs typeface="Times New Roman"/>
                <a:sym typeface="Times New Roman"/>
              </a:defRPr>
            </a:pPr>
          </a:p>
          <a:p>
            <a:pPr marL="0" indent="0" algn="just">
              <a:lnSpc>
                <a:spcPct val="150000"/>
              </a:lnSpc>
              <a:spcBef>
                <a:spcPts val="0"/>
              </a:spcBef>
              <a:buSzTx/>
              <a:buNone/>
              <a:defRPr sz="1700">
                <a:latin typeface="Times New Roman"/>
                <a:ea typeface="Times New Roman"/>
                <a:cs typeface="Times New Roman"/>
                <a:sym typeface="Times New Roman"/>
              </a:defRPr>
            </a:pPr>
            <a:r>
              <a:t>1</a:t>
            </a:r>
            <a:r>
              <a:t>. </a:t>
            </a:r>
            <a:r>
              <a:rPr b="1"/>
              <a:t>Limited adaptability</a:t>
            </a:r>
            <a:r>
              <a:t>: The machine learning algorithms used in network traffic analysis may not be able to dynamically adjust to new and evolving cyber threats, resulting in inadequate protection against emerging risks.</a:t>
            </a:r>
          </a:p>
          <a:p>
            <a:pPr marL="0" indent="0" algn="just">
              <a:lnSpc>
                <a:spcPct val="150000"/>
              </a:lnSpc>
              <a:spcBef>
                <a:spcPts val="0"/>
              </a:spcBef>
              <a:buSzTx/>
              <a:buNone/>
              <a:defRPr sz="1700">
                <a:latin typeface="Times New Roman"/>
                <a:ea typeface="Times New Roman"/>
                <a:cs typeface="Times New Roman"/>
                <a:sym typeface="Times New Roman"/>
              </a:defRPr>
            </a:pPr>
            <a:r>
              <a:t>2</a:t>
            </a:r>
            <a:r>
              <a:t>. </a:t>
            </a:r>
            <a:r>
              <a:rPr b="1"/>
              <a:t>Ineffective anomaly detection</a:t>
            </a:r>
            <a:r>
              <a:t>: The system may struggle to accurately identify and flag unusual or suspicious network behavior, leading to a higher likelihood of cyber attacks going undetected.</a:t>
            </a:r>
          </a:p>
          <a:p>
            <a:pPr marL="0" indent="0" algn="just">
              <a:lnSpc>
                <a:spcPct val="150000"/>
              </a:lnSpc>
              <a:spcBef>
                <a:spcPts val="0"/>
              </a:spcBef>
              <a:buSzTx/>
              <a:buNone/>
              <a:defRPr sz="1700">
                <a:latin typeface="Times New Roman"/>
                <a:ea typeface="Times New Roman"/>
                <a:cs typeface="Times New Roman"/>
                <a:sym typeface="Times New Roman"/>
              </a:defRPr>
            </a:pPr>
            <a:r>
              <a:t>3</a:t>
            </a:r>
            <a:r>
              <a:t>. </a:t>
            </a:r>
            <a:r>
              <a:rPr b="1"/>
              <a:t>Insufficient integration</a:t>
            </a:r>
            <a:r>
              <a:t>: The system may not effectively integrate with other security tools and systems, hindering the overall efficacy of threat detection and response efforts.</a:t>
            </a:r>
          </a:p>
          <a:p>
            <a:pPr marL="0" indent="0" algn="just">
              <a:lnSpc>
                <a:spcPct val="150000"/>
              </a:lnSpc>
              <a:spcBef>
                <a:spcPts val="0"/>
              </a:spcBef>
              <a:buSzTx/>
              <a:buNone/>
              <a:defRPr sz="1700">
                <a:latin typeface="Times New Roman"/>
                <a:ea typeface="Times New Roman"/>
                <a:cs typeface="Times New Roman"/>
                <a:sym typeface="Times New Roman"/>
              </a:defRPr>
            </a:pPr>
            <a:r>
              <a:t>Accuracy: reasearch cheyali-60 </a:t>
            </a:r>
          </a:p>
        </p:txBody>
      </p:sp>
      <p:sp>
        <p:nvSpPr>
          <p:cNvPr id="191" name="Google Shape;168;p10"/>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192" name="Google Shape;170;p10"/>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Proposed Systems"/>
          <p:cNvSpPr txBox="1"/>
          <p:nvPr>
            <p:ph type="title"/>
          </p:nvPr>
        </p:nvSpPr>
        <p:spPr>
          <a:prstGeom prst="rect">
            <a:avLst/>
          </a:prstGeom>
        </p:spPr>
        <p:txBody>
          <a:bodyPr/>
          <a:lstStyle/>
          <a:p>
            <a:pPr/>
            <a:r>
              <a:t>Proposed Systems</a:t>
            </a:r>
          </a:p>
        </p:txBody>
      </p:sp>
      <p:sp>
        <p:nvSpPr>
          <p:cNvPr id="195" name="To effectively detect and classify the four types of attacks (DOS, Probe, R2L, U2R) with high accuracy, I propose implementing a hybrid model that combines Logistic Regression for its speed and interpretability with ensemble methods and non-linear patter"/>
          <p:cNvSpPr txBox="1"/>
          <p:nvPr>
            <p:ph type="body" idx="1"/>
          </p:nvPr>
        </p:nvSpPr>
        <p:spPr>
          <a:xfrm>
            <a:off x="489439" y="1469585"/>
            <a:ext cx="8229601" cy="4847210"/>
          </a:xfrm>
          <a:prstGeom prst="rect">
            <a:avLst/>
          </a:prstGeom>
        </p:spPr>
        <p:txBody>
          <a:bodyPr/>
          <a:lstStyle/>
          <a:p>
            <a:pPr marL="256031" indent="-192023" defTabSz="512063">
              <a:spcBef>
                <a:spcPts val="100"/>
              </a:spcBef>
              <a:buSzPts val="1700"/>
              <a:defRPr sz="1792"/>
            </a:pPr>
            <a:r>
              <a:t>To effectively detect and classify the four types of attacks (DOS, Probe, R2L, U2R) with high accuracy, I propose implementing a hybrid model that combines Logistic Regression for its speed and interpretability with ensemble methods and non-linear patterns. Furthermore, feature engineering and real-time traffic aggregation will enhance accuracy by extracting valuable insights from the data.</a:t>
            </a:r>
          </a:p>
          <a:p>
            <a:pPr marL="256031" indent="-192023" defTabSz="512063">
              <a:spcBef>
                <a:spcPts val="100"/>
              </a:spcBef>
              <a:buSzPts val="1700"/>
              <a:defRPr sz="1792"/>
            </a:pPr>
          </a:p>
          <a:p>
            <a:pPr marL="256031" indent="-192023" defTabSz="512063">
              <a:spcBef>
                <a:spcPts val="100"/>
              </a:spcBef>
              <a:buSzPts val="1700"/>
              <a:defRPr sz="1792"/>
            </a:pPr>
            <a:r>
              <a:rPr b="1"/>
              <a:t>Logistic Regression</a:t>
            </a:r>
            <a:r>
              <a:t> is used as the core machine learning mode</a:t>
            </a:r>
            <a:r>
              <a:rPr b="1"/>
              <a:t>l</a:t>
            </a:r>
            <a:r>
              <a:t> for detecting and classifying the 4 types of attacks (DOS, Probe, R2L, U2R) efficiently. Logistic Regression works by analyzing features like packet counts, TCP flags, and service rates to assign probabilities to each class, identifying the most likely attack type. It is chosen for its </a:t>
            </a:r>
            <a:r>
              <a:rPr b="1"/>
              <a:t>s</a:t>
            </a:r>
            <a:r>
              <a:t>peed, lightweight nature, and interpretability, which makes it suitable for real-time IoT environments</a:t>
            </a:r>
          </a:p>
          <a:p>
            <a:pPr marL="256031" indent="-192023" defTabSz="512063">
              <a:spcBef>
                <a:spcPts val="100"/>
              </a:spcBef>
              <a:buSzPts val="1700"/>
              <a:defRPr sz="1792"/>
            </a:pPr>
          </a:p>
          <a:p>
            <a:pPr marL="256031" indent="-192023" defTabSz="512063">
              <a:spcBef>
                <a:spcPts val="100"/>
              </a:spcBef>
              <a:buSzPts val="1700"/>
              <a:defRPr sz="1792"/>
            </a:pPr>
            <a:r>
              <a:t>To implement the same model using a different algorithm, replace Logistic Regression with an ensemble method such as </a:t>
            </a:r>
            <a:r>
              <a:rPr b="1"/>
              <a:t>Random Forest</a:t>
            </a:r>
            <a:r>
              <a:t> to better handle complex, non-linear patterns. Train the new model on the same dataset, incorporating features like packet counts, service rates, and TCP flags. .</a:t>
            </a:r>
          </a:p>
        </p:txBody>
      </p:sp>
      <p:sp>
        <p:nvSpPr>
          <p:cNvPr id="19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Modules Employed"/>
          <p:cNvSpPr txBox="1"/>
          <p:nvPr>
            <p:ph type="title" idx="4294967295"/>
          </p:nvPr>
        </p:nvSpPr>
        <p:spPr>
          <a:xfrm>
            <a:off x="298450" y="228599"/>
            <a:ext cx="8229600" cy="1143002"/>
          </a:xfrm>
          <a:prstGeom prst="rect">
            <a:avLst/>
          </a:prstGeom>
        </p:spPr>
        <p:txBody>
          <a:bodyPr lIns="45718" tIns="45718" rIns="45718" bIns="45718"/>
          <a:lstStyle/>
          <a:p>
            <a:pPr/>
            <a:r>
              <a:t>Modules Employed</a:t>
            </a:r>
          </a:p>
        </p:txBody>
      </p:sp>
      <p:sp>
        <p:nvSpPr>
          <p:cNvPr id="199" name="Dataset Upload:…"/>
          <p:cNvSpPr txBox="1"/>
          <p:nvPr>
            <p:ph type="body" idx="4294967295"/>
          </p:nvPr>
        </p:nvSpPr>
        <p:spPr>
          <a:xfrm>
            <a:off x="457200" y="1600200"/>
            <a:ext cx="8229600" cy="4525963"/>
          </a:xfrm>
          <a:prstGeom prst="rect">
            <a:avLst/>
          </a:prstGeom>
        </p:spPr>
        <p:txBody>
          <a:bodyPr lIns="45718" tIns="45718" rIns="45718" bIns="45718"/>
          <a:lstStyle/>
          <a:p>
            <a:pPr marL="342900">
              <a:spcBef>
                <a:spcPts val="700"/>
              </a:spcBef>
              <a:buClrTx/>
              <a:buSzPct val="100000"/>
              <a:defRPr b="1" sz="2200"/>
            </a:pPr>
            <a:r>
              <a:t>Dataset Upload:</a:t>
            </a:r>
          </a:p>
          <a:p>
            <a:pPr lvl="1" marL="782637" indent="-325437">
              <a:spcBef>
                <a:spcPts val="700"/>
              </a:spcBef>
              <a:buClrTx/>
              <a:buSzPct val="100000"/>
              <a:buChar char="•"/>
              <a:defRPr sz="2000"/>
            </a:pPr>
            <a:r>
              <a:t>The dataset is uploaded into the system.</a:t>
            </a:r>
          </a:p>
          <a:p>
            <a:pPr lvl="1" marL="782637" indent="-325437">
              <a:spcBef>
                <a:spcPts val="700"/>
              </a:spcBef>
              <a:buClrTx/>
              <a:buSzPct val="100000"/>
              <a:buChar char="•"/>
              <a:defRPr sz="2000"/>
            </a:pPr>
            <a:r>
              <a:t>Threshold parameters are defined to set the criteria for detecting anomalies and attacks.</a:t>
            </a:r>
          </a:p>
          <a:p>
            <a:pPr marL="342900">
              <a:spcBef>
                <a:spcPts val="700"/>
              </a:spcBef>
              <a:buClrTx/>
              <a:buSzPct val="100000"/>
              <a:defRPr sz="2000"/>
            </a:pPr>
          </a:p>
          <a:p>
            <a:pPr marL="342900">
              <a:spcBef>
                <a:spcPts val="700"/>
              </a:spcBef>
              <a:buClrTx/>
              <a:buSzPct val="100000"/>
              <a:defRPr b="1" sz="2200"/>
            </a:pPr>
            <a:r>
              <a:t>Data Extraction:</a:t>
            </a:r>
          </a:p>
          <a:p>
            <a:pPr lvl="1" marL="782637" indent="-325437">
              <a:spcBef>
                <a:spcPts val="700"/>
              </a:spcBef>
              <a:buClrTx/>
              <a:buSzPct val="100000"/>
              <a:buChar char="•"/>
              <a:defRPr sz="2000"/>
            </a:pPr>
            <a:r>
              <a:t>Data is extracted from the dataset using SCAPY, a powerful Python library for network traffic analysis.</a:t>
            </a:r>
          </a:p>
          <a:p>
            <a:pPr lvl="1" marL="782637" indent="-325437">
              <a:spcBef>
                <a:spcPts val="700"/>
              </a:spcBef>
              <a:buClrTx/>
              <a:buSzPct val="100000"/>
              <a:buChar char="•"/>
              <a:defRPr sz="2000"/>
            </a:pPr>
            <a:r>
              <a:t>An algorithm is implemented to differentiate between various types of attacks based on the extracted data.</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Modules Employed"/>
          <p:cNvSpPr txBox="1"/>
          <p:nvPr>
            <p:ph type="title" idx="4294967295"/>
          </p:nvPr>
        </p:nvSpPr>
        <p:spPr>
          <a:xfrm>
            <a:off x="298450" y="228599"/>
            <a:ext cx="8229600" cy="1143002"/>
          </a:xfrm>
          <a:prstGeom prst="rect">
            <a:avLst/>
          </a:prstGeom>
        </p:spPr>
        <p:txBody>
          <a:bodyPr lIns="45718" tIns="45718" rIns="45718" bIns="45718"/>
          <a:lstStyle/>
          <a:p>
            <a:pPr/>
            <a:r>
              <a:t>Modules Employed</a:t>
            </a:r>
          </a:p>
        </p:txBody>
      </p:sp>
      <p:sp>
        <p:nvSpPr>
          <p:cNvPr id="202" name="Algorithm:…"/>
          <p:cNvSpPr txBox="1"/>
          <p:nvPr>
            <p:ph type="body" idx="4294967295"/>
          </p:nvPr>
        </p:nvSpPr>
        <p:spPr>
          <a:xfrm>
            <a:off x="457200" y="1600200"/>
            <a:ext cx="8229600" cy="4525963"/>
          </a:xfrm>
          <a:prstGeom prst="rect">
            <a:avLst/>
          </a:prstGeom>
        </p:spPr>
        <p:txBody>
          <a:bodyPr lIns="45718" tIns="45718" rIns="45718" bIns="45718"/>
          <a:lstStyle/>
          <a:p>
            <a:pPr marL="300037" indent="-300037">
              <a:spcBef>
                <a:spcPts val="700"/>
              </a:spcBef>
              <a:buClrTx/>
              <a:buSzPct val="100000"/>
              <a:defRPr b="1"/>
            </a:pPr>
            <a:r>
              <a:rPr sz="2800"/>
              <a:t>Algorithm</a:t>
            </a:r>
            <a:r>
              <a:t>:</a:t>
            </a:r>
          </a:p>
          <a:p>
            <a:pPr lvl="1" marL="782637" indent="-325437">
              <a:spcBef>
                <a:spcPts val="700"/>
              </a:spcBef>
              <a:buClrTx/>
              <a:buSzPct val="100000"/>
              <a:buChar char="•"/>
              <a:defRPr sz="2400"/>
            </a:pPr>
            <a:r>
              <a:t>The </a:t>
            </a:r>
            <a:r>
              <a:rPr b="1"/>
              <a:t>Logistic Regression model</a:t>
            </a:r>
            <a:r>
              <a:t> is used for detection.</a:t>
            </a:r>
          </a:p>
          <a:p>
            <a:pPr lvl="1" marL="782637" indent="-325437">
              <a:spcBef>
                <a:spcPts val="700"/>
              </a:spcBef>
              <a:buClrTx/>
              <a:buSzPct val="100000"/>
              <a:buChar char="•"/>
              <a:defRPr sz="2400"/>
            </a:pPr>
            <a:r>
              <a:t>Chosen because it is:</a:t>
            </a:r>
          </a:p>
          <a:p>
            <a:pPr lvl="2" marL="1177925" indent="-285750">
              <a:spcBef>
                <a:spcPts val="700"/>
              </a:spcBef>
              <a:buClrTx/>
              <a:buSzPct val="100000"/>
              <a:defRPr sz="2400"/>
            </a:pPr>
            <a:r>
              <a:t>Simple and efficient.</a:t>
            </a:r>
          </a:p>
          <a:p>
            <a:pPr lvl="2" marL="1177925" indent="-285750">
              <a:spcBef>
                <a:spcPts val="700"/>
              </a:spcBef>
              <a:buClrTx/>
              <a:buSzPct val="100000"/>
              <a:defRPr sz="2400"/>
            </a:pPr>
            <a:r>
              <a:t>Interpretable for binary or multi-class classification tasks.</a:t>
            </a:r>
          </a:p>
          <a:p>
            <a:pPr lvl="1" marL="782637" indent="-325437">
              <a:spcBef>
                <a:spcPts val="700"/>
              </a:spcBef>
              <a:buClrTx/>
              <a:buSzPct val="100000"/>
              <a:buChar char="•"/>
              <a:defRPr sz="2400"/>
            </a:pPr>
            <a:r>
              <a:t>Well-suited for identifying patterns in network traffic.</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Modules Employed"/>
          <p:cNvSpPr txBox="1"/>
          <p:nvPr>
            <p:ph type="title" idx="4294967295"/>
          </p:nvPr>
        </p:nvSpPr>
        <p:spPr>
          <a:xfrm>
            <a:off x="298450" y="228599"/>
            <a:ext cx="8229600" cy="1143002"/>
          </a:xfrm>
          <a:prstGeom prst="rect">
            <a:avLst/>
          </a:prstGeom>
        </p:spPr>
        <p:txBody>
          <a:bodyPr lIns="45718" tIns="45718" rIns="45718" bIns="45718"/>
          <a:lstStyle/>
          <a:p>
            <a:pPr/>
            <a:r>
              <a:t>Modules Employed</a:t>
            </a:r>
          </a:p>
        </p:txBody>
      </p:sp>
      <p:sp>
        <p:nvSpPr>
          <p:cNvPr id="205" name="Attack Visualization:…"/>
          <p:cNvSpPr txBox="1"/>
          <p:nvPr>
            <p:ph type="body" idx="4294967295"/>
          </p:nvPr>
        </p:nvSpPr>
        <p:spPr>
          <a:xfrm>
            <a:off x="457200" y="1600200"/>
            <a:ext cx="8229600" cy="4525963"/>
          </a:xfrm>
          <a:prstGeom prst="rect">
            <a:avLst/>
          </a:prstGeom>
        </p:spPr>
        <p:txBody>
          <a:bodyPr lIns="45718" tIns="45718" rIns="45718" bIns="45718"/>
          <a:lstStyle/>
          <a:p>
            <a:pPr marL="322325" indent="-322325" defTabSz="859536">
              <a:spcBef>
                <a:spcPts val="600"/>
              </a:spcBef>
              <a:buClrTx/>
              <a:buSzPct val="100000"/>
              <a:defRPr b="1" sz="2256"/>
            </a:pPr>
            <a:r>
              <a:t>Attack Visualization:</a:t>
            </a:r>
          </a:p>
          <a:p>
            <a:pPr lvl="1" marL="735679" indent="-305911" defTabSz="859536">
              <a:spcBef>
                <a:spcPts val="600"/>
              </a:spcBef>
              <a:buClrTx/>
              <a:buSzPct val="100000"/>
              <a:buChar char="•"/>
              <a:defRPr sz="2256"/>
            </a:pPr>
            <a:r>
              <a:t>Based on the threshold value, detected attacks are identified.</a:t>
            </a:r>
          </a:p>
          <a:p>
            <a:pPr lvl="1" marL="735679" indent="-305911" defTabSz="859536">
              <a:spcBef>
                <a:spcPts val="600"/>
              </a:spcBef>
              <a:buClrTx/>
              <a:buSzPct val="100000"/>
              <a:buChar char="•"/>
              <a:defRPr sz="2256"/>
            </a:pPr>
            <a:r>
              <a:t>Results are displayed:</a:t>
            </a:r>
          </a:p>
          <a:p>
            <a:pPr lvl="2" marL="1107249" indent="-268604" defTabSz="859536">
              <a:spcBef>
                <a:spcPts val="600"/>
              </a:spcBef>
              <a:buClrTx/>
              <a:buSzPct val="100000"/>
              <a:defRPr sz="2256"/>
            </a:pPr>
            <a:r>
              <a:t>In the form of graphs for better visualization.</a:t>
            </a:r>
          </a:p>
          <a:p>
            <a:pPr lvl="2" marL="1107249" indent="-268604" defTabSz="859536">
              <a:spcBef>
                <a:spcPts val="600"/>
              </a:spcBef>
              <a:buClrTx/>
              <a:buSzPct val="100000"/>
              <a:defRPr sz="2256"/>
            </a:pPr>
            <a:r>
              <a:t>Highlighting the IP addresses involved in malicious activities</a:t>
            </a:r>
          </a:p>
          <a:p>
            <a:pPr lvl="2" marL="1107249" indent="-268604" defTabSz="859536">
              <a:spcBef>
                <a:spcPts val="600"/>
              </a:spcBef>
              <a:buClrTx/>
              <a:buSzPct val="100000"/>
              <a:defRPr sz="2256"/>
            </a:pPr>
            <a:r>
              <a:t>Types</a:t>
            </a:r>
          </a:p>
          <a:p>
            <a:pPr lvl="8" marL="1342361" indent="-482825" defTabSz="334263">
              <a:spcBef>
                <a:spcPts val="0"/>
              </a:spcBef>
              <a:buClrTx/>
              <a:buSzPct val="100000"/>
              <a:buFont typeface="Menlo Regular"/>
              <a:defRPr sz="2162"/>
            </a:pPr>
            <a:r>
              <a:t>DOS (Denial of Service)</a:t>
            </a:r>
          </a:p>
          <a:p>
            <a:pPr lvl="8" marL="1342361" indent="-482825" defTabSz="334263">
              <a:spcBef>
                <a:spcPts val="0"/>
              </a:spcBef>
              <a:buClrTx/>
              <a:buSzPct val="100000"/>
              <a:buFont typeface="Menlo Regular"/>
              <a:defRPr sz="2162"/>
            </a:pPr>
            <a:r>
              <a:t>Probe (Scanning for vulnerabilities)</a:t>
            </a:r>
          </a:p>
          <a:p>
            <a:pPr lvl="8" marL="1342361" indent="-482825" defTabSz="334263">
              <a:spcBef>
                <a:spcPts val="0"/>
              </a:spcBef>
              <a:buClrTx/>
              <a:buSzPct val="100000"/>
              <a:buFont typeface="Menlo Regular"/>
              <a:defRPr sz="2162"/>
            </a:pPr>
            <a:r>
              <a:t>R2L (Remote to Local attacks)</a:t>
            </a:r>
          </a:p>
          <a:p>
            <a:pPr lvl="8" marL="1342361" indent="-482825" defTabSz="334263">
              <a:spcBef>
                <a:spcPts val="0"/>
              </a:spcBef>
              <a:buClrTx/>
              <a:buSzPct val="100000"/>
              <a:buFont typeface="Menlo Regular"/>
              <a:defRPr sz="2162"/>
            </a:pPr>
            <a:r>
              <a:t>U2R (User to Root escalation)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chool of Computing - CSE"/>
          <p:cNvSpPr txBox="1"/>
          <p:nvPr/>
        </p:nvSpPr>
        <p:spPr>
          <a:xfrm>
            <a:off x="3170237" y="6414761"/>
            <a:ext cx="2803526"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08" name="11 November 2024"/>
          <p:cNvSpPr txBox="1"/>
          <p:nvPr/>
        </p:nvSpPr>
        <p:spPr>
          <a:xfrm>
            <a:off x="503237" y="6414761"/>
            <a:ext cx="2041526"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sz="1200">
                <a:solidFill>
                  <a:srgbClr val="888888"/>
                </a:solidFill>
                <a:latin typeface="Calibri"/>
                <a:ea typeface="Calibri"/>
                <a:cs typeface="Calibri"/>
                <a:sym typeface="Calibri"/>
              </a:defRPr>
            </a:lvl1pPr>
          </a:lstStyle>
          <a:p>
            <a:pPr/>
            <a:r>
              <a:t>11 November 2024</a:t>
            </a:r>
          </a:p>
        </p:txBody>
      </p:sp>
      <p:sp>
        <p:nvSpPr>
          <p:cNvPr id="209" name="Slide Number"/>
          <p:cNvSpPr txBox="1"/>
          <p:nvPr>
            <p:ph type="sldNum" sz="quarter" idx="4294967295"/>
          </p:nvPr>
        </p:nvSpPr>
        <p:spPr>
          <a:xfrm>
            <a:off x="8428178" y="6414761"/>
            <a:ext cx="258623" cy="248303"/>
          </a:xfrm>
          <a:prstGeom prst="rect">
            <a:avLst/>
          </a:prstGeom>
          <a:extLst>
            <a:ext uri="{C572A759-6A51-4108-AA02-DFA0A04FC94B}">
              <ma14:wrappingTextBoxFlag xmlns:ma14="http://schemas.microsoft.com/office/mac/drawingml/2011/main" val="1"/>
            </a:ext>
          </a:extLst>
        </p:spPr>
        <p:txBody>
          <a:bodyPr lIns="45718" tIns="45718" rIns="45718" bIns="45718"/>
          <a:lstStyle/>
          <a:p>
            <a:pPr/>
            <a:fld id="{86CB4B4D-7CA3-9044-876B-883B54F8677D}" type="slidenum"/>
          </a:p>
        </p:txBody>
      </p:sp>
      <p:sp>
        <p:nvSpPr>
          <p:cNvPr id="210" name="Modules Completed"/>
          <p:cNvSpPr txBox="1"/>
          <p:nvPr>
            <p:ph type="title" idx="4294967295"/>
          </p:nvPr>
        </p:nvSpPr>
        <p:spPr>
          <a:xfrm>
            <a:off x="488950" y="203199"/>
            <a:ext cx="8229600" cy="1143002"/>
          </a:xfrm>
          <a:prstGeom prst="rect">
            <a:avLst/>
          </a:prstGeom>
        </p:spPr>
        <p:txBody>
          <a:bodyPr lIns="45718" tIns="45718" rIns="45718" bIns="45718"/>
          <a:lstStyle/>
          <a:p>
            <a:pPr/>
            <a:r>
              <a:t>Modules Completed</a:t>
            </a:r>
          </a:p>
        </p:txBody>
      </p:sp>
      <p:sp>
        <p:nvSpPr>
          <p:cNvPr id="211" name="Dataset Upload:…"/>
          <p:cNvSpPr txBox="1"/>
          <p:nvPr>
            <p:ph type="body" idx="4294967295"/>
          </p:nvPr>
        </p:nvSpPr>
        <p:spPr>
          <a:xfrm>
            <a:off x="625475" y="1560512"/>
            <a:ext cx="8229600" cy="4525963"/>
          </a:xfrm>
          <a:prstGeom prst="rect">
            <a:avLst/>
          </a:prstGeom>
        </p:spPr>
        <p:txBody>
          <a:bodyPr lIns="45718" tIns="45718" rIns="45718" bIns="45718"/>
          <a:lstStyle/>
          <a:p>
            <a:pPr marL="342900">
              <a:spcBef>
                <a:spcPts val="700"/>
              </a:spcBef>
              <a:buClrTx/>
              <a:buSzPct val="100000"/>
              <a:defRPr b="1" sz="2200"/>
            </a:pPr>
            <a:r>
              <a:t>Dataset Upload:</a:t>
            </a:r>
          </a:p>
          <a:p>
            <a:pPr lvl="1" marL="782637" indent="-325437">
              <a:spcBef>
                <a:spcPts val="700"/>
              </a:spcBef>
              <a:buClrTx/>
              <a:buSzPct val="100000"/>
              <a:buChar char="•"/>
              <a:defRPr sz="2000"/>
            </a:pPr>
            <a:r>
              <a:t>The dataset is uploaded into the system.</a:t>
            </a:r>
          </a:p>
          <a:p>
            <a:pPr lvl="1" marL="782637" indent="-325437">
              <a:spcBef>
                <a:spcPts val="700"/>
              </a:spcBef>
              <a:buClrTx/>
              <a:buSzPct val="100000"/>
              <a:buChar char="•"/>
              <a:defRPr sz="2000"/>
            </a:pPr>
            <a:r>
              <a:t>Threshold parameters are defined to set the criteria for detecting anomalies and attacks.</a:t>
            </a:r>
          </a:p>
          <a:p>
            <a:pPr marL="342900">
              <a:spcBef>
                <a:spcPts val="700"/>
              </a:spcBef>
              <a:buClrTx/>
              <a:buSzPct val="100000"/>
              <a:defRPr b="1" sz="2200"/>
            </a:pPr>
            <a:endParaRPr sz="2000"/>
          </a:p>
          <a:p>
            <a:pPr marL="342900">
              <a:spcBef>
                <a:spcPts val="700"/>
              </a:spcBef>
              <a:buClrTx/>
              <a:buSzPct val="100000"/>
              <a:defRPr b="1" sz="2200"/>
            </a:pPr>
            <a:r>
              <a:t>Data Extraction:</a:t>
            </a:r>
          </a:p>
          <a:p>
            <a:pPr lvl="1" marL="782637" indent="-325437">
              <a:spcBef>
                <a:spcPts val="700"/>
              </a:spcBef>
              <a:buClrTx/>
              <a:buSzPct val="100000"/>
              <a:buChar char="•"/>
              <a:defRPr sz="2000"/>
            </a:pPr>
            <a:r>
              <a:t>Data is extracted from the dataset using SCAPY, a powerful Python library for network traffic analysis.</a:t>
            </a:r>
          </a:p>
          <a:p>
            <a:pPr lvl="1" marL="782637" indent="-325437">
              <a:spcBef>
                <a:spcPts val="700"/>
              </a:spcBef>
              <a:buClrTx/>
              <a:buSzPct val="100000"/>
              <a:buChar char="•"/>
              <a:defRPr sz="2000"/>
            </a:pPr>
            <a:r>
              <a:t>An algorithm is implemented to differentiate between various types of attacks based on the extracted data.</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chool of Computing - CSE"/>
          <p:cNvSpPr txBox="1"/>
          <p:nvPr/>
        </p:nvSpPr>
        <p:spPr>
          <a:xfrm>
            <a:off x="3170237" y="6414761"/>
            <a:ext cx="2803526"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14" name="11 November 2024"/>
          <p:cNvSpPr txBox="1"/>
          <p:nvPr/>
        </p:nvSpPr>
        <p:spPr>
          <a:xfrm>
            <a:off x="503237" y="6414761"/>
            <a:ext cx="2041526"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sz="1200">
                <a:solidFill>
                  <a:srgbClr val="888888"/>
                </a:solidFill>
                <a:latin typeface="Calibri"/>
                <a:ea typeface="Calibri"/>
                <a:cs typeface="Calibri"/>
                <a:sym typeface="Calibri"/>
              </a:defRPr>
            </a:lvl1pPr>
          </a:lstStyle>
          <a:p>
            <a:pPr/>
            <a:r>
              <a:t>11 November 2024</a:t>
            </a:r>
          </a:p>
        </p:txBody>
      </p:sp>
      <p:sp>
        <p:nvSpPr>
          <p:cNvPr id="215" name="Slide Number"/>
          <p:cNvSpPr txBox="1"/>
          <p:nvPr>
            <p:ph type="sldNum" sz="quarter" idx="4294967295"/>
          </p:nvPr>
        </p:nvSpPr>
        <p:spPr>
          <a:xfrm>
            <a:off x="8428178" y="6414761"/>
            <a:ext cx="258623" cy="248303"/>
          </a:xfrm>
          <a:prstGeom prst="rect">
            <a:avLst/>
          </a:prstGeom>
          <a:extLst>
            <a:ext uri="{C572A759-6A51-4108-AA02-DFA0A04FC94B}">
              <ma14:wrappingTextBoxFlag xmlns:ma14="http://schemas.microsoft.com/office/mac/drawingml/2011/main" val="1"/>
            </a:ext>
          </a:extLst>
        </p:spPr>
        <p:txBody>
          <a:bodyPr lIns="45718" tIns="45718" rIns="45718" bIns="45718"/>
          <a:lstStyle/>
          <a:p>
            <a:pPr/>
            <a:fld id="{86CB4B4D-7CA3-9044-876B-883B54F8677D}" type="slidenum"/>
          </a:p>
        </p:txBody>
      </p:sp>
      <p:sp>
        <p:nvSpPr>
          <p:cNvPr id="216" name="Modules Completed"/>
          <p:cNvSpPr txBox="1"/>
          <p:nvPr>
            <p:ph type="title" idx="4294967295"/>
          </p:nvPr>
        </p:nvSpPr>
        <p:spPr>
          <a:xfrm>
            <a:off x="488950" y="203199"/>
            <a:ext cx="8229600" cy="1143002"/>
          </a:xfrm>
          <a:prstGeom prst="rect">
            <a:avLst/>
          </a:prstGeom>
        </p:spPr>
        <p:txBody>
          <a:bodyPr lIns="45718" tIns="45718" rIns="45718" bIns="45718"/>
          <a:lstStyle/>
          <a:p>
            <a:pPr/>
            <a:r>
              <a:t>Modules Completed</a:t>
            </a:r>
          </a:p>
        </p:txBody>
      </p:sp>
      <p:sp>
        <p:nvSpPr>
          <p:cNvPr id="217" name="Algorithm:…"/>
          <p:cNvSpPr txBox="1"/>
          <p:nvPr>
            <p:ph type="body" idx="4294967295"/>
          </p:nvPr>
        </p:nvSpPr>
        <p:spPr>
          <a:xfrm>
            <a:off x="625475" y="1560512"/>
            <a:ext cx="8229600" cy="4525963"/>
          </a:xfrm>
          <a:prstGeom prst="rect">
            <a:avLst/>
          </a:prstGeom>
        </p:spPr>
        <p:txBody>
          <a:bodyPr lIns="45718" tIns="45718" rIns="45718" bIns="45718"/>
          <a:lstStyle/>
          <a:p>
            <a:pPr marL="300037" indent="-300037">
              <a:spcBef>
                <a:spcPts val="700"/>
              </a:spcBef>
              <a:buClrTx/>
              <a:buSzPct val="100000"/>
              <a:defRPr b="1"/>
            </a:pPr>
            <a:r>
              <a:rPr sz="2800"/>
              <a:t>Algorithm</a:t>
            </a:r>
            <a:r>
              <a:t>:</a:t>
            </a:r>
          </a:p>
          <a:p>
            <a:pPr lvl="1" marL="782637" indent="-325437">
              <a:spcBef>
                <a:spcPts val="700"/>
              </a:spcBef>
              <a:buClrTx/>
              <a:buSzPct val="100000"/>
              <a:buChar char="•"/>
              <a:defRPr sz="2400"/>
            </a:pPr>
            <a:r>
              <a:t>The </a:t>
            </a:r>
            <a:r>
              <a:rPr b="1"/>
              <a:t>Logistic Regression model</a:t>
            </a:r>
            <a:r>
              <a:t> is used for detection.</a:t>
            </a:r>
          </a:p>
          <a:p>
            <a:pPr lvl="1" marL="782637" indent="-325437">
              <a:spcBef>
                <a:spcPts val="700"/>
              </a:spcBef>
              <a:buClrTx/>
              <a:buSzPct val="100000"/>
              <a:buChar char="•"/>
              <a:defRPr sz="2400"/>
            </a:pPr>
            <a:r>
              <a:t>Chosen because it is:</a:t>
            </a:r>
          </a:p>
          <a:p>
            <a:pPr lvl="2" marL="1177925" indent="-285750">
              <a:spcBef>
                <a:spcPts val="700"/>
              </a:spcBef>
              <a:buClrTx/>
              <a:buSzPct val="100000"/>
              <a:defRPr sz="2400"/>
            </a:pPr>
            <a:r>
              <a:t>Simple and efficient.</a:t>
            </a:r>
          </a:p>
          <a:p>
            <a:pPr lvl="2" marL="1177925" indent="-285750">
              <a:spcBef>
                <a:spcPts val="700"/>
              </a:spcBef>
              <a:buClrTx/>
              <a:buSzPct val="100000"/>
              <a:defRPr sz="2400"/>
            </a:pPr>
            <a:r>
              <a:t>Interpretable for binary or multi-class classification tasks.</a:t>
            </a:r>
          </a:p>
          <a:p>
            <a:pPr lvl="1" marL="782637" indent="-325437">
              <a:spcBef>
                <a:spcPts val="700"/>
              </a:spcBef>
              <a:buClrTx/>
              <a:buSzPct val="100000"/>
              <a:buChar char="•"/>
              <a:defRPr sz="2400"/>
            </a:pPr>
            <a:r>
              <a:t>Well-suited for identifying patterns in network traffic.</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Modules Completed"/>
          <p:cNvSpPr txBox="1"/>
          <p:nvPr>
            <p:ph type="title" idx="4294967295"/>
          </p:nvPr>
        </p:nvSpPr>
        <p:spPr>
          <a:xfrm>
            <a:off x="298450" y="228599"/>
            <a:ext cx="8229600" cy="1143002"/>
          </a:xfrm>
          <a:prstGeom prst="rect">
            <a:avLst/>
          </a:prstGeom>
        </p:spPr>
        <p:txBody>
          <a:bodyPr lIns="45718" tIns="45718" rIns="45718" bIns="45718"/>
          <a:lstStyle/>
          <a:p>
            <a:pPr/>
            <a:r>
              <a:t>Modules Completed</a:t>
            </a:r>
          </a:p>
        </p:txBody>
      </p:sp>
      <p:sp>
        <p:nvSpPr>
          <p:cNvPr id="220" name="Attack Visualization:…"/>
          <p:cNvSpPr txBox="1"/>
          <p:nvPr>
            <p:ph type="body" idx="4294967295"/>
          </p:nvPr>
        </p:nvSpPr>
        <p:spPr>
          <a:xfrm>
            <a:off x="457200" y="1600200"/>
            <a:ext cx="8229600" cy="4525963"/>
          </a:xfrm>
          <a:prstGeom prst="rect">
            <a:avLst/>
          </a:prstGeom>
        </p:spPr>
        <p:txBody>
          <a:bodyPr lIns="45718" tIns="45718" rIns="45718" bIns="45718"/>
          <a:lstStyle/>
          <a:p>
            <a:pPr marL="322325" indent="-322325" defTabSz="859536">
              <a:spcBef>
                <a:spcPts val="600"/>
              </a:spcBef>
              <a:buClrTx/>
              <a:buSzPct val="100000"/>
              <a:defRPr b="1" sz="2256"/>
            </a:pPr>
            <a:r>
              <a:t>Attack Visualization:</a:t>
            </a:r>
          </a:p>
          <a:p>
            <a:pPr lvl="1" marL="735679" indent="-305911" defTabSz="859536">
              <a:spcBef>
                <a:spcPts val="600"/>
              </a:spcBef>
              <a:buClrTx/>
              <a:buSzPct val="100000"/>
              <a:buChar char="•"/>
              <a:defRPr sz="2256"/>
            </a:pPr>
            <a:r>
              <a:t>Based on the threshold value, detected attacks are identified.</a:t>
            </a:r>
          </a:p>
          <a:p>
            <a:pPr lvl="1" marL="735679" indent="-305911" defTabSz="859536">
              <a:spcBef>
                <a:spcPts val="600"/>
              </a:spcBef>
              <a:buClrTx/>
              <a:buSzPct val="100000"/>
              <a:buChar char="•"/>
              <a:defRPr sz="2256"/>
            </a:pPr>
            <a:r>
              <a:t>Results are displayed:</a:t>
            </a:r>
          </a:p>
          <a:p>
            <a:pPr lvl="2" marL="1107249" indent="-268604" defTabSz="859536">
              <a:spcBef>
                <a:spcPts val="600"/>
              </a:spcBef>
              <a:buClrTx/>
              <a:buSzPct val="100000"/>
              <a:defRPr sz="2256"/>
            </a:pPr>
            <a:r>
              <a:t>In the form of graphs for better visualization.</a:t>
            </a:r>
          </a:p>
          <a:p>
            <a:pPr lvl="2" marL="1107249" indent="-268604" defTabSz="859536">
              <a:spcBef>
                <a:spcPts val="600"/>
              </a:spcBef>
              <a:buClrTx/>
              <a:buSzPct val="100000"/>
              <a:defRPr sz="2256"/>
            </a:pPr>
            <a:r>
              <a:t>Highlighting the IP addresses involved in malicious activities</a:t>
            </a:r>
          </a:p>
          <a:p>
            <a:pPr lvl="2" marL="1107249" indent="-268604" defTabSz="859536">
              <a:spcBef>
                <a:spcPts val="600"/>
              </a:spcBef>
              <a:buClrTx/>
              <a:buSzPct val="100000"/>
              <a:defRPr sz="2256"/>
            </a:pPr>
            <a:r>
              <a:t>Types</a:t>
            </a:r>
          </a:p>
          <a:p>
            <a:pPr lvl="8" marL="1342361" indent="-482825" defTabSz="334263">
              <a:spcBef>
                <a:spcPts val="0"/>
              </a:spcBef>
              <a:buClrTx/>
              <a:buSzPct val="100000"/>
              <a:buFont typeface="Menlo Regular"/>
              <a:defRPr sz="2162"/>
            </a:pPr>
            <a:r>
              <a:t>DOS (Denial of Service)</a:t>
            </a:r>
          </a:p>
          <a:p>
            <a:pPr lvl="8" marL="1342361" indent="-482825" defTabSz="334263">
              <a:spcBef>
                <a:spcPts val="0"/>
              </a:spcBef>
              <a:buClrTx/>
              <a:buSzPct val="100000"/>
              <a:buFont typeface="Menlo Regular"/>
              <a:defRPr sz="2162"/>
            </a:pPr>
            <a:r>
              <a:t>Probe (Scanning for vulnerabilities)</a:t>
            </a:r>
          </a:p>
          <a:p>
            <a:pPr lvl="8" marL="1342361" indent="-482825" defTabSz="334263">
              <a:spcBef>
                <a:spcPts val="0"/>
              </a:spcBef>
              <a:buClrTx/>
              <a:buSzPct val="100000"/>
              <a:buFont typeface="Menlo Regular"/>
              <a:defRPr sz="2162"/>
            </a:pPr>
            <a:r>
              <a:t>R2L (Remote to Local attacks)</a:t>
            </a:r>
          </a:p>
          <a:p>
            <a:pPr lvl="8" marL="1342361" indent="-482825" defTabSz="334263">
              <a:spcBef>
                <a:spcPts val="0"/>
              </a:spcBef>
              <a:buClrTx/>
              <a:buSzPct val="100000"/>
              <a:buFont typeface="Menlo Regular"/>
              <a:defRPr sz="2162"/>
            </a:pPr>
            <a:r>
              <a:t>U2R (User to Root escalation)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Google Shape;183;p12"/>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23" name="Google Shape;181;p12"/>
          <p:cNvSpPr txBox="1"/>
          <p:nvPr>
            <p:ph type="title"/>
          </p:nvPr>
        </p:nvSpPr>
        <p:spPr>
          <a:prstGeom prst="rect">
            <a:avLst/>
          </a:prstGeom>
        </p:spPr>
        <p:txBody>
          <a:bodyPr/>
          <a:lstStyle/>
          <a:p>
            <a:pPr/>
            <a:r>
              <a:t>Architecture Diagram</a:t>
            </a:r>
          </a:p>
        </p:txBody>
      </p:sp>
      <p:sp>
        <p:nvSpPr>
          <p:cNvPr id="224" name="Google Shape;182;p1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225" name="Google Shape;184;p12"/>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6" name="archi.png" descr="archi.png"/>
          <p:cNvPicPr>
            <a:picLocks noChangeAspect="1"/>
          </p:cNvPicPr>
          <p:nvPr/>
        </p:nvPicPr>
        <p:blipFill>
          <a:blip r:embed="rId2">
            <a:extLst/>
          </a:blip>
          <a:stretch>
            <a:fillRect/>
          </a:stretch>
        </p:blipFill>
        <p:spPr>
          <a:xfrm>
            <a:off x="1166940" y="1670446"/>
            <a:ext cx="6874600" cy="3894804"/>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29" name="Title 1"/>
          <p:cNvSpPr txBox="1"/>
          <p:nvPr>
            <p:ph type="title"/>
          </p:nvPr>
        </p:nvSpPr>
        <p:spPr>
          <a:prstGeom prst="rect">
            <a:avLst/>
          </a:prstGeom>
        </p:spPr>
        <p:txBody>
          <a:bodyPr/>
          <a:lstStyle/>
          <a:p>
            <a:pPr/>
            <a:r>
              <a:t>Results and Discussion (1/4)</a:t>
            </a:r>
          </a:p>
        </p:txBody>
      </p:sp>
      <p:sp>
        <p:nvSpPr>
          <p:cNvPr id="230"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latin typeface="Calibri"/>
                <a:ea typeface="Calibri"/>
                <a:cs typeface="Calibri"/>
                <a:sym typeface="Calibri"/>
              </a:defRPr>
            </a:lvl1pPr>
          </a:lstStyle>
          <a:p>
            <a:pPr/>
            <a:r>
              <a:t>11 November 2024</a:t>
            </a:r>
          </a:p>
        </p:txBody>
      </p:sp>
      <p:sp>
        <p:nvSpPr>
          <p:cNvPr id="231"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2" name="The first page allows users to interact with the basic user interface.…"/>
          <p:cNvSpPr txBox="1"/>
          <p:nvPr/>
        </p:nvSpPr>
        <p:spPr>
          <a:xfrm>
            <a:off x="335329" y="1430109"/>
            <a:ext cx="8098405" cy="103702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40368" indent="-140368">
              <a:spcBef>
                <a:spcPts val="200"/>
              </a:spcBef>
              <a:buSzPct val="100000"/>
              <a:buChar char="•"/>
              <a:defRPr sz="1800">
                <a:latin typeface="Calibri"/>
                <a:ea typeface="Calibri"/>
                <a:cs typeface="Calibri"/>
                <a:sym typeface="Calibri"/>
              </a:defRPr>
            </a:pPr>
            <a:r>
              <a:rPr>
                <a:latin typeface="+mj-lt"/>
                <a:ea typeface="+mj-ea"/>
                <a:cs typeface="+mj-cs"/>
                <a:sym typeface="Arial"/>
              </a:rPr>
              <a:t>The first page allows users to</a:t>
            </a:r>
            <a:r>
              <a:t> interact with the basic user interface. </a:t>
            </a:r>
          </a:p>
          <a:p>
            <a:pPr marL="180473" indent="-180473">
              <a:spcBef>
                <a:spcPts val="200"/>
              </a:spcBef>
              <a:buSzPct val="100000"/>
              <a:buChar char="•"/>
              <a:defRPr>
                <a:latin typeface="Calibri"/>
                <a:ea typeface="Calibri"/>
                <a:cs typeface="Calibri"/>
                <a:sym typeface="Calibri"/>
              </a:defRPr>
            </a:pPr>
            <a:r>
              <a:rPr sz="1800"/>
              <a:t>Users can set the basic threshold value to determine the output and types of attacks</a:t>
            </a:r>
            <a:r>
              <a:t>.</a:t>
            </a:r>
          </a:p>
        </p:txBody>
      </p:sp>
      <p:pic>
        <p:nvPicPr>
          <p:cNvPr id="233" name="Screenshot 2025-02-25 at 18.09.21 (2).png" descr="Screenshot 2025-02-25 at 18.09.21 (2).png"/>
          <p:cNvPicPr>
            <a:picLocks noChangeAspect="1"/>
          </p:cNvPicPr>
          <p:nvPr/>
        </p:nvPicPr>
        <p:blipFill>
          <a:blip r:embed="rId2">
            <a:extLst/>
          </a:blip>
          <a:stretch>
            <a:fillRect/>
          </a:stretch>
        </p:blipFill>
        <p:spPr>
          <a:xfrm>
            <a:off x="2135929" y="2265578"/>
            <a:ext cx="4718589" cy="377487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oogle Shape;112;p2"/>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156" name="Google Shape;109;p2"/>
          <p:cNvSpPr txBox="1"/>
          <p:nvPr>
            <p:ph type="title"/>
          </p:nvPr>
        </p:nvSpPr>
        <p:spPr>
          <a:prstGeom prst="rect">
            <a:avLst/>
          </a:prstGeom>
        </p:spPr>
        <p:txBody>
          <a:bodyPr/>
          <a:lstStyle/>
          <a:p>
            <a:pPr/>
            <a:r>
              <a:t>AGENDA</a:t>
            </a:r>
          </a:p>
        </p:txBody>
      </p:sp>
      <p:sp>
        <p:nvSpPr>
          <p:cNvPr id="157" name="Google Shape;110;p2"/>
          <p:cNvSpPr txBox="1"/>
          <p:nvPr>
            <p:ph type="body" idx="1"/>
          </p:nvPr>
        </p:nvSpPr>
        <p:spPr>
          <a:xfrm>
            <a:off x="457200" y="1600993"/>
            <a:ext cx="8229600" cy="4525963"/>
          </a:xfrm>
          <a:prstGeom prst="rect">
            <a:avLst/>
          </a:prstGeom>
        </p:spPr>
        <p:txBody>
          <a:bodyPr/>
          <a:lstStyle/>
          <a:p>
            <a:pPr marL="342900">
              <a:lnSpc>
                <a:spcPct val="90000"/>
              </a:lnSpc>
              <a:spcBef>
                <a:spcPts val="700"/>
              </a:spcBef>
              <a:buClrTx/>
              <a:buSzPct val="100000"/>
            </a:pPr>
            <a:r>
              <a:t>Abstract</a:t>
            </a:r>
          </a:p>
          <a:p>
            <a:pPr marL="342900">
              <a:lnSpc>
                <a:spcPct val="90000"/>
              </a:lnSpc>
              <a:spcBef>
                <a:spcPts val="700"/>
              </a:spcBef>
              <a:buClrTx/>
              <a:buSzPct val="100000"/>
            </a:pPr>
            <a:r>
              <a:t>Objective(s)</a:t>
            </a:r>
          </a:p>
          <a:p>
            <a:pPr marL="342900">
              <a:lnSpc>
                <a:spcPct val="90000"/>
              </a:lnSpc>
              <a:spcBef>
                <a:spcPts val="700"/>
              </a:spcBef>
              <a:buClrTx/>
              <a:buSzPct val="100000"/>
            </a:pPr>
            <a:r>
              <a:t>Literature Survey</a:t>
            </a:r>
          </a:p>
          <a:p>
            <a:pPr marL="342900">
              <a:lnSpc>
                <a:spcPct val="90000"/>
              </a:lnSpc>
              <a:spcBef>
                <a:spcPts val="700"/>
              </a:spcBef>
              <a:buClrTx/>
              <a:buSzPct val="100000"/>
            </a:pPr>
            <a:r>
              <a:t>Inferences from Literature Survey</a:t>
            </a:r>
          </a:p>
          <a:p>
            <a:pPr marL="342900">
              <a:lnSpc>
                <a:spcPct val="90000"/>
              </a:lnSpc>
              <a:spcBef>
                <a:spcPts val="700"/>
              </a:spcBef>
              <a:buClrTx/>
              <a:buSzPct val="100000"/>
            </a:pPr>
            <a:r>
              <a:t>Proposed System</a:t>
            </a:r>
          </a:p>
          <a:p>
            <a:pPr marL="342900">
              <a:lnSpc>
                <a:spcPct val="90000"/>
              </a:lnSpc>
              <a:spcBef>
                <a:spcPts val="700"/>
              </a:spcBef>
              <a:buClrTx/>
              <a:buSzPct val="100000"/>
            </a:pPr>
            <a:r>
              <a:t>Results and Discussion</a:t>
            </a:r>
          </a:p>
          <a:p>
            <a:pPr marL="342900">
              <a:lnSpc>
                <a:spcPct val="90000"/>
              </a:lnSpc>
              <a:spcBef>
                <a:spcPts val="700"/>
              </a:spcBef>
              <a:buClrTx/>
              <a:buSzPct val="100000"/>
            </a:pPr>
            <a:r>
              <a:t>Conclusion</a:t>
            </a:r>
          </a:p>
          <a:p>
            <a:pPr marL="342900">
              <a:lnSpc>
                <a:spcPct val="90000"/>
              </a:lnSpc>
              <a:spcBef>
                <a:spcPts val="700"/>
              </a:spcBef>
              <a:buClrTx/>
              <a:buSzPct val="100000"/>
            </a:pPr>
            <a:r>
              <a:t>References</a:t>
            </a:r>
          </a:p>
        </p:txBody>
      </p:sp>
      <p:sp>
        <p:nvSpPr>
          <p:cNvPr id="158" name="Google Shape;111;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159" name="Google Shape;113;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36" name="Title 1"/>
          <p:cNvSpPr txBox="1"/>
          <p:nvPr>
            <p:ph type="title"/>
          </p:nvPr>
        </p:nvSpPr>
        <p:spPr>
          <a:prstGeom prst="rect">
            <a:avLst/>
          </a:prstGeom>
        </p:spPr>
        <p:txBody>
          <a:bodyPr/>
          <a:lstStyle/>
          <a:p>
            <a:pPr/>
            <a:r>
              <a:t>Results and Discussion (2/4)</a:t>
            </a:r>
          </a:p>
        </p:txBody>
      </p:sp>
      <p:sp>
        <p:nvSpPr>
          <p:cNvPr id="237"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latin typeface="Calibri"/>
                <a:ea typeface="Calibri"/>
                <a:cs typeface="Calibri"/>
                <a:sym typeface="Calibri"/>
              </a:defRPr>
            </a:lvl1pPr>
          </a:lstStyle>
          <a:p>
            <a:pPr/>
            <a:r>
              <a:t>11 November 2024</a:t>
            </a:r>
          </a:p>
        </p:txBody>
      </p:sp>
      <p:sp>
        <p:nvSpPr>
          <p:cNvPr id="238"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9" name="Screenshot 2025-02-25 at 18.09.51.png" descr="Screenshot 2025-02-25 at 18.09.51.png"/>
          <p:cNvPicPr>
            <a:picLocks noChangeAspect="1"/>
          </p:cNvPicPr>
          <p:nvPr/>
        </p:nvPicPr>
        <p:blipFill>
          <a:blip r:embed="rId2">
            <a:extLst/>
          </a:blip>
          <a:stretch>
            <a:fillRect/>
          </a:stretch>
        </p:blipFill>
        <p:spPr>
          <a:xfrm>
            <a:off x="1967061" y="2255458"/>
            <a:ext cx="5468653" cy="4047060"/>
          </a:xfrm>
          <a:prstGeom prst="rect">
            <a:avLst/>
          </a:prstGeom>
          <a:ln w="12700">
            <a:miter lim="400000"/>
          </a:ln>
        </p:spPr>
      </p:pic>
      <p:sp>
        <p:nvSpPr>
          <p:cNvPr id="240" name="After clicking the “Start Real-Time Capture” button,…"/>
          <p:cNvSpPr txBox="1"/>
          <p:nvPr/>
        </p:nvSpPr>
        <p:spPr>
          <a:xfrm>
            <a:off x="335329" y="1430109"/>
            <a:ext cx="5414017" cy="6768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40368" indent="-140368">
              <a:spcBef>
                <a:spcPts val="200"/>
              </a:spcBef>
              <a:buSzPct val="100000"/>
              <a:buChar char="•"/>
              <a:defRPr sz="1800">
                <a:latin typeface="Calibri"/>
                <a:ea typeface="Calibri"/>
                <a:cs typeface="Calibri"/>
                <a:sym typeface="Calibri"/>
              </a:defRPr>
            </a:pPr>
            <a:r>
              <a:rPr>
                <a:latin typeface="+mj-lt"/>
                <a:ea typeface="+mj-ea"/>
                <a:cs typeface="+mj-cs"/>
                <a:sym typeface="Arial"/>
              </a:rPr>
              <a:t>After clicking the “Start Real-Time Capture” button</a:t>
            </a:r>
            <a:r>
              <a:t>, </a:t>
            </a:r>
          </a:p>
          <a:p>
            <a:pPr marL="140368" indent="-140368">
              <a:spcBef>
                <a:spcPts val="200"/>
              </a:spcBef>
              <a:buSzPct val="100000"/>
              <a:buChar char="•"/>
              <a:defRPr sz="1800">
                <a:latin typeface="Calibri"/>
                <a:ea typeface="Calibri"/>
                <a:cs typeface="Calibri"/>
                <a:sym typeface="Calibri"/>
              </a:defRPr>
            </a:pPr>
            <a:r>
              <a:t>The types of attacks are displayed in a tabular format.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43" name="Title 1"/>
          <p:cNvSpPr txBox="1"/>
          <p:nvPr>
            <p:ph type="title"/>
          </p:nvPr>
        </p:nvSpPr>
        <p:spPr>
          <a:prstGeom prst="rect">
            <a:avLst/>
          </a:prstGeom>
        </p:spPr>
        <p:txBody>
          <a:bodyPr/>
          <a:lstStyle/>
          <a:p>
            <a:pPr/>
            <a:r>
              <a:t>Results and Discussion (3/4)</a:t>
            </a:r>
          </a:p>
        </p:txBody>
      </p:sp>
      <p:sp>
        <p:nvSpPr>
          <p:cNvPr id="244"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latin typeface="Calibri"/>
                <a:ea typeface="Calibri"/>
                <a:cs typeface="Calibri"/>
                <a:sym typeface="Calibri"/>
              </a:defRPr>
            </a:lvl1pPr>
          </a:lstStyle>
          <a:p>
            <a:pPr/>
            <a:r>
              <a:t>11 November 2024</a:t>
            </a:r>
          </a:p>
        </p:txBody>
      </p:sp>
      <p:sp>
        <p:nvSpPr>
          <p:cNvPr id="245"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6" name="Screenshot 2025-02-25 at 18.09.55.png" descr="Screenshot 2025-02-25 at 18.09.55.png"/>
          <p:cNvPicPr>
            <a:picLocks noChangeAspect="1"/>
          </p:cNvPicPr>
          <p:nvPr/>
        </p:nvPicPr>
        <p:blipFill>
          <a:blip r:embed="rId2">
            <a:extLst/>
          </a:blip>
          <a:stretch>
            <a:fillRect/>
          </a:stretch>
        </p:blipFill>
        <p:spPr>
          <a:xfrm>
            <a:off x="1705671" y="2137120"/>
            <a:ext cx="5416138" cy="4008194"/>
          </a:xfrm>
          <a:prstGeom prst="rect">
            <a:avLst/>
          </a:prstGeom>
          <a:ln w="12700">
            <a:miter lim="400000"/>
          </a:ln>
        </p:spPr>
      </p:pic>
      <p:sp>
        <p:nvSpPr>
          <p:cNvPr id="247" name="The bargraph below the table illustrates how different types are being noted."/>
          <p:cNvSpPr txBox="1"/>
          <p:nvPr/>
        </p:nvSpPr>
        <p:spPr>
          <a:xfrm>
            <a:off x="348029" y="1455509"/>
            <a:ext cx="7376316"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140368" indent="-140368">
              <a:spcBef>
                <a:spcPts val="200"/>
              </a:spcBef>
              <a:buSzPct val="100000"/>
              <a:buChar char="•"/>
              <a:defRPr sz="1800">
                <a:latin typeface="Calibri"/>
                <a:ea typeface="Calibri"/>
                <a:cs typeface="Calibri"/>
                <a:sym typeface="Calibri"/>
              </a:defRPr>
            </a:lvl1pPr>
          </a:lstStyle>
          <a:p>
            <a:pPr/>
            <a:r>
              <a:t>The bargraph below the table illustrates how different types are being noted.</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50" name="Title 1"/>
          <p:cNvSpPr txBox="1"/>
          <p:nvPr>
            <p:ph type="title"/>
          </p:nvPr>
        </p:nvSpPr>
        <p:spPr>
          <a:prstGeom prst="rect">
            <a:avLst/>
          </a:prstGeom>
        </p:spPr>
        <p:txBody>
          <a:bodyPr/>
          <a:lstStyle/>
          <a:p>
            <a:pPr/>
            <a:r>
              <a:t>Result and Discussion (4/4)</a:t>
            </a:r>
          </a:p>
        </p:txBody>
      </p:sp>
      <p:sp>
        <p:nvSpPr>
          <p:cNvPr id="251"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latin typeface="Calibri"/>
                <a:ea typeface="Calibri"/>
                <a:cs typeface="Calibri"/>
                <a:sym typeface="Calibri"/>
              </a:defRPr>
            </a:lvl1pPr>
          </a:lstStyle>
          <a:p>
            <a:pPr/>
            <a:r>
              <a:t>11 November 2024</a:t>
            </a:r>
          </a:p>
        </p:txBody>
      </p:sp>
      <p:sp>
        <p:nvSpPr>
          <p:cNvPr id="252"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3" name="Screenshot 2025-02-25 at 18.09.58.png" descr="Screenshot 2025-02-25 at 18.09.58.png"/>
          <p:cNvPicPr>
            <a:picLocks noChangeAspect="1"/>
          </p:cNvPicPr>
          <p:nvPr/>
        </p:nvPicPr>
        <p:blipFill>
          <a:blip r:embed="rId2">
            <a:extLst/>
          </a:blip>
          <a:stretch>
            <a:fillRect/>
          </a:stretch>
        </p:blipFill>
        <p:spPr>
          <a:xfrm>
            <a:off x="2072020" y="2466667"/>
            <a:ext cx="5293647" cy="3917547"/>
          </a:xfrm>
          <a:prstGeom prst="rect">
            <a:avLst/>
          </a:prstGeom>
          <a:ln w="12700">
            <a:miter lim="400000"/>
          </a:ln>
        </p:spPr>
      </p:pic>
      <p:sp>
        <p:nvSpPr>
          <p:cNvPr id="254" name="The attacked IP addresses are being displayed below the graph for better understanding of which address got attacked."/>
          <p:cNvSpPr txBox="1"/>
          <p:nvPr/>
        </p:nvSpPr>
        <p:spPr>
          <a:xfrm>
            <a:off x="457199" y="1572780"/>
            <a:ext cx="8229601" cy="554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111997" indent="-99297">
              <a:spcBef>
                <a:spcPts val="200"/>
              </a:spcBef>
              <a:buClr>
                <a:srgbClr val="000000"/>
              </a:buClr>
              <a:buSzPct val="100000"/>
              <a:buFont typeface="Calibri"/>
              <a:buChar char="•"/>
              <a:defRPr sz="1600">
                <a:latin typeface="Calibri"/>
                <a:ea typeface="Calibri"/>
                <a:cs typeface="Calibri"/>
                <a:sym typeface="Calibri"/>
              </a:defRPr>
            </a:lvl1pPr>
          </a:lstStyle>
          <a:p>
            <a:pPr/>
            <a:r>
              <a:t>The attacked IP addresses are being displayed below the graph for better understanding of which address got attacked.</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Google Shape;193;p15"/>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57" name="Google Shape;190;p15"/>
          <p:cNvSpPr txBox="1"/>
          <p:nvPr>
            <p:ph type="title"/>
          </p:nvPr>
        </p:nvSpPr>
        <p:spPr>
          <a:prstGeom prst="rect">
            <a:avLst/>
          </a:prstGeom>
        </p:spPr>
        <p:txBody>
          <a:bodyPr/>
          <a:lstStyle/>
          <a:p>
            <a:pPr/>
            <a:r>
              <a:t>CONCLUSION</a:t>
            </a:r>
          </a:p>
        </p:txBody>
      </p:sp>
      <p:sp>
        <p:nvSpPr>
          <p:cNvPr id="258" name="Google Shape;191;p15"/>
          <p:cNvSpPr txBox="1"/>
          <p:nvPr>
            <p:ph type="body" idx="1"/>
          </p:nvPr>
        </p:nvSpPr>
        <p:spPr>
          <a:xfrm>
            <a:off x="457200" y="1600200"/>
            <a:ext cx="8229600" cy="4525963"/>
          </a:xfrm>
          <a:prstGeom prst="rect">
            <a:avLst/>
          </a:prstGeom>
        </p:spPr>
        <p:txBody>
          <a:bodyPr/>
          <a:lstStyle>
            <a:lvl1pPr marL="0" indent="0" algn="just">
              <a:lnSpc>
                <a:spcPct val="150000"/>
              </a:lnSpc>
              <a:spcBef>
                <a:spcPts val="0"/>
              </a:spcBef>
              <a:buSzTx/>
              <a:buNone/>
              <a:defRPr sz="1900">
                <a:latin typeface="Times New Roman"/>
                <a:ea typeface="Times New Roman"/>
                <a:cs typeface="Times New Roman"/>
                <a:sym typeface="Times New Roman"/>
              </a:defRPr>
            </a:lvl1pPr>
          </a:lstStyle>
          <a:p>
            <a:pPr/>
            <a:r>
              <a:t>In conclusion, the use of adaptive machine learning in network traffic analysis has proven to be an effective tool in enhancing real-time detection of cyber threats. By continuously evolving and updating its algorithms based on new data, adaptive machine learning enables organizations to stay one step ahead of cyber attackers. This proactive approach not only improves the accuracy of threat detection but also reduces the response time, minimizing potential damage and loss. By combining adaptive machine learning with network traffic analysis, organizations can significantly improve their cybersecurity posture and better protect their digital assets from evolving cyber threats.</a:t>
            </a:r>
          </a:p>
        </p:txBody>
      </p:sp>
      <p:sp>
        <p:nvSpPr>
          <p:cNvPr id="259" name="Google Shape;192;p15"/>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260" name="Google Shape;194;p15"/>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Google Shape;203;p16"/>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63" name="Google Shape;200;p16"/>
          <p:cNvSpPr txBox="1"/>
          <p:nvPr>
            <p:ph type="title"/>
          </p:nvPr>
        </p:nvSpPr>
        <p:spPr>
          <a:prstGeom prst="rect">
            <a:avLst/>
          </a:prstGeom>
        </p:spPr>
        <p:txBody>
          <a:bodyPr/>
          <a:lstStyle/>
          <a:p>
            <a:pPr/>
            <a:r>
              <a:t>REFERENCES</a:t>
            </a:r>
          </a:p>
        </p:txBody>
      </p:sp>
      <p:sp>
        <p:nvSpPr>
          <p:cNvPr id="264" name="Google Shape;201;p16"/>
          <p:cNvSpPr txBox="1"/>
          <p:nvPr>
            <p:ph type="body" idx="1"/>
          </p:nvPr>
        </p:nvSpPr>
        <p:spPr>
          <a:xfrm>
            <a:off x="457200" y="1394975"/>
            <a:ext cx="8229600" cy="5082025"/>
          </a:xfrm>
          <a:prstGeom prst="rect">
            <a:avLst/>
          </a:prstGeom>
        </p:spPr>
        <p:txBody>
          <a:bodyPr/>
          <a:lstStyle/>
          <a:p>
            <a:pPr marL="425450" indent="-285750" algn="just">
              <a:spcBef>
                <a:spcPts val="0"/>
              </a:spcBef>
              <a:buSzPts val="1400"/>
              <a:defRPr sz="1400">
                <a:latin typeface="Times New Roman"/>
                <a:ea typeface="Times New Roman"/>
                <a:cs typeface="Times New Roman"/>
                <a:sym typeface="Times New Roman"/>
              </a:defRPr>
            </a:pPr>
            <a:r>
              <a:t>A. Bezemskij, G. Loukas, D. Gan and R. J. Anthony, "Detecting Cyber-Physical Threats in an Autonomous Robotic Vehicle Using Bayesian Networks," 2017 IEEE International Conference on Internet of Things (iThings) and IEEE Green Computing and Communications (GreenCom) and IEEE Cyber, Physical and Social Computing (CPSCom) and IEEE Smart Data (SmartData), Exeter, UK, 2017, pp. 98-103, doi: 10.1109/iThings-GreenCom-CPSCom-SmartData.2017.20.</a:t>
            </a:r>
          </a:p>
          <a:p>
            <a:pPr marL="425450" indent="-285750" algn="just">
              <a:spcBef>
                <a:spcPts val="0"/>
              </a:spcBef>
              <a:buSzPts val="1400"/>
              <a:defRPr sz="1400">
                <a:latin typeface="Times New Roman"/>
                <a:ea typeface="Times New Roman"/>
                <a:cs typeface="Times New Roman"/>
                <a:sym typeface="Times New Roman"/>
              </a:defRPr>
            </a:pPr>
          </a:p>
          <a:p>
            <a:pPr marL="425450" indent="-285750" algn="just">
              <a:spcBef>
                <a:spcPts val="0"/>
              </a:spcBef>
              <a:buSzPts val="1400"/>
              <a:defRPr sz="1400">
                <a:latin typeface="Times New Roman"/>
                <a:ea typeface="Times New Roman"/>
                <a:cs typeface="Times New Roman"/>
                <a:sym typeface="Times New Roman"/>
              </a:defRPr>
            </a:pPr>
            <a:r>
              <a:t>T. B. Ghuge and S. Sunil Biradar, "Web Data Mining for Cyber Security Threat Detection," 2024 International Conference on Inventive Computation Technologies (ICICT), Lalitpur, Nepal, 2024, pp. 1420-1426, doi: 10.1109/ICICT60155.2024.10544843.</a:t>
            </a:r>
          </a:p>
          <a:p>
            <a:pPr marL="425450" indent="-285750" algn="just">
              <a:spcBef>
                <a:spcPts val="0"/>
              </a:spcBef>
              <a:buSzPts val="1400"/>
              <a:defRPr sz="1400">
                <a:latin typeface="Times New Roman"/>
                <a:ea typeface="Times New Roman"/>
                <a:cs typeface="Times New Roman"/>
                <a:sym typeface="Times New Roman"/>
              </a:defRPr>
            </a:pPr>
          </a:p>
          <a:p>
            <a:pPr marL="425450" indent="-285750" algn="just">
              <a:spcBef>
                <a:spcPts val="0"/>
              </a:spcBef>
              <a:buSzPts val="1400"/>
              <a:defRPr sz="1400">
                <a:latin typeface="Times New Roman"/>
                <a:ea typeface="Times New Roman"/>
                <a:cs typeface="Times New Roman"/>
                <a:sym typeface="Times New Roman"/>
              </a:defRPr>
            </a:pPr>
            <a:r>
              <a:t>V. Mavroeidis and S. Bromander, "Cyber Threat Intelligence Model: An Evaluation of Taxonomies, Sharing Standards, and Ontologies within Cyber Threat Intelligence," 2017 European Intelligence and Security Informatics Conference (EISIC), Athens, Greece, 2017, pp. 91-98, doi: 10.1109/EISIC.2017.20.</a:t>
            </a:r>
          </a:p>
          <a:p>
            <a:pPr marL="425450" indent="-285750" algn="just">
              <a:spcBef>
                <a:spcPts val="0"/>
              </a:spcBef>
              <a:buSzPts val="1400"/>
              <a:defRPr sz="1400">
                <a:latin typeface="Times New Roman"/>
                <a:ea typeface="Times New Roman"/>
                <a:cs typeface="Times New Roman"/>
                <a:sym typeface="Times New Roman"/>
              </a:defRPr>
            </a:pPr>
          </a:p>
          <a:p>
            <a:pPr marL="425450" indent="-285750" algn="just">
              <a:spcBef>
                <a:spcPts val="0"/>
              </a:spcBef>
              <a:buSzPts val="1400"/>
              <a:defRPr sz="1400">
                <a:latin typeface="Times New Roman"/>
                <a:ea typeface="Times New Roman"/>
                <a:cs typeface="Times New Roman"/>
                <a:sym typeface="Times New Roman"/>
              </a:defRPr>
            </a:pPr>
            <a:r>
              <a:t>A. Rogachev and E. Melikhova, "Automation of Architecture Justification and Parameters Selection of Artificial Neural Networks for Intelligent Detection of Cyber-Physical Threats," 2022 International Russian Automation Conference (RusAutoCon), Sochi, Russian Federation, 2022, pp. 908-912, doi: 10.1109/RusAutoCon54946.2022.9896311.</a:t>
            </a:r>
          </a:p>
          <a:p>
            <a:pPr marL="425450" indent="-285750" algn="just">
              <a:spcBef>
                <a:spcPts val="0"/>
              </a:spcBef>
              <a:buSzPts val="1400"/>
              <a:defRPr sz="1400">
                <a:latin typeface="Times New Roman"/>
                <a:ea typeface="Times New Roman"/>
                <a:cs typeface="Times New Roman"/>
                <a:sym typeface="Times New Roman"/>
              </a:defRPr>
            </a:pPr>
          </a:p>
          <a:p>
            <a:pPr marL="425450" indent="-285750" algn="just">
              <a:spcBef>
                <a:spcPts val="0"/>
              </a:spcBef>
              <a:buSzPts val="1400"/>
              <a:defRPr sz="1400">
                <a:latin typeface="Times New Roman"/>
                <a:ea typeface="Times New Roman"/>
                <a:cs typeface="Times New Roman"/>
                <a:sym typeface="Times New Roman"/>
              </a:defRPr>
            </a:pPr>
            <a:r>
              <a:t>Y. Shi, W. Li, Y. Zhang, X. Deng, D. Yin and S. Deng, "Survey on APT Attack Detection in Industrial Cyber-Physical System," 2021 International Conference on Electronic Information Technology and Smart Agriculture (ICEITSA), Huaihua, China, 2021, pp. 296-301, doi: 10.1109/ICEITSA54226.2021.00064.</a:t>
            </a:r>
          </a:p>
        </p:txBody>
      </p:sp>
      <p:sp>
        <p:nvSpPr>
          <p:cNvPr id="265" name="Google Shape;202;p16"/>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266" name="Google Shape;204;p16"/>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Google Shape;212;p17"/>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69" name="Google Shape;210;p17"/>
          <p:cNvSpPr txBox="1"/>
          <p:nvPr>
            <p:ph type="body" idx="1"/>
          </p:nvPr>
        </p:nvSpPr>
        <p:spPr>
          <a:xfrm>
            <a:off x="457200" y="1600200"/>
            <a:ext cx="8229600" cy="4525963"/>
          </a:xfrm>
          <a:prstGeom prst="rect">
            <a:avLst/>
          </a:prstGeom>
        </p:spPr>
        <p:txBody>
          <a:bodyPr/>
          <a:lstStyle/>
          <a:p>
            <a:pPr marL="408431" indent="-274320" defTabSz="877823">
              <a:spcBef>
                <a:spcPts val="0"/>
              </a:spcBef>
              <a:buSzPts val="1300"/>
              <a:defRPr sz="1344">
                <a:latin typeface="Times New Roman"/>
                <a:ea typeface="Times New Roman"/>
                <a:cs typeface="Times New Roman"/>
                <a:sym typeface="Times New Roman"/>
              </a:defRPr>
            </a:pPr>
            <a:r>
              <a:t>Simran, S. Kumar and A. Hans, "The AI Shield and Red AI Framework: Machine Learning Solutions for Cyber Threat Intelligence(CTI)," 2024 International Conference on Intelligent Systems for Cybersecurity (ISCS), Gurugram, India, 2024, pp. 1-6, doi: 10.1109/ISCS61804.2024.10581195.</a:t>
            </a:r>
          </a:p>
          <a:p>
            <a:pPr marL="408431" indent="-274320" defTabSz="877823">
              <a:spcBef>
                <a:spcPts val="0"/>
              </a:spcBef>
              <a:buSzPts val="1300"/>
              <a:defRPr sz="1344">
                <a:latin typeface="Times New Roman"/>
                <a:ea typeface="Times New Roman"/>
                <a:cs typeface="Times New Roman"/>
                <a:sym typeface="Times New Roman"/>
              </a:defRPr>
            </a:pPr>
          </a:p>
          <a:p>
            <a:pPr marL="408431" indent="-274320" defTabSz="877823">
              <a:spcBef>
                <a:spcPts val="0"/>
              </a:spcBef>
              <a:buSzPts val="1300"/>
              <a:defRPr sz="1344">
                <a:latin typeface="Times New Roman"/>
                <a:ea typeface="Times New Roman"/>
                <a:cs typeface="Times New Roman"/>
                <a:sym typeface="Times New Roman"/>
              </a:defRPr>
            </a:pPr>
            <a:r>
              <a:t>V. R. Saddi, S. K. Gopal, A. S. Mohammed, S. Dhanasekaran and M. S. Naruka, "Examine the Role of Generative AI in Enhancing Threat Intelligence and Cyber Security Measures," 2024 2nd International Conference on Disruptive Technologies (ICDT), Greater Noida, India, 2024, pp. 537-542, doi: 10.1109/ICDT61202.2024.10489766.</a:t>
            </a:r>
          </a:p>
          <a:p>
            <a:pPr marL="408431" indent="-274320" defTabSz="877823">
              <a:spcBef>
                <a:spcPts val="0"/>
              </a:spcBef>
              <a:buSzPts val="1300"/>
              <a:defRPr sz="1344">
                <a:latin typeface="Times New Roman"/>
                <a:ea typeface="Times New Roman"/>
                <a:cs typeface="Times New Roman"/>
                <a:sym typeface="Times New Roman"/>
              </a:defRPr>
            </a:pPr>
          </a:p>
          <a:p>
            <a:pPr marL="408431" indent="-274320" defTabSz="877823">
              <a:spcBef>
                <a:spcPts val="0"/>
              </a:spcBef>
              <a:buSzPts val="1300"/>
              <a:defRPr sz="1344">
                <a:latin typeface="Times New Roman"/>
                <a:ea typeface="Times New Roman"/>
                <a:cs typeface="Times New Roman"/>
                <a:sym typeface="Times New Roman"/>
              </a:defRPr>
            </a:pPr>
            <a:r>
              <a:t>M. Bommy, T. Vivekanandan, Y. Sreeraman, D. Jagadeesan, C. Sunil Kumar and G. Asha, "Mobile Ad Hoc Networks Supporting Adaptive Threat Detection through Intrusion Detection Effective Use of Machine Learning for Cyber Defense," 2023 International Conference on Innovative Computing, Intelligent Communication and Smart Electrical Systems (ICSES), Chennai, India, 2023, pp. 1-5, doi: 10.1109/ICSES60034.2023.10465320.</a:t>
            </a:r>
          </a:p>
          <a:p>
            <a:pPr marL="408431" indent="-274320" defTabSz="877823">
              <a:spcBef>
                <a:spcPts val="0"/>
              </a:spcBef>
              <a:buSzPts val="1300"/>
              <a:defRPr sz="1344">
                <a:latin typeface="Times New Roman"/>
                <a:ea typeface="Times New Roman"/>
                <a:cs typeface="Times New Roman"/>
                <a:sym typeface="Times New Roman"/>
              </a:defRPr>
            </a:pPr>
          </a:p>
          <a:p>
            <a:pPr marL="408431" indent="-274320" defTabSz="877823">
              <a:spcBef>
                <a:spcPts val="0"/>
              </a:spcBef>
              <a:buSzPts val="1300"/>
              <a:defRPr sz="1344">
                <a:latin typeface="Times New Roman"/>
                <a:ea typeface="Times New Roman"/>
                <a:cs typeface="Times New Roman"/>
                <a:sym typeface="Times New Roman"/>
              </a:defRPr>
            </a:pPr>
            <a:r>
              <a:t>Z. C. Khan, T. Mkhwanazi and M. Masango, "A Model for Cyber Threat Intelligence for Organisations," 2023 International Conference on Artificial Intelligence, Big Data, Computing and Data Communication Systems (icABCD), Durban, South Africa, 2023, pp. 1-7, doi: 10.1109/icABCD59051.2023.10220503.</a:t>
            </a:r>
          </a:p>
          <a:p>
            <a:pPr marL="408431" indent="-274320" defTabSz="877823">
              <a:spcBef>
                <a:spcPts val="0"/>
              </a:spcBef>
              <a:buSzPts val="1300"/>
              <a:defRPr sz="1344">
                <a:latin typeface="Times New Roman"/>
                <a:ea typeface="Times New Roman"/>
                <a:cs typeface="Times New Roman"/>
                <a:sym typeface="Times New Roman"/>
              </a:defRPr>
            </a:pPr>
          </a:p>
          <a:p>
            <a:pPr marL="408431" indent="-274320" defTabSz="877823">
              <a:spcBef>
                <a:spcPts val="0"/>
              </a:spcBef>
              <a:buSzPts val="1300"/>
              <a:defRPr sz="1344">
                <a:latin typeface="Times New Roman"/>
                <a:ea typeface="Times New Roman"/>
                <a:cs typeface="Times New Roman"/>
                <a:sym typeface="Times New Roman"/>
              </a:defRPr>
            </a:pPr>
            <a:r>
              <a:t>A. H. Nursidiq and C. Lim, "Cyber Threat Hunting to Detect Unknown Threats in the Enterprise Network," 2023 IEEE International Conference on Cryptography, Informatics, and Cybersecurity (ICoCICs), Bogor, Indonesia, 2023, pp. 303-308, doi: 10.1109/ICoCICs58778.2023.10277438.</a:t>
            </a:r>
          </a:p>
        </p:txBody>
      </p:sp>
      <p:sp>
        <p:nvSpPr>
          <p:cNvPr id="270" name="Google Shape;211;p17"/>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271" name="Google Shape;213;p17"/>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2" name="Google Shape;200;p16"/>
          <p:cNvSpPr txBox="1"/>
          <p:nvPr/>
        </p:nvSpPr>
        <p:spPr>
          <a:xfrm>
            <a:off x="457200" y="168582"/>
            <a:ext cx="8229600" cy="1143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defRPr sz="4400">
                <a:latin typeface="Calibri"/>
                <a:ea typeface="Calibri"/>
                <a:cs typeface="Calibri"/>
                <a:sym typeface="Calibri"/>
              </a:defRPr>
            </a:lvl1pPr>
          </a:lstStyle>
          <a:p>
            <a:pPr/>
            <a:r>
              <a:t>REFERENCES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Google Shape;220;p18"/>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75" name="Google Shape;218;p18"/>
          <p:cNvSpPr txBox="1"/>
          <p:nvPr>
            <p:ph type="title"/>
          </p:nvPr>
        </p:nvSpPr>
        <p:spPr>
          <a:prstGeom prst="rect">
            <a:avLst/>
          </a:prstGeom>
        </p:spPr>
        <p:txBody>
          <a:bodyPr/>
          <a:lstStyle/>
          <a:p>
            <a:pPr/>
            <a:r>
              <a:t>THANK YOU</a:t>
            </a:r>
          </a:p>
        </p:txBody>
      </p:sp>
      <p:sp>
        <p:nvSpPr>
          <p:cNvPr id="276" name="Google Shape;219;p18"/>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277" name="Google Shape;221;p18"/>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8" name="Google Shape;222;p18"/>
          <p:cNvSpPr txBox="1"/>
          <p:nvPr/>
        </p:nvSpPr>
        <p:spPr>
          <a:xfrm>
            <a:off x="655325" y="2690335"/>
            <a:ext cx="7827490" cy="130831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just">
              <a:defRPr sz="2800">
                <a:latin typeface="Calibri"/>
                <a:ea typeface="Calibri"/>
                <a:cs typeface="Calibri"/>
                <a:sym typeface="Calibri"/>
              </a:defRPr>
            </a:lvl1pPr>
          </a:lstStyle>
          <a:p>
            <a:pPr/>
            <a:r>
              <a:t>We thank God, Our Department, Guide, Panel Members, Supportive Professors and all Technical and non Technical staff who helped us in our Project.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oogle Shape;121;p3"/>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162" name="Google Shape;118;p3"/>
          <p:cNvSpPr txBox="1"/>
          <p:nvPr>
            <p:ph type="title"/>
          </p:nvPr>
        </p:nvSpPr>
        <p:spPr>
          <a:xfrm>
            <a:off x="298939" y="215900"/>
            <a:ext cx="8229601" cy="1143000"/>
          </a:xfrm>
          <a:prstGeom prst="rect">
            <a:avLst/>
          </a:prstGeom>
        </p:spPr>
        <p:txBody>
          <a:bodyPr/>
          <a:lstStyle>
            <a:lvl1pPr>
              <a:defRPr sz="3600"/>
            </a:lvl1pPr>
          </a:lstStyle>
          <a:p>
            <a:pPr/>
            <a:r>
              <a:t>ABSTRACT</a:t>
            </a:r>
          </a:p>
        </p:txBody>
      </p:sp>
      <p:sp>
        <p:nvSpPr>
          <p:cNvPr id="163" name="Google Shape;119;p3"/>
          <p:cNvSpPr txBox="1"/>
          <p:nvPr>
            <p:ph type="body" idx="1"/>
          </p:nvPr>
        </p:nvSpPr>
        <p:spPr>
          <a:xfrm>
            <a:off x="457200" y="1404487"/>
            <a:ext cx="8229600" cy="4543631"/>
          </a:xfrm>
          <a:prstGeom prst="rect">
            <a:avLst/>
          </a:prstGeom>
        </p:spPr>
        <p:txBody>
          <a:bodyPr/>
          <a:lstStyle>
            <a:lvl1pPr marL="0" indent="0" algn="just">
              <a:lnSpc>
                <a:spcPct val="150000"/>
              </a:lnSpc>
              <a:spcBef>
                <a:spcPts val="0"/>
              </a:spcBef>
              <a:buSzTx/>
              <a:buNone/>
              <a:defRPr sz="1200">
                <a:latin typeface="+mj-lt"/>
                <a:ea typeface="+mj-ea"/>
                <a:cs typeface="+mj-cs"/>
                <a:sym typeface="Arial"/>
              </a:defRPr>
            </a:lvl1pPr>
          </a:lstStyle>
          <a:p>
            <a:pPr/>
            <a:r>
              <a:t>The Internet of Things (IoT) is a network of interconnected devices that communicate and exchange data through the internet. This technology has revolutionized various sectors by enabling smart homes, healthcare, industrial automation, and more. However, IoT also introduces significant security challenges. The primary security issues in IoT include data breaches, unauthorized access, and device manipulation. Major attacks on IoT systems, such as the Mirai botnet attack, have demonstrated the vulnerability of these networks to large-scale disruptions. The problems in IoT security system from the lack of standardized security protocols, limited computational resources of IoT devices, and the vast attack surface due to the sheer number of connected devices. This project shows a novel approach to enhancing real-time detection of cyber threats through adaptive machine learning in network traffic analysis. By leveraging machine learning algorithms that can dynamically adjust based on the changing threat landscape, our system is able to effectively detect and classify malicious activities in network traffic in real-time. This adaptive approach allows for more accurate and timely identification of cybersecurity incidents, helping organizations to mitigate potential threats before they can cause significant damage. Our experimental results demonstrate the effectiveness of our approach in improving detection rates and reducing false positives, showcasing the potential of adaptive machine learning in enhancing cybersecurity defenses.  </a:t>
            </a:r>
          </a:p>
        </p:txBody>
      </p:sp>
      <p:sp>
        <p:nvSpPr>
          <p:cNvPr id="164" name="Google Shape;120;p3"/>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165" name="Google Shape;122;p3"/>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Google Shape;130;p4"/>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168" name="Google Shape;127;p4"/>
          <p:cNvSpPr txBox="1"/>
          <p:nvPr>
            <p:ph type="title"/>
          </p:nvPr>
        </p:nvSpPr>
        <p:spPr>
          <a:prstGeom prst="rect">
            <a:avLst/>
          </a:prstGeom>
        </p:spPr>
        <p:txBody>
          <a:bodyPr/>
          <a:lstStyle/>
          <a:p>
            <a:pPr/>
            <a:r>
              <a:t>OBJECTIVE(S)</a:t>
            </a:r>
          </a:p>
        </p:txBody>
      </p:sp>
      <p:sp>
        <p:nvSpPr>
          <p:cNvPr id="169" name="Google Shape;128;p4"/>
          <p:cNvSpPr txBox="1"/>
          <p:nvPr>
            <p:ph type="body" idx="1"/>
          </p:nvPr>
        </p:nvSpPr>
        <p:spPr>
          <a:xfrm>
            <a:off x="457200" y="1600200"/>
            <a:ext cx="8229600" cy="4525963"/>
          </a:xfrm>
          <a:prstGeom prst="rect">
            <a:avLst/>
          </a:prstGeom>
        </p:spPr>
        <p:txBody>
          <a:bodyPr/>
          <a:lstStyle>
            <a:lvl1pPr marL="0" indent="0" algn="just">
              <a:lnSpc>
                <a:spcPct val="150000"/>
              </a:lnSpc>
              <a:spcBef>
                <a:spcPts val="0"/>
              </a:spcBef>
              <a:buSzTx/>
              <a:buNone/>
              <a:defRPr sz="1600">
                <a:latin typeface="Times New Roman"/>
                <a:ea typeface="Times New Roman"/>
                <a:cs typeface="Times New Roman"/>
                <a:sym typeface="Times New Roman"/>
              </a:defRPr>
            </a:lvl1pPr>
          </a:lstStyle>
          <a:p>
            <a:pPr/>
            <a:r>
              <a:t>The project aims to develop an adaptive machine learning system for real-time detection of cyber threats in IoT networks. This system will accurately identify known attack types, such as DDoS ,R2L,Probe,U2R attacks. By leveraging dynamic machine learning algorithms, the system ensures high accuracy, minimal false positives, and proactive mitigation of potential threats.</a:t>
            </a:r>
          </a:p>
        </p:txBody>
      </p:sp>
      <p:sp>
        <p:nvSpPr>
          <p:cNvPr id="170" name="Google Shape;129;p4"/>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171" name="Google Shape;131;p4"/>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oogle Shape;136;p5"/>
          <p:cNvSpPr txBox="1"/>
          <p:nvPr>
            <p:ph type="title"/>
          </p:nvPr>
        </p:nvSpPr>
        <p:spPr>
          <a:xfrm>
            <a:off x="628650" y="-334016"/>
            <a:ext cx="7886700" cy="2045400"/>
          </a:xfrm>
          <a:prstGeom prst="rect">
            <a:avLst/>
          </a:prstGeom>
        </p:spPr>
        <p:txBody>
          <a:bodyPr/>
          <a:lstStyle>
            <a:lvl1pPr>
              <a:defRPr>
                <a:latin typeface="Times New Roman"/>
                <a:ea typeface="Times New Roman"/>
                <a:cs typeface="Times New Roman"/>
                <a:sym typeface="Times New Roman"/>
              </a:defRPr>
            </a:lvl1pPr>
          </a:lstStyle>
          <a:p>
            <a:pPr/>
            <a:r>
              <a:t>LITERATURE REVIEW</a:t>
            </a:r>
          </a:p>
        </p:txBody>
      </p:sp>
      <p:graphicFrame>
        <p:nvGraphicFramePr>
          <p:cNvPr id="174" name="Google Shape;137;p5"/>
          <p:cNvGraphicFramePr/>
          <p:nvPr/>
        </p:nvGraphicFramePr>
        <p:xfrm>
          <a:off x="963365" y="1569256"/>
          <a:ext cx="8595476" cy="31208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81725"/>
                <a:gridCol w="1519750"/>
                <a:gridCol w="936100"/>
                <a:gridCol w="1874125"/>
                <a:gridCol w="1227925"/>
                <a:gridCol w="1227925"/>
                <a:gridCol w="1227925"/>
              </a:tblGrid>
              <a:tr h="503574">
                <a:tc>
                  <a:txBody>
                    <a:bodyPr/>
                    <a:lstStyle/>
                    <a:p>
                      <a:pPr algn="ctr">
                        <a:lnSpc>
                          <a:spcPct val="115000"/>
                        </a:lnSpc>
                        <a:defRPr sz="1800"/>
                      </a:pPr>
                      <a:r>
                        <a:rPr b="1" sz="1300">
                          <a:latin typeface="Times New Roman"/>
                          <a:ea typeface="Times New Roman"/>
                          <a:cs typeface="Times New Roman"/>
                          <a:sym typeface="Times New Roman"/>
                        </a:rPr>
                        <a:t>S.No.</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Title</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Authors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Journal Details and Year</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Year</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Observation</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l">
                        <a:defRPr sz="1400">
                          <a:sym typeface="Arial"/>
                        </a:defRPr>
                      </a:pPr>
                    </a:p>
                  </a:txBody>
                  <a:tcPr marL="0" marR="0" marT="0" marB="0" anchor="t" anchorCtr="0" horzOverflow="overflow">
                    <a:lnL w="19050">
                      <a:solidFill>
                        <a:srgbClr val="000000"/>
                      </a:solidFill>
                    </a:lnL>
                  </a:tcPr>
                </a:tc>
              </a:tr>
              <a:tr h="1308625">
                <a:tc>
                  <a:txBody>
                    <a:bodyPr/>
                    <a:lstStyle/>
                    <a:p>
                      <a:pPr algn="ctr">
                        <a:lnSpc>
                          <a:spcPct val="115000"/>
                        </a:lnSpc>
                        <a:defRPr sz="1800"/>
                      </a:pPr>
                      <a:r>
                        <a:rPr sz="1300">
                          <a:latin typeface="Times New Roman"/>
                          <a:ea typeface="Times New Roman"/>
                          <a:cs typeface="Times New Roman"/>
                          <a:sym typeface="Times New Roman"/>
                        </a:rPr>
                        <a:t>1</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Detecting Cyber-Physical Threats in an Autonomous Robotic Vehicle Using Bayesian Networks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A. Bezemskij, G. Loukas, D. Gan, R. J. Anthony</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IEEE International Conference on Internet of Things (iThings) and IEEE Green Computing and Communications (GreenCom) and IEEE Cyber, Physical and Social Computing (CPSCom) and IEEE Smart Data (SmartData), Exeter, UK, 2017 iiii</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2017</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Provides a probabilistic approach to threat detection, enhancing predictive accuracy.</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l">
                        <a:defRPr sz="1400">
                          <a:sym typeface="Arial"/>
                        </a:defRPr>
                      </a:pPr>
                    </a:p>
                  </a:txBody>
                  <a:tcPr marL="0" marR="0" marT="0" marB="0" anchor="t" anchorCtr="0" horzOverflow="overflow">
                    <a:lnL w="19050">
                      <a:solidFill>
                        <a:srgbClr val="000000"/>
                      </a:solidFill>
                    </a:lnL>
                  </a:tcPr>
                </a:tc>
              </a:tr>
              <a:tr h="1308625">
                <a:tc>
                  <a:txBody>
                    <a:bodyPr/>
                    <a:lstStyle/>
                    <a:p>
                      <a:pPr algn="ctr">
                        <a:lnSpc>
                          <a:spcPct val="115000"/>
                        </a:lnSpc>
                        <a:defRPr sz="1800"/>
                      </a:pPr>
                      <a:r>
                        <a:rPr sz="1300">
                          <a:latin typeface="Times New Roman"/>
                          <a:ea typeface="Times New Roman"/>
                          <a:cs typeface="Times New Roman"/>
                          <a:sym typeface="Times New Roman"/>
                        </a:rPr>
                        <a:t>2</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Web Data Mining for Cyber Security Threat Detection</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T. B. Ghuge, S. Sunil Biradar</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International Conference on Inventive Computation Technologies (ICICT), Lalitpur, Nepal, 2024</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2024</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Enables detection of sophisticated cyber threats using advanced data mining techniques.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l">
                        <a:defRPr sz="1400">
                          <a:sym typeface="Arial"/>
                        </a:defRPr>
                      </a:pPr>
                    </a:p>
                  </a:txBody>
                  <a:tcPr marL="0" marR="0" marT="0" marB="0" anchor="t" anchorCtr="0" horzOverflow="overflow">
                    <a:lnL w="19050">
                      <a:solidFill>
                        <a:srgbClr val="000000"/>
                      </a:solidFill>
                    </a:lnL>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142;g27fefcdb6f8_0_2"/>
          <p:cNvSpPr txBox="1"/>
          <p:nvPr>
            <p:ph type="title"/>
          </p:nvPr>
        </p:nvSpPr>
        <p:spPr>
          <a:xfrm>
            <a:off x="628650" y="-334016"/>
            <a:ext cx="7886700" cy="2045400"/>
          </a:xfrm>
          <a:prstGeom prst="rect">
            <a:avLst/>
          </a:prstGeom>
        </p:spPr>
        <p:txBody>
          <a:bodyPr/>
          <a:lstStyle>
            <a:lvl1pPr>
              <a:defRPr>
                <a:latin typeface="Times New Roman"/>
                <a:ea typeface="Times New Roman"/>
                <a:cs typeface="Times New Roman"/>
                <a:sym typeface="Times New Roman"/>
              </a:defRPr>
            </a:lvl1pPr>
          </a:lstStyle>
          <a:p>
            <a:pPr/>
            <a:r>
              <a:t>LITERATURE REVIEW</a:t>
            </a:r>
          </a:p>
        </p:txBody>
      </p:sp>
      <p:graphicFrame>
        <p:nvGraphicFramePr>
          <p:cNvPr id="177" name="Google Shape;143;g27fefcdb6f8_0_2"/>
          <p:cNvGraphicFramePr/>
          <p:nvPr/>
        </p:nvGraphicFramePr>
        <p:xfrm>
          <a:off x="919859" y="1590480"/>
          <a:ext cx="8116076" cy="31208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49275"/>
                <a:gridCol w="1434975"/>
                <a:gridCol w="883875"/>
                <a:gridCol w="1769599"/>
                <a:gridCol w="1159450"/>
                <a:gridCol w="1159450"/>
              </a:tblGrid>
              <a:tr h="503574">
                <a:tc>
                  <a:txBody>
                    <a:bodyPr/>
                    <a:lstStyle/>
                    <a:p>
                      <a:pPr algn="ctr">
                        <a:lnSpc>
                          <a:spcPct val="115000"/>
                        </a:lnSpc>
                        <a:defRPr sz="1800"/>
                      </a:pPr>
                      <a:r>
                        <a:rPr b="1" sz="1300">
                          <a:latin typeface="Times New Roman"/>
                          <a:ea typeface="Times New Roman"/>
                          <a:cs typeface="Times New Roman"/>
                          <a:sym typeface="Times New Roman"/>
                        </a:rPr>
                        <a:t>S.No.</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Title</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Authors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Journal Details and Year</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Year</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Observation</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r>
              <a:tr h="1308625">
                <a:tc>
                  <a:txBody>
                    <a:bodyPr/>
                    <a:lstStyle/>
                    <a:p>
                      <a:pPr algn="ctr">
                        <a:lnSpc>
                          <a:spcPct val="115000"/>
                        </a:lnSpc>
                        <a:defRPr sz="1800"/>
                      </a:pPr>
                      <a:r>
                        <a:rPr sz="1300">
                          <a:latin typeface="Times New Roman"/>
                          <a:ea typeface="Times New Roman"/>
                          <a:cs typeface="Times New Roman"/>
                          <a:sym typeface="Times New Roman"/>
                        </a:rPr>
                        <a:t>3</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Cyber Threat Intelligence Model: An Evaluation of Taxonomies, Sharing Standards, and Ontologies within Cyber Threat Intelligence</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V. Mavroeidis, S. Bromander</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 European Intelligence and Security Informatics Conference (EISIC), Athens, Greece, 2017</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2017</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Evaluates different frameworks and standards in cyber threat intelligence.</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r>
              <a:tr h="1308625">
                <a:tc>
                  <a:txBody>
                    <a:bodyPr/>
                    <a:lstStyle/>
                    <a:p>
                      <a:pPr algn="ctr">
                        <a:lnSpc>
                          <a:spcPct val="115000"/>
                        </a:lnSpc>
                        <a:defRPr sz="1800"/>
                      </a:pPr>
                      <a:r>
                        <a:rPr sz="1300">
                          <a:latin typeface="Times New Roman"/>
                          <a:ea typeface="Times New Roman"/>
                          <a:cs typeface="Times New Roman"/>
                          <a:sym typeface="Times New Roman"/>
                        </a:rPr>
                        <a:t>4</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Automation of Architecture Justification and Parameters Selection of Artificial Neural Networks for Intelligent Detection of Cyber-Physical Threats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A. Rogachev, E. Melikhova</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International Russian Automation Conference (RusAutoCon), Sochi, Russian Federation, 2022</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2022</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Discusses the automation in selecting architecture and parameters for ANNs in threat detection.</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Google Shape;148;g27fefcdb6f8_0_8"/>
          <p:cNvSpPr txBox="1"/>
          <p:nvPr>
            <p:ph type="title"/>
          </p:nvPr>
        </p:nvSpPr>
        <p:spPr>
          <a:xfrm>
            <a:off x="628650" y="-334016"/>
            <a:ext cx="7886700" cy="2045400"/>
          </a:xfrm>
          <a:prstGeom prst="rect">
            <a:avLst/>
          </a:prstGeom>
        </p:spPr>
        <p:txBody>
          <a:bodyPr/>
          <a:lstStyle>
            <a:lvl1pPr>
              <a:defRPr>
                <a:latin typeface="Times New Roman"/>
                <a:ea typeface="Times New Roman"/>
                <a:cs typeface="Times New Roman"/>
                <a:sym typeface="Times New Roman"/>
              </a:defRPr>
            </a:lvl1pPr>
          </a:lstStyle>
          <a:p>
            <a:pPr/>
            <a:r>
              <a:t>LITERATURE REVIEW</a:t>
            </a:r>
          </a:p>
        </p:txBody>
      </p:sp>
      <p:graphicFrame>
        <p:nvGraphicFramePr>
          <p:cNvPr id="180" name="Google Shape;149;g27fefcdb6f8_0_8"/>
          <p:cNvGraphicFramePr/>
          <p:nvPr/>
        </p:nvGraphicFramePr>
        <p:xfrm>
          <a:off x="1093687" y="1545379"/>
          <a:ext cx="8116076" cy="31208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49275"/>
                <a:gridCol w="1434975"/>
                <a:gridCol w="883875"/>
                <a:gridCol w="1769599"/>
                <a:gridCol w="1159450"/>
                <a:gridCol w="1159450"/>
              </a:tblGrid>
              <a:tr h="503574">
                <a:tc>
                  <a:txBody>
                    <a:bodyPr/>
                    <a:lstStyle/>
                    <a:p>
                      <a:pPr algn="ctr">
                        <a:lnSpc>
                          <a:spcPct val="115000"/>
                        </a:lnSpc>
                        <a:defRPr sz="1800"/>
                      </a:pPr>
                      <a:r>
                        <a:rPr b="1" sz="1300">
                          <a:latin typeface="Times New Roman"/>
                          <a:ea typeface="Times New Roman"/>
                          <a:cs typeface="Times New Roman"/>
                          <a:sym typeface="Times New Roman"/>
                        </a:rPr>
                        <a:t>S.No.</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Title</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Authors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Journal Details and Year</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Year</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Observation</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r>
              <a:tr h="1308625">
                <a:tc>
                  <a:txBody>
                    <a:bodyPr/>
                    <a:lstStyle/>
                    <a:p>
                      <a:pPr algn="ctr">
                        <a:lnSpc>
                          <a:spcPct val="115000"/>
                        </a:lnSpc>
                        <a:defRPr sz="1800"/>
                      </a:pPr>
                      <a:r>
                        <a:rPr sz="1300">
                          <a:latin typeface="Times New Roman"/>
                          <a:ea typeface="Times New Roman"/>
                          <a:cs typeface="Times New Roman"/>
                          <a:sym typeface="Times New Roman"/>
                        </a:rPr>
                        <a:t>5</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Survey on APT Attack Detection in Industrial Cyber-Physical System</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Y. Shi, W. Li, Y. Zhang, X. Deng, D. Yin, S. Deng</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 International Conference on Electronic Information Technology and Smart Agriculture (ICEITSA), Huaihua, China, 2021</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2021</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Provides a comprehensive survey of techniques used to detect Advanced Persistent Threats (APT) in industrial systems.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r>
              <a:tr h="1308625">
                <a:tc>
                  <a:txBody>
                    <a:bodyPr/>
                    <a:lstStyle/>
                    <a:p>
                      <a:pPr algn="ctr">
                        <a:lnSpc>
                          <a:spcPct val="115000"/>
                        </a:lnSpc>
                        <a:defRPr sz="1800"/>
                      </a:pPr>
                      <a:r>
                        <a:rPr sz="1300">
                          <a:latin typeface="Times New Roman"/>
                          <a:ea typeface="Times New Roman"/>
                          <a:cs typeface="Times New Roman"/>
                          <a:sym typeface="Times New Roman"/>
                        </a:rPr>
                        <a:t>6</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The AI Shield and Red AI Framework: Machine Learning Solutions for Cyber Threat Intelligence (CTI)</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Simran, S. Kumar, A. Hans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 International Conference on Intelligent Systems for Cybersecurity (ISCS), Gurugram, India, 2024</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2024</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Discusses a dual-framework approach using AI to enhance cyber threat intelligence and defense mechanisms.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154;g27fefcdb6f8_0_21"/>
          <p:cNvSpPr txBox="1"/>
          <p:nvPr>
            <p:ph type="title"/>
          </p:nvPr>
        </p:nvSpPr>
        <p:spPr>
          <a:xfrm>
            <a:off x="628650" y="-334016"/>
            <a:ext cx="7886700" cy="2045400"/>
          </a:xfrm>
          <a:prstGeom prst="rect">
            <a:avLst/>
          </a:prstGeom>
        </p:spPr>
        <p:txBody>
          <a:bodyPr/>
          <a:lstStyle>
            <a:lvl1pPr>
              <a:defRPr>
                <a:latin typeface="Times New Roman"/>
                <a:ea typeface="Times New Roman"/>
                <a:cs typeface="Times New Roman"/>
                <a:sym typeface="Times New Roman"/>
              </a:defRPr>
            </a:lvl1pPr>
          </a:lstStyle>
          <a:p>
            <a:pPr/>
            <a:r>
              <a:t>LITERATURE REVIEW</a:t>
            </a:r>
          </a:p>
        </p:txBody>
      </p:sp>
      <p:graphicFrame>
        <p:nvGraphicFramePr>
          <p:cNvPr id="183" name="Google Shape;155;g27fefcdb6f8_0_21"/>
          <p:cNvGraphicFramePr/>
          <p:nvPr/>
        </p:nvGraphicFramePr>
        <p:xfrm>
          <a:off x="987511" y="1669407"/>
          <a:ext cx="8116076" cy="31208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49275"/>
                <a:gridCol w="1434975"/>
                <a:gridCol w="883875"/>
                <a:gridCol w="1769599"/>
                <a:gridCol w="1159450"/>
                <a:gridCol w="1159450"/>
              </a:tblGrid>
              <a:tr h="503574">
                <a:tc>
                  <a:txBody>
                    <a:bodyPr/>
                    <a:lstStyle/>
                    <a:p>
                      <a:pPr algn="ctr">
                        <a:lnSpc>
                          <a:spcPct val="115000"/>
                        </a:lnSpc>
                        <a:defRPr sz="1800"/>
                      </a:pPr>
                      <a:r>
                        <a:rPr b="1" sz="1300">
                          <a:latin typeface="Times New Roman"/>
                          <a:ea typeface="Times New Roman"/>
                          <a:cs typeface="Times New Roman"/>
                          <a:sym typeface="Times New Roman"/>
                        </a:rPr>
                        <a:t>S.No.</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Title</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Authors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Journal Details and Year</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Year</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Obseravtion</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r>
              <a:tr h="1308625">
                <a:tc>
                  <a:txBody>
                    <a:bodyPr/>
                    <a:lstStyle/>
                    <a:p>
                      <a:pPr algn="ctr">
                        <a:lnSpc>
                          <a:spcPct val="115000"/>
                        </a:lnSpc>
                        <a:defRPr sz="1800"/>
                      </a:pPr>
                      <a:r>
                        <a:rPr sz="1200">
                          <a:latin typeface="Times New Roman"/>
                          <a:ea typeface="Times New Roman"/>
                          <a:cs typeface="Times New Roman"/>
                          <a:sym typeface="Times New Roman"/>
                        </a:rPr>
                        <a:t>7</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200">
                          <a:latin typeface="Times New Roman"/>
                          <a:ea typeface="Times New Roman"/>
                          <a:cs typeface="Times New Roman"/>
                          <a:sym typeface="Times New Roman"/>
                        </a:rPr>
                        <a:t>Examine the Role of Generative AI in Enhancing Threat Intelligence and Cyber Security Measures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200">
                          <a:latin typeface="Times New Roman"/>
                          <a:ea typeface="Times New Roman"/>
                          <a:cs typeface="Times New Roman"/>
                          <a:sym typeface="Times New Roman"/>
                        </a:rPr>
                        <a:t>V. R. Saddi, S. K. Gopal, A. S. Mohammed, S. Dhanasekaran, M. S. Naruka</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200">
                          <a:latin typeface="Times New Roman"/>
                          <a:ea typeface="Times New Roman"/>
                          <a:cs typeface="Times New Roman"/>
                          <a:sym typeface="Times New Roman"/>
                        </a:rPr>
                        <a:t> 2nd International Conference on Disruptive Technologies (ICDT), Greater Noida, India, </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200">
                          <a:latin typeface="Times New Roman"/>
                          <a:ea typeface="Times New Roman"/>
                          <a:cs typeface="Times New Roman"/>
                          <a:sym typeface="Times New Roman"/>
                        </a:rPr>
                        <a:t>2024</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200">
                          <a:latin typeface="Times New Roman"/>
                          <a:ea typeface="Times New Roman"/>
                          <a:cs typeface="Times New Roman"/>
                          <a:sym typeface="Times New Roman"/>
                        </a:rPr>
                        <a:t>Explores how generative AI technologies can be applied to improve threat intelligence and cybersecurity measures..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r>
              <a:tr h="1308625">
                <a:tc>
                  <a:txBody>
                    <a:bodyPr/>
                    <a:lstStyle/>
                    <a:p>
                      <a:pPr algn="ctr">
                        <a:lnSpc>
                          <a:spcPct val="115000"/>
                        </a:lnSpc>
                        <a:defRPr sz="1800"/>
                      </a:pPr>
                      <a:r>
                        <a:rPr sz="1200">
                          <a:latin typeface="Times New Roman"/>
                          <a:ea typeface="Times New Roman"/>
                          <a:cs typeface="Times New Roman"/>
                          <a:sym typeface="Times New Roman"/>
                        </a:rPr>
                        <a:t>8</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200">
                          <a:latin typeface="Times New Roman"/>
                          <a:ea typeface="Times New Roman"/>
                          <a:cs typeface="Times New Roman"/>
                          <a:sym typeface="Times New Roman"/>
                        </a:rPr>
                        <a:t>Mobile Ad Hoc Networks Supporting Adaptive Threat Detection through Intrusion Detection Effective Use of Machine Learning for Cyber Defense</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200">
                          <a:latin typeface="Times New Roman"/>
                          <a:ea typeface="Times New Roman"/>
                          <a:cs typeface="Times New Roman"/>
                          <a:sym typeface="Times New Roman"/>
                        </a:rPr>
                        <a:t>M. Bommy, T. Vivekanandan, Y. Sreeraman, D. Jagadeesan, C. Sunil Kumar, G. Asha</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200">
                          <a:latin typeface="Times New Roman"/>
                          <a:ea typeface="Times New Roman"/>
                          <a:cs typeface="Times New Roman"/>
                          <a:sym typeface="Times New Roman"/>
                        </a:rPr>
                        <a:t>International Conference on Innovative Computing, Intelligent Communication and Smart Electrical Systems (ICSES), Chennai, India, 2023</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200">
                          <a:latin typeface="Times New Roman"/>
                          <a:ea typeface="Times New Roman"/>
                          <a:cs typeface="Times New Roman"/>
                          <a:sym typeface="Times New Roman"/>
                        </a:rPr>
                        <a:t>2023</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200">
                          <a:latin typeface="Times New Roman"/>
                          <a:ea typeface="Times New Roman"/>
                          <a:cs typeface="Times New Roman"/>
                          <a:sym typeface="Times New Roman"/>
                        </a:rPr>
                        <a:t>Focuses on leveraging machine learning for dynamic threat detection in mobile ad hoc networks (MANETs).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160;g27fefcdb6f8_0_27"/>
          <p:cNvSpPr txBox="1"/>
          <p:nvPr>
            <p:ph type="title"/>
          </p:nvPr>
        </p:nvSpPr>
        <p:spPr>
          <a:xfrm>
            <a:off x="628650" y="-334016"/>
            <a:ext cx="7886700" cy="2045400"/>
          </a:xfrm>
          <a:prstGeom prst="rect">
            <a:avLst/>
          </a:prstGeom>
        </p:spPr>
        <p:txBody>
          <a:bodyPr/>
          <a:lstStyle>
            <a:lvl1pPr>
              <a:defRPr>
                <a:latin typeface="Times New Roman"/>
                <a:ea typeface="Times New Roman"/>
                <a:cs typeface="Times New Roman"/>
                <a:sym typeface="Times New Roman"/>
              </a:defRPr>
            </a:lvl1pPr>
          </a:lstStyle>
          <a:p>
            <a:pPr/>
            <a:r>
              <a:t>LITERATURE REVIEW</a:t>
            </a:r>
          </a:p>
        </p:txBody>
      </p:sp>
      <p:graphicFrame>
        <p:nvGraphicFramePr>
          <p:cNvPr id="186" name="Google Shape;161;g27fefcdb6f8_0_27"/>
          <p:cNvGraphicFramePr/>
          <p:nvPr/>
        </p:nvGraphicFramePr>
        <p:xfrm>
          <a:off x="919859" y="1500278"/>
          <a:ext cx="8116076" cy="31208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49275"/>
                <a:gridCol w="1434975"/>
                <a:gridCol w="883875"/>
                <a:gridCol w="1769599"/>
                <a:gridCol w="1159450"/>
                <a:gridCol w="1159450"/>
              </a:tblGrid>
              <a:tr h="503574">
                <a:tc>
                  <a:txBody>
                    <a:bodyPr/>
                    <a:lstStyle/>
                    <a:p>
                      <a:pPr algn="ctr">
                        <a:lnSpc>
                          <a:spcPct val="115000"/>
                        </a:lnSpc>
                        <a:defRPr sz="1800"/>
                      </a:pPr>
                      <a:r>
                        <a:rPr b="1" sz="1300">
                          <a:latin typeface="Times New Roman"/>
                          <a:ea typeface="Times New Roman"/>
                          <a:cs typeface="Times New Roman"/>
                          <a:sym typeface="Times New Roman"/>
                        </a:rPr>
                        <a:t>S.No.</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Title</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Authors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Journal Details and Year</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Year</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b="1" sz="1300">
                          <a:latin typeface="Times New Roman"/>
                          <a:ea typeface="Times New Roman"/>
                          <a:cs typeface="Times New Roman"/>
                          <a:sym typeface="Times New Roman"/>
                        </a:rPr>
                        <a:t>Obseravtion</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r>
              <a:tr h="1308625">
                <a:tc>
                  <a:txBody>
                    <a:bodyPr/>
                    <a:lstStyle/>
                    <a:p>
                      <a:pPr algn="ctr">
                        <a:lnSpc>
                          <a:spcPct val="115000"/>
                        </a:lnSpc>
                        <a:defRPr sz="1800"/>
                      </a:pPr>
                      <a:r>
                        <a:rPr sz="1300">
                          <a:latin typeface="Times New Roman"/>
                          <a:ea typeface="Times New Roman"/>
                          <a:cs typeface="Times New Roman"/>
                          <a:sym typeface="Times New Roman"/>
                        </a:rPr>
                        <a:t>9</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A Model for Cyber Threat Intelligence for Organisations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Z. C. Khan, T. Mkhwanazi, M. Masango</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International Conference on Artificial Intelligence, Big Data, Computing and Data Communication Systems (icABCD), Durban, South Africa, 2023</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2023</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Proposes a structured model for integrating cyber threat intelligence within organizational frameworks.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r>
              <a:tr h="1308625">
                <a:tc>
                  <a:txBody>
                    <a:bodyPr/>
                    <a:lstStyle/>
                    <a:p>
                      <a:pPr algn="ctr">
                        <a:lnSpc>
                          <a:spcPct val="115000"/>
                        </a:lnSpc>
                        <a:defRPr sz="1800"/>
                      </a:pPr>
                      <a:r>
                        <a:rPr sz="1300">
                          <a:latin typeface="Times New Roman"/>
                          <a:ea typeface="Times New Roman"/>
                          <a:cs typeface="Times New Roman"/>
                          <a:sym typeface="Times New Roman"/>
                        </a:rPr>
                        <a:t>10</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Cyber Threat Hunting to Detect Unknown Threats in the Enterprise Network</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A. H. Nursidiq, C. Lim</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 IEEE International Conference on Cryptography, Informatics, and Cybersecurity (ICoCICs), Bogor, Indonesia, 2023</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2023</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lnSpc>
                          <a:spcPct val="115000"/>
                        </a:lnSpc>
                        <a:defRPr sz="1800"/>
                      </a:pPr>
                      <a:r>
                        <a:rPr sz="1300">
                          <a:latin typeface="Times New Roman"/>
                          <a:ea typeface="Times New Roman"/>
                          <a:cs typeface="Times New Roman"/>
                          <a:sym typeface="Times New Roman"/>
                        </a:rPr>
                        <a:t>Details methods and strategies for proactive cyber threat hunting to identify latent threats in enterprise networks.</a:t>
                      </a:r>
                    </a:p>
                  </a:txBody>
                  <a:tcPr marL="19050" marR="19050" marT="19050" marB="19050" anchor="ctr" anchorCtr="0" horzOverflow="overflow">
                    <a:lnL w="19050">
                      <a:solidFill>
                        <a:srgbClr val="000000"/>
                      </a:solidFill>
                    </a:lnL>
                    <a:lnR w="19050">
                      <a:solidFill>
                        <a:srgbClr val="000000"/>
                      </a:solidFill>
                    </a:lnR>
                    <a:lnT w="19050">
                      <a:solidFill>
                        <a:srgbClr val="000000"/>
                      </a:solidFill>
                    </a:lnT>
                    <a:lnB w="19050">
                      <a:solidFill>
                        <a:srgbClr val="000000"/>
                      </a:solidFill>
                    </a:lnB>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Arial"/>
        <a:ea typeface="Arial"/>
        <a:cs typeface="Arial"/>
      </a:majorFont>
      <a:minorFont>
        <a:latin typeface="Helvetica"/>
        <a:ea typeface="Helvetica"/>
        <a:cs typeface="Helvetica"/>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Arial"/>
        <a:ea typeface="Arial"/>
        <a:cs typeface="Arial"/>
      </a:majorFont>
      <a:minorFont>
        <a:latin typeface="Helvetica"/>
        <a:ea typeface="Helvetica"/>
        <a:cs typeface="Helvetica"/>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