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3" name="Shape 153"/>
          <p:cNvSpPr/>
          <p:nvPr>
            <p:ph type="sldImg"/>
          </p:nvPr>
        </p:nvSpPr>
        <p:spPr>
          <a:xfrm>
            <a:off x="1143000" y="685800"/>
            <a:ext cx="4572000" cy="3429000"/>
          </a:xfrm>
          <a:prstGeom prst="rect">
            <a:avLst/>
          </a:prstGeom>
        </p:spPr>
        <p:txBody>
          <a:bodyPr/>
          <a:lstStyle/>
          <a:p>
            <a:pPr/>
          </a:p>
        </p:txBody>
      </p:sp>
      <p:sp>
        <p:nvSpPr>
          <p:cNvPr id="154" name="Shape 15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3" name="Title Text"/>
          <p:cNvSpPr txBox="1"/>
          <p:nvPr>
            <p:ph type="title"/>
          </p:nvPr>
        </p:nvSpPr>
        <p:spPr>
          <a:xfrm>
            <a:off x="685800" y="2130425"/>
            <a:ext cx="7772400" cy="1470025"/>
          </a:xfrm>
          <a:prstGeom prst="rect">
            <a:avLst/>
          </a:prstGeom>
        </p:spPr>
        <p:txBody>
          <a:bodyPr/>
          <a:lstStyle/>
          <a:p>
            <a:pPr/>
            <a:r>
              <a:t>Title Text</a:t>
            </a:r>
          </a:p>
        </p:txBody>
      </p:sp>
      <p:sp>
        <p:nvSpPr>
          <p:cNvPr id="14" name="Body Level One…"/>
          <p:cNvSpPr txBox="1"/>
          <p:nvPr>
            <p:ph type="body" sz="quarter" idx="1"/>
          </p:nvPr>
        </p:nvSpPr>
        <p:spPr>
          <a:xfrm>
            <a:off x="1371600" y="3886200"/>
            <a:ext cx="6400800" cy="1752600"/>
          </a:xfrm>
          <a:prstGeom prst="rect">
            <a:avLst/>
          </a:prstGeom>
        </p:spPr>
        <p:txBody>
          <a:bodyPr/>
          <a:lstStyle>
            <a:lvl1pPr marL="431800" indent="-406400" algn="ctr">
              <a:spcBef>
                <a:spcPts val="600"/>
              </a:spcBef>
              <a:buClrTx/>
              <a:buSzTx/>
              <a:buFontTx/>
              <a:buNone/>
              <a:defRPr>
                <a:solidFill>
                  <a:srgbClr val="888888"/>
                </a:solidFill>
              </a:defRPr>
            </a:lvl1pPr>
            <a:lvl2pPr marL="431800" indent="76200" algn="ctr">
              <a:spcBef>
                <a:spcPts val="600"/>
              </a:spcBef>
              <a:buClrTx/>
              <a:buSzTx/>
              <a:buFontTx/>
              <a:buNone/>
              <a:defRPr>
                <a:solidFill>
                  <a:srgbClr val="888888"/>
                </a:solidFill>
              </a:defRPr>
            </a:lvl2pPr>
            <a:lvl3pPr marL="431800" indent="558800" algn="ctr">
              <a:spcBef>
                <a:spcPts val="600"/>
              </a:spcBef>
              <a:buClrTx/>
              <a:buSzTx/>
              <a:buFontTx/>
              <a:buNone/>
              <a:defRPr>
                <a:solidFill>
                  <a:srgbClr val="888888"/>
                </a:solidFill>
              </a:defRPr>
            </a:lvl3pPr>
            <a:lvl4pPr marL="431800" indent="1041400" algn="ctr">
              <a:spcBef>
                <a:spcPts val="600"/>
              </a:spcBef>
              <a:buClrTx/>
              <a:buSzTx/>
              <a:buFontTx/>
              <a:buNone/>
              <a:defRPr>
                <a:solidFill>
                  <a:srgbClr val="888888"/>
                </a:solidFill>
              </a:defRPr>
            </a:lvl4pPr>
            <a:lvl5pPr marL="431800" indent="1498600" algn="ctr">
              <a:spcBef>
                <a:spcPts val="600"/>
              </a:spcBef>
              <a:buClrTx/>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97" name="Title Text"/>
          <p:cNvSpPr txBox="1"/>
          <p:nvPr>
            <p:ph type="title"/>
          </p:nvPr>
        </p:nvSpPr>
        <p:spPr>
          <a:prstGeom prst="rect">
            <a:avLst/>
          </a:prstGeom>
        </p:spPr>
        <p:txBody>
          <a:bodyPr/>
          <a:lstStyle/>
          <a:p>
            <a:pPr/>
            <a:r>
              <a:t>Title Text</a:t>
            </a:r>
          </a:p>
        </p:txBody>
      </p:sp>
      <p:sp>
        <p:nvSpPr>
          <p:cNvPr id="98" name="Body Level One…"/>
          <p:cNvSpPr txBox="1"/>
          <p:nvPr>
            <p:ph type="body" idx="1"/>
          </p:nvPr>
        </p:nvSpPr>
        <p:spPr>
          <a:xfrm rot="5400000">
            <a:off x="2309018" y="-251618"/>
            <a:ext cx="4525964" cy="82296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06" name="Title Text"/>
          <p:cNvSpPr txBox="1"/>
          <p:nvPr>
            <p:ph type="title"/>
          </p:nvPr>
        </p:nvSpPr>
        <p:spPr>
          <a:xfrm rot="5400000">
            <a:off x="4732337" y="2171700"/>
            <a:ext cx="5851526" cy="2057401"/>
          </a:xfrm>
          <a:prstGeom prst="rect">
            <a:avLst/>
          </a:prstGeom>
        </p:spPr>
        <p:txBody>
          <a:bodyPr/>
          <a:lstStyle/>
          <a:p>
            <a:pPr/>
            <a:r>
              <a:t>Title Text</a:t>
            </a:r>
          </a:p>
        </p:txBody>
      </p:sp>
      <p:sp>
        <p:nvSpPr>
          <p:cNvPr id="107" name="Body Level One…"/>
          <p:cNvSpPr txBox="1"/>
          <p:nvPr>
            <p:ph type="body" idx="1"/>
          </p:nvPr>
        </p:nvSpPr>
        <p:spPr>
          <a:xfrm rot="5400000">
            <a:off x="541337" y="190500"/>
            <a:ext cx="5851526" cy="60198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Title and Content">
    <p:spTree>
      <p:nvGrpSpPr>
        <p:cNvPr id="1" name=""/>
        <p:cNvGrpSpPr/>
        <p:nvPr/>
      </p:nvGrpSpPr>
      <p:grpSpPr>
        <a:xfrm>
          <a:off x="0" y="0"/>
          <a:ext cx="0" cy="0"/>
          <a:chOff x="0" y="0"/>
          <a:chExt cx="0" cy="0"/>
        </a:xfrm>
      </p:grpSpPr>
      <p:sp>
        <p:nvSpPr>
          <p:cNvPr id="115"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6" name="Slide Number"/>
          <p:cNvSpPr txBox="1"/>
          <p:nvPr>
            <p:ph type="sldNum" sz="quarter" idx="2"/>
          </p:nvPr>
        </p:nvSpPr>
        <p:spPr>
          <a:prstGeom prst="rect">
            <a:avLst/>
          </a:prstGeom>
        </p:spPr>
        <p:txBody>
          <a:bodyPr/>
          <a:lstStyle>
            <a:lvl1pPr>
              <a:defRPr>
                <a:solidFill>
                  <a:srgbClr val="97480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23" name="Rectangle 7"/>
          <p:cNvSpPr/>
          <p:nvPr/>
        </p:nvSpPr>
        <p:spPr>
          <a:xfrm>
            <a:off x="298939" y="177143"/>
            <a:ext cx="8610601" cy="6553201"/>
          </a:xfrm>
          <a:prstGeom prst="rect">
            <a:avLst/>
          </a:prstGeom>
          <a:ln w="25400">
            <a:solidFill>
              <a:srgbClr val="3A5E8A"/>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24" name="Straight Connector 8"/>
          <p:cNvSpPr/>
          <p:nvPr/>
        </p:nvSpPr>
        <p:spPr>
          <a:xfrm>
            <a:off x="298939" y="1219200"/>
            <a:ext cx="8610601" cy="1588"/>
          </a:xfrm>
          <a:prstGeom prst="line">
            <a:avLst/>
          </a:prstGeom>
          <a:ln w="25400">
            <a:solidFill>
              <a:srgbClr val="1F497D"/>
            </a:solidFill>
          </a:ln>
        </p:spPr>
        <p:txBody>
          <a:bodyPr lIns="45719" rIns="45719"/>
          <a:lstStyle/>
          <a:p>
            <a:pPr>
              <a:defRPr sz="1800">
                <a:latin typeface="Calibri"/>
                <a:ea typeface="Calibri"/>
                <a:cs typeface="Calibri"/>
                <a:sym typeface="Calibri"/>
              </a:defRPr>
            </a:pPr>
          </a:p>
        </p:txBody>
      </p:sp>
      <p:sp>
        <p:nvSpPr>
          <p:cNvPr id="125" name="Title Text"/>
          <p:cNvSpPr txBox="1"/>
          <p:nvPr>
            <p:ph type="title"/>
          </p:nvPr>
        </p:nvSpPr>
        <p:spPr>
          <a:prstGeom prst="rect">
            <a:avLst/>
          </a:prstGeom>
        </p:spPr>
        <p:txBody>
          <a:bodyPr lIns="45719" tIns="45719" rIns="45719" bIns="45719"/>
          <a:lstStyle/>
          <a:p>
            <a:pPr/>
            <a:r>
              <a:t>Title Text</a:t>
            </a:r>
          </a:p>
        </p:txBody>
      </p:sp>
      <p:sp>
        <p:nvSpPr>
          <p:cNvPr id="126" name="Body Level One…"/>
          <p:cNvSpPr txBox="1"/>
          <p:nvPr>
            <p:ph type="body" idx="1"/>
          </p:nvPr>
        </p:nvSpPr>
        <p:spPr>
          <a:prstGeom prst="rect">
            <a:avLst/>
          </a:prstGeom>
        </p:spPr>
        <p:txBody>
          <a:bodyPr lIns="45719" tIns="45719" rIns="45719" bIns="45719"/>
          <a:lstStyle>
            <a:lvl1pPr marL="342900">
              <a:spcBef>
                <a:spcPts val="700"/>
              </a:spcBef>
              <a:buClrTx/>
              <a:buSzPct val="100000"/>
            </a:lvl1pPr>
            <a:lvl2pPr marL="783771" indent="-326571">
              <a:spcBef>
                <a:spcPts val="700"/>
              </a:spcBef>
              <a:buClrTx/>
              <a:buSzPct val="100000"/>
            </a:lvl2pPr>
            <a:lvl3pPr marL="1219200" indent="-304800">
              <a:spcBef>
                <a:spcPts val="700"/>
              </a:spcBef>
              <a:buClrTx/>
              <a:buSzPct val="100000"/>
            </a:lvl3pPr>
            <a:lvl4pPr marL="1737360" indent="-365760">
              <a:spcBef>
                <a:spcPts val="700"/>
              </a:spcBef>
              <a:buClrTx/>
              <a:buSzPct val="100000"/>
            </a:lvl4pPr>
            <a:lvl5pPr marL="2194560" indent="-365760">
              <a:spcBef>
                <a:spcPts val="700"/>
              </a:spcBef>
              <a:buClrTx/>
              <a:buSzPct val="100000"/>
            </a:lvl5pPr>
          </a:lstStyle>
          <a:p>
            <a:pPr/>
            <a:r>
              <a:t>Body Level One</a:t>
            </a:r>
          </a:p>
          <a:p>
            <a:pPr lvl="1"/>
            <a:r>
              <a:t>Body Level Two</a:t>
            </a:r>
          </a:p>
          <a:p>
            <a:pPr lvl="2"/>
            <a:r>
              <a:t>Body Level Three</a:t>
            </a:r>
          </a:p>
          <a:p>
            <a:pPr lvl="3"/>
            <a:r>
              <a:t>Body Level Four</a:t>
            </a:r>
          </a:p>
          <a:p>
            <a:pPr lvl="4"/>
            <a:r>
              <a:t>Body Level Five</a:t>
            </a:r>
          </a:p>
        </p:txBody>
      </p:sp>
      <p:sp>
        <p:nvSpPr>
          <p:cNvPr id="127" name="Slide Number"/>
          <p:cNvSpPr txBox="1"/>
          <p:nvPr>
            <p:ph type="sldNum" sz="quarter" idx="2"/>
          </p:nvPr>
        </p:nvSpPr>
        <p:spPr>
          <a:xfrm>
            <a:off x="8428176" y="6414760"/>
            <a:ext cx="258624" cy="248305"/>
          </a:xfrm>
          <a:prstGeom prst="rect">
            <a:avLst/>
          </a:prstGeom>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134" name="Rectangle"/>
          <p:cNvSpPr/>
          <p:nvPr/>
        </p:nvSpPr>
        <p:spPr>
          <a:xfrm>
            <a:off x="298450" y="177800"/>
            <a:ext cx="8610600" cy="6553200"/>
          </a:xfrm>
          <a:prstGeom prst="rect">
            <a:avLst/>
          </a:prstGeom>
          <a:ln w="25400">
            <a:solidFill>
              <a:srgbClr val="3A5E8A"/>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135" name="Line"/>
          <p:cNvSpPr/>
          <p:nvPr/>
        </p:nvSpPr>
        <p:spPr>
          <a:xfrm>
            <a:off x="298450" y="1219200"/>
            <a:ext cx="8610601" cy="1588"/>
          </a:xfrm>
          <a:prstGeom prst="line">
            <a:avLst/>
          </a:prstGeom>
          <a:ln w="25400">
            <a:solidFill>
              <a:srgbClr val="1F497D"/>
            </a:solidFill>
          </a:ln>
        </p:spPr>
        <p:txBody>
          <a:bodyPr lIns="45719" rIns="45719"/>
          <a:lstStyle/>
          <a:p>
            <a:pPr>
              <a:defRPr>
                <a:latin typeface="Calibri"/>
                <a:ea typeface="Calibri"/>
                <a:cs typeface="Calibri"/>
                <a:sym typeface="Calibri"/>
              </a:defRPr>
            </a:pPr>
          </a:p>
        </p:txBody>
      </p:sp>
      <p:sp>
        <p:nvSpPr>
          <p:cNvPr id="136" name="Slide Number"/>
          <p:cNvSpPr txBox="1"/>
          <p:nvPr>
            <p:ph type="sldNum" sz="quarter" idx="2"/>
          </p:nvPr>
        </p:nvSpPr>
        <p:spPr>
          <a:xfrm>
            <a:off x="8428178" y="6414761"/>
            <a:ext cx="258623" cy="248303"/>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sp>
        <p:nvSpPr>
          <p:cNvPr id="143" name="Rectangle 7"/>
          <p:cNvSpPr/>
          <p:nvPr/>
        </p:nvSpPr>
        <p:spPr>
          <a:xfrm>
            <a:off x="298939" y="177143"/>
            <a:ext cx="8610601" cy="6553201"/>
          </a:xfrm>
          <a:prstGeom prst="rect">
            <a:avLst/>
          </a:prstGeom>
          <a:ln w="25400">
            <a:solidFill>
              <a:srgbClr val="3A5E8A"/>
            </a:solidFill>
          </a:ln>
        </p:spPr>
        <p:txBody>
          <a:bodyPr lIns="0" tIns="0" rIns="0" bIns="0" anchor="ctr"/>
          <a:lstStyle/>
          <a:p>
            <a:pPr algn="ctr">
              <a:defRPr sz="1800">
                <a:solidFill>
                  <a:srgbClr val="FFFFFF"/>
                </a:solidFill>
                <a:latin typeface="Calibri"/>
                <a:ea typeface="Calibri"/>
                <a:cs typeface="Calibri"/>
                <a:sym typeface="Calibri"/>
              </a:defRPr>
            </a:pPr>
          </a:p>
        </p:txBody>
      </p:sp>
      <p:sp>
        <p:nvSpPr>
          <p:cNvPr id="144" name="Straight Connector 8"/>
          <p:cNvSpPr/>
          <p:nvPr/>
        </p:nvSpPr>
        <p:spPr>
          <a:xfrm>
            <a:off x="298939" y="1219200"/>
            <a:ext cx="8610601" cy="1588"/>
          </a:xfrm>
          <a:prstGeom prst="line">
            <a:avLst/>
          </a:prstGeom>
          <a:ln w="25400">
            <a:solidFill>
              <a:srgbClr val="1F497D"/>
            </a:solidFill>
          </a:ln>
        </p:spPr>
        <p:txBody>
          <a:bodyPr lIns="0" tIns="0" rIns="0" bIns="0"/>
          <a:lstStyle/>
          <a:p>
            <a:pPr>
              <a:defRPr sz="1800">
                <a:latin typeface="Calibri"/>
                <a:ea typeface="Calibri"/>
                <a:cs typeface="Calibri"/>
                <a:sym typeface="Calibri"/>
              </a:defRPr>
            </a:pPr>
          </a:p>
        </p:txBody>
      </p:sp>
      <p:sp>
        <p:nvSpPr>
          <p:cNvPr id="145" name="Title Text"/>
          <p:cNvSpPr txBox="1"/>
          <p:nvPr>
            <p:ph type="title"/>
          </p:nvPr>
        </p:nvSpPr>
        <p:spPr>
          <a:prstGeom prst="rect">
            <a:avLst/>
          </a:prstGeom>
        </p:spPr>
        <p:txBody>
          <a:bodyPr lIns="45719" tIns="45719" rIns="45719" bIns="45719"/>
          <a:lstStyle/>
          <a:p>
            <a:pPr/>
            <a:r>
              <a:t>Title Text</a:t>
            </a:r>
          </a:p>
        </p:txBody>
      </p:sp>
      <p:sp>
        <p:nvSpPr>
          <p:cNvPr id="146" name="Body Level One…"/>
          <p:cNvSpPr txBox="1"/>
          <p:nvPr>
            <p:ph type="body" idx="1"/>
          </p:nvPr>
        </p:nvSpPr>
        <p:spPr>
          <a:prstGeom prst="rect">
            <a:avLst/>
          </a:prstGeom>
        </p:spPr>
        <p:txBody>
          <a:bodyPr lIns="45719" tIns="45719" rIns="45719" bIns="45719"/>
          <a:lstStyle>
            <a:lvl1pPr marL="342900">
              <a:spcBef>
                <a:spcPts val="700"/>
              </a:spcBef>
              <a:buClrTx/>
              <a:buSzPct val="100000"/>
            </a:lvl1pPr>
            <a:lvl2pPr marL="783771" indent="-326571">
              <a:spcBef>
                <a:spcPts val="700"/>
              </a:spcBef>
              <a:buClrTx/>
              <a:buSzPct val="100000"/>
            </a:lvl2pPr>
            <a:lvl3pPr marL="1219200" indent="-304800">
              <a:spcBef>
                <a:spcPts val="700"/>
              </a:spcBef>
              <a:buClrTx/>
              <a:buSzPct val="100000"/>
            </a:lvl3pPr>
            <a:lvl4pPr marL="1737360" indent="-365760">
              <a:spcBef>
                <a:spcPts val="700"/>
              </a:spcBef>
              <a:buClrTx/>
              <a:buSzPct val="100000"/>
            </a:lvl4pPr>
            <a:lvl5pPr marL="2194560" indent="-365760">
              <a:spcBef>
                <a:spcPts val="700"/>
              </a:spcBef>
              <a:buClrTx/>
              <a:buSzPct val="100000"/>
            </a:lvl5pPr>
          </a:lstStyle>
          <a:p>
            <a:pPr/>
            <a:r>
              <a:t>Body Level One</a:t>
            </a:r>
          </a:p>
          <a:p>
            <a:pPr lvl="1"/>
            <a:r>
              <a:t>Body Level Two</a:t>
            </a:r>
          </a:p>
          <a:p>
            <a:pPr lvl="2"/>
            <a:r>
              <a:t>Body Level Three</a:t>
            </a:r>
          </a:p>
          <a:p>
            <a:pPr lvl="3"/>
            <a:r>
              <a:t>Body Level Four</a:t>
            </a:r>
          </a:p>
          <a:p>
            <a:pPr lvl="4"/>
            <a:r>
              <a:t>Body Level Five</a:t>
            </a:r>
          </a:p>
        </p:txBody>
      </p:sp>
      <p:sp>
        <p:nvSpPr>
          <p:cNvPr id="147" name="Slide Number"/>
          <p:cNvSpPr txBox="1"/>
          <p:nvPr>
            <p:ph type="sldNum" sz="quarter" idx="2"/>
          </p:nvPr>
        </p:nvSpPr>
        <p:spPr>
          <a:xfrm>
            <a:off x="8428176" y="6414760"/>
            <a:ext cx="258624" cy="248305"/>
          </a:xfrm>
          <a:prstGeom prst="rect">
            <a:avLst/>
          </a:prstGeom>
        </p:spPr>
        <p:txBody>
          <a:bodyPr lIns="45719" tIns="45719" rIns="45719" bIns="45719"/>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2" name="Title Text"/>
          <p:cNvSpPr txBox="1"/>
          <p:nvPr>
            <p:ph type="title"/>
          </p:nvPr>
        </p:nvSpPr>
        <p:spPr>
          <a:prstGeom prst="rect">
            <a:avLst/>
          </a:prstGeom>
        </p:spPr>
        <p:txBody>
          <a:bodyPr/>
          <a:lstStyle/>
          <a:p>
            <a:pPr/>
            <a:r>
              <a:t>Title Text</a:t>
            </a:r>
          </a:p>
        </p:txBody>
      </p:sp>
      <p:sp>
        <p:nvSpPr>
          <p:cNvPr id="2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31" name="Title Text"/>
          <p:cNvSpPr txBox="1"/>
          <p:nvPr>
            <p:ph type="title"/>
          </p:nvPr>
        </p:nvSpPr>
        <p:spPr>
          <a:prstGeom prst="rect">
            <a:avLst/>
          </a:prstGeom>
        </p:spPr>
        <p:txBody>
          <a:bodyPr/>
          <a:lstStyle/>
          <a:p>
            <a:pPr/>
            <a:r>
              <a:t>Title Text</a:t>
            </a:r>
          </a:p>
        </p:txBody>
      </p:sp>
      <p:sp>
        <p:nvSpPr>
          <p:cNvPr id="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9" name="Title Text"/>
          <p:cNvSpPr txBox="1"/>
          <p:nvPr>
            <p:ph type="title"/>
          </p:nvPr>
        </p:nvSpPr>
        <p:spPr>
          <a:xfrm>
            <a:off x="722312" y="4406900"/>
            <a:ext cx="7772401" cy="1362075"/>
          </a:xfrm>
          <a:prstGeom prst="rect">
            <a:avLst/>
          </a:prstGeom>
        </p:spPr>
        <p:txBody>
          <a:bodyPr anchor="t"/>
          <a:lstStyle>
            <a:lvl1pPr algn="l">
              <a:defRPr b="1" sz="4000"/>
            </a:lvl1pPr>
          </a:lstStyle>
          <a:p>
            <a:pPr/>
            <a:r>
              <a:t>Title Text</a:t>
            </a:r>
          </a:p>
        </p:txBody>
      </p:sp>
      <p:sp>
        <p:nvSpPr>
          <p:cNvPr id="40" name="Body Level One…"/>
          <p:cNvSpPr txBox="1"/>
          <p:nvPr>
            <p:ph type="body" sz="quarter" idx="1"/>
          </p:nvPr>
        </p:nvSpPr>
        <p:spPr>
          <a:xfrm>
            <a:off x="722312" y="2906713"/>
            <a:ext cx="7772401" cy="1500188"/>
          </a:xfrm>
          <a:prstGeom prst="rect">
            <a:avLst/>
          </a:prstGeom>
        </p:spPr>
        <p:txBody>
          <a:bodyPr anchor="b"/>
          <a:lstStyle>
            <a:lvl1pPr marL="228600" indent="0">
              <a:spcBef>
                <a:spcPts val="400"/>
              </a:spcBef>
              <a:buClrTx/>
              <a:buSzTx/>
              <a:buFontTx/>
              <a:buNone/>
              <a:defRPr sz="2000">
                <a:solidFill>
                  <a:srgbClr val="888888"/>
                </a:solidFill>
              </a:defRPr>
            </a:lvl1pPr>
            <a:lvl2pPr marL="228600" indent="457200">
              <a:spcBef>
                <a:spcPts val="400"/>
              </a:spcBef>
              <a:buClrTx/>
              <a:buSzTx/>
              <a:buFontTx/>
              <a:buNone/>
              <a:defRPr sz="2000">
                <a:solidFill>
                  <a:srgbClr val="888888"/>
                </a:solidFill>
              </a:defRPr>
            </a:lvl2pPr>
            <a:lvl3pPr marL="228600" indent="914400">
              <a:spcBef>
                <a:spcPts val="400"/>
              </a:spcBef>
              <a:buClrTx/>
              <a:buSzTx/>
              <a:buFontTx/>
              <a:buNone/>
              <a:defRPr sz="2000">
                <a:solidFill>
                  <a:srgbClr val="888888"/>
                </a:solidFill>
              </a:defRPr>
            </a:lvl3pPr>
            <a:lvl4pPr marL="228600" indent="1371600">
              <a:spcBef>
                <a:spcPts val="400"/>
              </a:spcBef>
              <a:buClrTx/>
              <a:buSzTx/>
              <a:buFontTx/>
              <a:buNone/>
              <a:defRPr sz="2000">
                <a:solidFill>
                  <a:srgbClr val="888888"/>
                </a:solidFill>
              </a:defRPr>
            </a:lvl4pPr>
            <a:lvl5pPr marL="228600" indent="1828800">
              <a:spcBef>
                <a:spcPts val="400"/>
              </a:spcBef>
              <a:buClrTx/>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Body Level One…"/>
          <p:cNvSpPr txBox="1"/>
          <p:nvPr>
            <p:ph type="body" sz="half" idx="1"/>
          </p:nvPr>
        </p:nvSpPr>
        <p:spPr>
          <a:xfrm>
            <a:off x="457200" y="1600200"/>
            <a:ext cx="4038600" cy="4525963"/>
          </a:xfrm>
          <a:prstGeom prst="rect">
            <a:avLst/>
          </a:prstGeom>
        </p:spPr>
        <p:txBody>
          <a:bodyPr/>
          <a:lstStyle>
            <a:lvl1pPr indent="-406400">
              <a:spcBef>
                <a:spcPts val="500"/>
              </a:spcBef>
              <a:buSzPts val="2800"/>
              <a:defRPr sz="2800"/>
            </a:lvl1pPr>
            <a:lvl2pPr marL="977900" indent="-444500">
              <a:spcBef>
                <a:spcPts val="500"/>
              </a:spcBef>
              <a:buSzPts val="2800"/>
              <a:defRPr sz="2800"/>
            </a:lvl2pPr>
            <a:lvl3pPr marL="1513839" indent="-497839">
              <a:spcBef>
                <a:spcPts val="500"/>
              </a:spcBef>
              <a:buSzPts val="2800"/>
              <a:defRPr sz="2800"/>
            </a:lvl3pPr>
            <a:lvl4pPr marL="2019300" indent="-533400">
              <a:spcBef>
                <a:spcPts val="500"/>
              </a:spcBef>
              <a:buSzPts val="2800"/>
              <a:defRPr sz="2800"/>
            </a:lvl4pPr>
            <a:lvl5pPr marL="2476500" indent="-533400">
              <a:spcBef>
                <a:spcPts val="500"/>
              </a:spcBef>
              <a:buSzPts val="2800"/>
              <a:defRPr sz="2800"/>
            </a:lvl5pPr>
          </a:lstStyle>
          <a:p>
            <a:pPr/>
            <a:r>
              <a:t>Body Level One</a:t>
            </a:r>
          </a:p>
          <a:p>
            <a:pPr lvl="1"/>
            <a:r>
              <a:t>Body Level Two</a:t>
            </a:r>
          </a:p>
          <a:p>
            <a:pPr lvl="2"/>
            <a:r>
              <a:t>Body Level Three</a:t>
            </a:r>
          </a:p>
          <a:p>
            <a:pPr lvl="3"/>
            <a:r>
              <a:t>Body Level Four</a:t>
            </a:r>
          </a:p>
          <a:p>
            <a:pPr lvl="4"/>
            <a:r>
              <a:t>Body Level Five</a:t>
            </a:r>
          </a:p>
        </p:txBody>
      </p:sp>
      <p:sp>
        <p:nvSpPr>
          <p:cNvPr id="50" name="Google Shape;43;p24"/>
          <p:cNvSpPr txBox="1"/>
          <p:nvPr>
            <p:ph type="body" sz="half" idx="21"/>
          </p:nvPr>
        </p:nvSpPr>
        <p:spPr>
          <a:xfrm>
            <a:off x="4648200" y="1600200"/>
            <a:ext cx="4038600" cy="4525963"/>
          </a:xfrm>
          <a:prstGeom prst="rect">
            <a:avLst/>
          </a:prstGeom>
        </p:spPr>
        <p:txBody>
          <a:bodyPr/>
          <a:lstStyle/>
          <a:p>
            <a:pPr indent="-406400">
              <a:spcBef>
                <a:spcPts val="500"/>
              </a:spcBef>
              <a:buSzPts val="2800"/>
              <a:defRPr sz="2800"/>
            </a:pPr>
          </a:p>
        </p:txBody>
      </p:sp>
      <p:sp>
        <p:nvSpPr>
          <p:cNvPr id="5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8" name="Title Text"/>
          <p:cNvSpPr txBox="1"/>
          <p:nvPr>
            <p:ph type="title"/>
          </p:nvPr>
        </p:nvSpPr>
        <p:spPr>
          <a:prstGeom prst="rect">
            <a:avLst/>
          </a:prstGeom>
        </p:spPr>
        <p:txBody>
          <a:bodyPr/>
          <a:lstStyle/>
          <a:p>
            <a:pPr/>
            <a:r>
              <a:t>Title Text</a:t>
            </a:r>
          </a:p>
        </p:txBody>
      </p:sp>
      <p:sp>
        <p:nvSpPr>
          <p:cNvPr id="59" name="Body Level One…"/>
          <p:cNvSpPr txBox="1"/>
          <p:nvPr>
            <p:ph type="body" sz="quarter" idx="1"/>
          </p:nvPr>
        </p:nvSpPr>
        <p:spPr>
          <a:xfrm>
            <a:off x="457200" y="1535112"/>
            <a:ext cx="4040188" cy="639763"/>
          </a:xfrm>
          <a:prstGeom prst="rect">
            <a:avLst/>
          </a:prstGeom>
        </p:spPr>
        <p:txBody>
          <a:bodyPr anchor="b"/>
          <a:lstStyle>
            <a:lvl1pPr marL="228600" indent="0">
              <a:spcBef>
                <a:spcPts val="400"/>
              </a:spcBef>
              <a:buClrTx/>
              <a:buSzTx/>
              <a:buFontTx/>
              <a:buNone/>
              <a:defRPr b="1" sz="2400"/>
            </a:lvl1pPr>
            <a:lvl2pPr marL="228600" indent="457200">
              <a:spcBef>
                <a:spcPts val="400"/>
              </a:spcBef>
              <a:buClrTx/>
              <a:buSzTx/>
              <a:buFontTx/>
              <a:buNone/>
              <a:defRPr b="1" sz="2400"/>
            </a:lvl2pPr>
            <a:lvl3pPr marL="228600" indent="914400">
              <a:spcBef>
                <a:spcPts val="400"/>
              </a:spcBef>
              <a:buClrTx/>
              <a:buSzTx/>
              <a:buFontTx/>
              <a:buNone/>
              <a:defRPr b="1" sz="2400"/>
            </a:lvl3pPr>
            <a:lvl4pPr marL="228600" indent="1371600">
              <a:spcBef>
                <a:spcPts val="400"/>
              </a:spcBef>
              <a:buClrTx/>
              <a:buSzTx/>
              <a:buFontTx/>
              <a:buNone/>
              <a:defRPr b="1" sz="2400"/>
            </a:lvl4pPr>
            <a:lvl5pPr marL="228600" indent="1828800">
              <a:spcBef>
                <a:spcPts val="400"/>
              </a:spcBef>
              <a:buClrTx/>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60" name="Google Shape;50;p25"/>
          <p:cNvSpPr txBox="1"/>
          <p:nvPr>
            <p:ph type="body" sz="half" idx="21"/>
          </p:nvPr>
        </p:nvSpPr>
        <p:spPr>
          <a:xfrm>
            <a:off x="457200" y="2174875"/>
            <a:ext cx="4040188" cy="3951288"/>
          </a:xfrm>
          <a:prstGeom prst="rect">
            <a:avLst/>
          </a:prstGeom>
        </p:spPr>
        <p:txBody>
          <a:bodyPr/>
          <a:lstStyle/>
          <a:p>
            <a:pPr indent="-381000">
              <a:spcBef>
                <a:spcPts val="400"/>
              </a:spcBef>
              <a:buSzPts val="2400"/>
              <a:defRPr sz="2400"/>
            </a:pPr>
          </a:p>
        </p:txBody>
      </p:sp>
      <p:sp>
        <p:nvSpPr>
          <p:cNvPr id="61" name="Google Shape;51;p25"/>
          <p:cNvSpPr txBox="1"/>
          <p:nvPr>
            <p:ph type="body" sz="quarter" idx="22"/>
          </p:nvPr>
        </p:nvSpPr>
        <p:spPr>
          <a:xfrm>
            <a:off x="4645025" y="1535112"/>
            <a:ext cx="4041775" cy="639763"/>
          </a:xfrm>
          <a:prstGeom prst="rect">
            <a:avLst/>
          </a:prstGeom>
        </p:spPr>
        <p:txBody>
          <a:bodyPr anchor="b"/>
          <a:lstStyle/>
          <a:p>
            <a:pPr marL="228600" indent="0">
              <a:spcBef>
                <a:spcPts val="400"/>
              </a:spcBef>
              <a:buClrTx/>
              <a:buSzTx/>
              <a:buFontTx/>
              <a:buNone/>
              <a:defRPr b="1" sz="2400"/>
            </a:pPr>
          </a:p>
        </p:txBody>
      </p:sp>
      <p:sp>
        <p:nvSpPr>
          <p:cNvPr id="62" name="Google Shape;52;p25"/>
          <p:cNvSpPr txBox="1"/>
          <p:nvPr>
            <p:ph type="body" sz="half" idx="23"/>
          </p:nvPr>
        </p:nvSpPr>
        <p:spPr>
          <a:xfrm>
            <a:off x="4645025" y="2174875"/>
            <a:ext cx="4041775" cy="3951288"/>
          </a:xfrm>
          <a:prstGeom prst="rect">
            <a:avLst/>
          </a:prstGeom>
        </p:spPr>
        <p:txBody>
          <a:bodyPr/>
          <a:lstStyle/>
          <a:p>
            <a:pPr indent="-381000">
              <a:spcBef>
                <a:spcPts val="400"/>
              </a:spcBef>
              <a:buSzPts val="2400"/>
              <a:defRPr sz="2400"/>
            </a:pP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77" name="Title Text"/>
          <p:cNvSpPr txBox="1"/>
          <p:nvPr>
            <p:ph type="title"/>
          </p:nvPr>
        </p:nvSpPr>
        <p:spPr>
          <a:xfrm>
            <a:off x="457200" y="273050"/>
            <a:ext cx="3008314" cy="1162050"/>
          </a:xfrm>
          <a:prstGeom prst="rect">
            <a:avLst/>
          </a:prstGeom>
        </p:spPr>
        <p:txBody>
          <a:bodyPr anchor="b"/>
          <a:lstStyle>
            <a:lvl1pPr algn="l">
              <a:defRPr b="1" sz="2000"/>
            </a:lvl1pPr>
          </a:lstStyle>
          <a:p>
            <a:pPr/>
            <a:r>
              <a:t>Title Text</a:t>
            </a:r>
          </a:p>
        </p:txBody>
      </p:sp>
      <p:sp>
        <p:nvSpPr>
          <p:cNvPr id="78" name="Body Level One…"/>
          <p:cNvSpPr txBox="1"/>
          <p:nvPr>
            <p:ph type="body" idx="1"/>
          </p:nvPr>
        </p:nvSpPr>
        <p:spPr>
          <a:xfrm>
            <a:off x="3575050" y="273050"/>
            <a:ext cx="5111750" cy="5853113"/>
          </a:xfrm>
          <a:prstGeom prst="rect">
            <a:avLst/>
          </a:prstGeom>
        </p:spPr>
        <p:txBody>
          <a:bodyPr/>
          <a:lstStyle>
            <a:lvl1pPr indent="-431800">
              <a:spcBef>
                <a:spcPts val="600"/>
              </a:spcBef>
            </a:lvl1pPr>
            <a:lvl2pPr marL="972457" indent="-464457">
              <a:spcBef>
                <a:spcPts val="600"/>
              </a:spcBef>
            </a:lvl2pPr>
            <a:lvl3pPr marL="1498600" indent="-508000">
              <a:spcBef>
                <a:spcPts val="600"/>
              </a:spcBef>
            </a:lvl3pPr>
            <a:lvl4pPr marL="2042160" indent="-568960">
              <a:spcBef>
                <a:spcPts val="600"/>
              </a:spcBef>
            </a:lvl4pPr>
            <a:lvl5pPr marL="2499360" indent="-568960">
              <a:spcBef>
                <a:spcPts val="600"/>
              </a:spcBef>
            </a:lvl5pPr>
          </a:lstStyle>
          <a:p>
            <a:pPr/>
            <a:r>
              <a:t>Body Level One</a:t>
            </a:r>
          </a:p>
          <a:p>
            <a:pPr lvl="1"/>
            <a:r>
              <a:t>Body Level Two</a:t>
            </a:r>
          </a:p>
          <a:p>
            <a:pPr lvl="2"/>
            <a:r>
              <a:t>Body Level Three</a:t>
            </a:r>
          </a:p>
          <a:p>
            <a:pPr lvl="3"/>
            <a:r>
              <a:t>Body Level Four</a:t>
            </a:r>
          </a:p>
          <a:p>
            <a:pPr lvl="4"/>
            <a:r>
              <a:t>Body Level Five</a:t>
            </a:r>
          </a:p>
        </p:txBody>
      </p:sp>
      <p:sp>
        <p:nvSpPr>
          <p:cNvPr id="79" name="Google Shape;63;p27"/>
          <p:cNvSpPr txBox="1"/>
          <p:nvPr>
            <p:ph type="body" sz="half" idx="21"/>
          </p:nvPr>
        </p:nvSpPr>
        <p:spPr>
          <a:xfrm>
            <a:off x="457199" y="1435100"/>
            <a:ext cx="3008315" cy="4691063"/>
          </a:xfrm>
          <a:prstGeom prst="rect">
            <a:avLst/>
          </a:prstGeom>
        </p:spPr>
        <p:txBody>
          <a:bodyPr/>
          <a:lstStyle/>
          <a:p>
            <a:pPr marL="228600" indent="0">
              <a:spcBef>
                <a:spcPts val="200"/>
              </a:spcBef>
              <a:buClrTx/>
              <a:buSzTx/>
              <a:buFontTx/>
              <a:buNone/>
              <a:defRPr sz="1400"/>
            </a:pP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87" name="Title Text"/>
          <p:cNvSpPr txBox="1"/>
          <p:nvPr>
            <p:ph type="title"/>
          </p:nvPr>
        </p:nvSpPr>
        <p:spPr>
          <a:xfrm>
            <a:off x="1792288" y="4800600"/>
            <a:ext cx="5486401" cy="566738"/>
          </a:xfrm>
          <a:prstGeom prst="rect">
            <a:avLst/>
          </a:prstGeom>
        </p:spPr>
        <p:txBody>
          <a:bodyPr anchor="b"/>
          <a:lstStyle>
            <a:lvl1pPr algn="l">
              <a:defRPr b="1" sz="2000"/>
            </a:lvl1pPr>
          </a:lstStyle>
          <a:p>
            <a:pPr/>
            <a:r>
              <a:t>Title Text</a:t>
            </a:r>
          </a:p>
        </p:txBody>
      </p:sp>
      <p:sp>
        <p:nvSpPr>
          <p:cNvPr id="88" name="Google Shape;69;p28"/>
          <p:cNvSpPr/>
          <p:nvPr>
            <p:ph type="pic" sz="half" idx="21"/>
          </p:nvPr>
        </p:nvSpPr>
        <p:spPr>
          <a:xfrm>
            <a:off x="1792288" y="612775"/>
            <a:ext cx="5486401" cy="4114800"/>
          </a:xfrm>
          <a:prstGeom prst="rect">
            <a:avLst/>
          </a:prstGeom>
        </p:spPr>
        <p:txBody>
          <a:bodyPr lIns="91439" tIns="45719" rIns="91439" bIns="45719">
            <a:noAutofit/>
          </a:bodyPr>
          <a:lstStyle/>
          <a:p>
            <a:pPr/>
          </a:p>
        </p:txBody>
      </p:sp>
      <p:sp>
        <p:nvSpPr>
          <p:cNvPr id="89" name="Body Level One…"/>
          <p:cNvSpPr txBox="1"/>
          <p:nvPr>
            <p:ph type="body" sz="quarter" idx="1"/>
          </p:nvPr>
        </p:nvSpPr>
        <p:spPr>
          <a:xfrm>
            <a:off x="1792288" y="5367337"/>
            <a:ext cx="5486401" cy="804863"/>
          </a:xfrm>
          <a:prstGeom prst="rect">
            <a:avLst/>
          </a:prstGeom>
        </p:spPr>
        <p:txBody>
          <a:bodyPr/>
          <a:lstStyle>
            <a:lvl1pPr marL="228600" indent="0">
              <a:spcBef>
                <a:spcPts val="200"/>
              </a:spcBef>
              <a:buClrTx/>
              <a:buSzTx/>
              <a:buFontTx/>
              <a:buNone/>
              <a:defRPr sz="1400"/>
            </a:lvl1pPr>
            <a:lvl2pPr marL="228600" indent="457200">
              <a:spcBef>
                <a:spcPts val="200"/>
              </a:spcBef>
              <a:buClrTx/>
              <a:buSzTx/>
              <a:buFontTx/>
              <a:buNone/>
              <a:defRPr sz="1400"/>
            </a:lvl2pPr>
            <a:lvl3pPr marL="228600" indent="914400">
              <a:spcBef>
                <a:spcPts val="200"/>
              </a:spcBef>
              <a:buClrTx/>
              <a:buSzTx/>
              <a:buFontTx/>
              <a:buNone/>
              <a:defRPr sz="1400"/>
            </a:lvl3pPr>
            <a:lvl4pPr marL="228600" indent="1371600">
              <a:spcBef>
                <a:spcPts val="200"/>
              </a:spcBef>
              <a:buClrTx/>
              <a:buSzTx/>
              <a:buFontTx/>
              <a:buNone/>
              <a:defRPr sz="1400"/>
            </a:lvl4pPr>
            <a:lvl5pPr marL="228600" indent="1828800">
              <a:spcBef>
                <a:spcPts val="200"/>
              </a:spcBef>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15;p19"/>
          <p:cNvSpPr/>
          <p:nvPr/>
        </p:nvSpPr>
        <p:spPr>
          <a:xfrm>
            <a:off x="298939" y="177143"/>
            <a:ext cx="8610601" cy="6553201"/>
          </a:xfrm>
          <a:prstGeom prst="rect">
            <a:avLst/>
          </a:prstGeom>
          <a:ln w="25400">
            <a:solidFill>
              <a:srgbClr val="395E89"/>
            </a:solidFill>
          </a:ln>
        </p:spPr>
        <p:txBody>
          <a:bodyPr lIns="45719" rIns="45719" anchor="ctr"/>
          <a:lstStyle/>
          <a:p>
            <a:pPr algn="ctr">
              <a:defRPr sz="1800">
                <a:solidFill>
                  <a:srgbClr val="FFFFFF"/>
                </a:solidFill>
                <a:latin typeface="Calibri"/>
                <a:ea typeface="Calibri"/>
                <a:cs typeface="Calibri"/>
                <a:sym typeface="Calibri"/>
              </a:defRPr>
            </a:pPr>
          </a:p>
        </p:txBody>
      </p:sp>
      <p:sp>
        <p:nvSpPr>
          <p:cNvPr id="3" name="Google Shape;16;p19"/>
          <p:cNvSpPr/>
          <p:nvPr/>
        </p:nvSpPr>
        <p:spPr>
          <a:xfrm>
            <a:off x="298939" y="1219200"/>
            <a:ext cx="8610601" cy="1588"/>
          </a:xfrm>
          <a:prstGeom prst="line">
            <a:avLst/>
          </a:prstGeom>
          <a:ln w="25400">
            <a:solidFill>
              <a:srgbClr val="1F497D"/>
            </a:solidFill>
          </a:ln>
        </p:spPr>
        <p:txBody>
          <a:bodyPr lIns="45719" rIns="45719"/>
          <a:lstStyle/>
          <a:p>
            <a:pPr/>
          </a:p>
        </p:txBody>
      </p:sp>
      <p:sp>
        <p:nvSpPr>
          <p:cNvPr id="4" name="Title Text"/>
          <p:cNvSpPr txBox="1"/>
          <p:nvPr>
            <p:ph type="title"/>
          </p:nvPr>
        </p:nvSpPr>
        <p:spPr>
          <a:xfrm>
            <a:off x="298939" y="228600"/>
            <a:ext cx="8229601" cy="11430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457200" y="1600200"/>
            <a:ext cx="8229600" cy="45259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8428216" y="6414780"/>
            <a:ext cx="258585" cy="248265"/>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1pPr>
      <a:lvl2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2pPr>
      <a:lvl3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3pPr>
      <a:lvl4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4pPr>
      <a:lvl5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5pPr>
      <a:lvl6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6pPr>
      <a:lvl7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7pPr>
      <a:lvl8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8pPr>
      <a:lvl9pPr marL="0" marR="0" indent="0" algn="ctr" defTabSz="9144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Calibri"/>
          <a:ea typeface="Calibri"/>
          <a:cs typeface="Calibri"/>
          <a:sym typeface="Calibri"/>
        </a:defRPr>
      </a:lvl9pPr>
    </p:titleStyle>
    <p:bodyStyle>
      <a:lvl1pPr marL="457200" marR="0" indent="-3429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1pPr>
      <a:lvl2pPr marL="963385" marR="0" indent="-391885"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2pPr>
      <a:lvl3pPr marL="1485900" marR="0" indent="-45720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3pPr>
      <a:lvl4pPr marL="20345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4pPr>
      <a:lvl5pPr marL="24917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5pPr>
      <a:lvl6pPr marL="2948939" marR="0" indent="-548639"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6pPr>
      <a:lvl7pPr marL="34061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7pPr>
      <a:lvl8pPr marL="38633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8pPr>
      <a:lvl9pPr marL="4320540" marR="0" indent="-548640" algn="l" defTabSz="914400" rtl="0" latinLnBrk="0">
        <a:lnSpc>
          <a:spcPct val="100000"/>
        </a:lnSpc>
        <a:spcBef>
          <a:spcPts val="300"/>
        </a:spcBef>
        <a:spcAft>
          <a:spcPts val="0"/>
        </a:spcAft>
        <a:buClr>
          <a:srgbClr val="000000"/>
        </a:buClr>
        <a:buSzPts val="3200"/>
        <a:buFont typeface="Arial"/>
        <a:buChar char="•"/>
        <a:tabLst/>
        <a:defRPr b="0" baseline="0" cap="none" i="0" spc="0" strike="noStrike" sz="3200" u="none">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4.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6.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Google Shape;99;p1"/>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57" name="Google Shape;96;p1"/>
          <p:cNvSpPr txBox="1"/>
          <p:nvPr>
            <p:ph type="ctrTitle"/>
          </p:nvPr>
        </p:nvSpPr>
        <p:spPr>
          <a:xfrm>
            <a:off x="571500" y="449943"/>
            <a:ext cx="7772400" cy="3505200"/>
          </a:xfrm>
          <a:prstGeom prst="rect">
            <a:avLst/>
          </a:prstGeom>
        </p:spPr>
        <p:txBody>
          <a:bodyPr/>
          <a:lstStyle/>
          <a:p>
            <a:pPr>
              <a:defRPr sz="2000">
                <a:solidFill>
                  <a:srgbClr val="244061"/>
                </a:solidFill>
                <a:latin typeface="+mj-lt"/>
                <a:ea typeface="+mj-ea"/>
                <a:cs typeface="+mj-cs"/>
                <a:sym typeface="Arial"/>
              </a:defRPr>
            </a:pPr>
            <a:br/>
            <a:br/>
          </a:p>
        </p:txBody>
      </p:sp>
      <p:sp>
        <p:nvSpPr>
          <p:cNvPr id="158" name="Google Shape;97;p1"/>
          <p:cNvSpPr txBox="1"/>
          <p:nvPr>
            <p:ph type="subTitle" sz="quarter" idx="1"/>
          </p:nvPr>
        </p:nvSpPr>
        <p:spPr>
          <a:xfrm>
            <a:off x="1406125" y="3764560"/>
            <a:ext cx="6709200" cy="1266874"/>
          </a:xfrm>
          <a:prstGeom prst="rect">
            <a:avLst/>
          </a:prstGeom>
        </p:spPr>
        <p:txBody>
          <a:bodyPr/>
          <a:lstStyle>
            <a:lvl1pPr marL="0" indent="0">
              <a:spcBef>
                <a:spcPts val="0"/>
              </a:spcBef>
              <a:defRPr b="1" cap="small" sz="2600">
                <a:solidFill>
                  <a:srgbClr val="1F497D"/>
                </a:solidFill>
                <a:latin typeface="Times New Roman"/>
                <a:ea typeface="Times New Roman"/>
                <a:cs typeface="Times New Roman"/>
                <a:sym typeface="Times New Roman"/>
              </a:defRPr>
            </a:lvl1pPr>
          </a:lstStyle>
          <a:p>
            <a:pPr/>
            <a:r>
              <a:t>CYBER ATTACKS IN IOT NETWORKS</a:t>
            </a:r>
          </a:p>
        </p:txBody>
      </p:sp>
      <p:sp>
        <p:nvSpPr>
          <p:cNvPr id="159" name="Google Shape;98;p1"/>
          <p:cNvSpPr txBox="1"/>
          <p:nvPr/>
        </p:nvSpPr>
        <p:spPr>
          <a:xfrm>
            <a:off x="502925" y="6414780"/>
            <a:ext cx="2042150" cy="248265"/>
          </a:xfrm>
          <a:prstGeom prst="rect">
            <a:avLst/>
          </a:prstGeom>
          <a:ln w="12700">
            <a:miter lim="400000"/>
          </a:ln>
          <a:effectLst>
            <a:outerShdw sx="100000" sy="100000" kx="0" ky="0" algn="b" rotWithShape="0" blurRad="50800" dist="50800" dir="5400000">
              <a:srgbClr val="FFFFFF"/>
            </a:outerShdw>
          </a:effectLst>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60" name="Google Shape;100;p1"/>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1" name="Google Shape;101;p1" descr="Google Shape;101;p1"/>
          <p:cNvPicPr>
            <a:picLocks noChangeAspect="1"/>
          </p:cNvPicPr>
          <p:nvPr/>
        </p:nvPicPr>
        <p:blipFill>
          <a:blip r:embed="rId2">
            <a:extLst/>
          </a:blip>
          <a:stretch>
            <a:fillRect/>
          </a:stretch>
        </p:blipFill>
        <p:spPr>
          <a:xfrm>
            <a:off x="304800" y="136525"/>
            <a:ext cx="8610600" cy="1696686"/>
          </a:xfrm>
          <a:prstGeom prst="rect">
            <a:avLst/>
          </a:prstGeom>
          <a:ln>
            <a:solidFill>
              <a:srgbClr val="002060"/>
            </a:solidFill>
          </a:ln>
        </p:spPr>
      </p:pic>
      <p:sp>
        <p:nvSpPr>
          <p:cNvPr id="162" name="Google Shape;103;p1"/>
          <p:cNvSpPr txBox="1"/>
          <p:nvPr/>
        </p:nvSpPr>
        <p:spPr>
          <a:xfrm>
            <a:off x="502924" y="4901084"/>
            <a:ext cx="8290550" cy="1487884"/>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defRPr b="1" sz="2400">
                <a:latin typeface="Calibri"/>
                <a:ea typeface="Calibri"/>
                <a:cs typeface="Calibri"/>
                <a:sym typeface="Calibri"/>
              </a:defRPr>
            </a:pPr>
            <a:r>
              <a:t>PROJECT STUDENTS                                                          GUIDE</a:t>
            </a:r>
          </a:p>
          <a:p>
            <a:pPr>
              <a:defRPr b="1" sz="2400">
                <a:latin typeface="Calibri"/>
                <a:ea typeface="Calibri"/>
                <a:cs typeface="Calibri"/>
                <a:sym typeface="Calibri"/>
              </a:defRPr>
            </a:pPr>
            <a:r>
              <a:t>K. Abhinav, 41110666                         Dr. L. Suji Helen, M.E.,Ph.D.,</a:t>
            </a:r>
          </a:p>
          <a:p>
            <a:pPr>
              <a:defRPr b="1" sz="2400">
                <a:latin typeface="Calibri"/>
                <a:ea typeface="Calibri"/>
                <a:cs typeface="Calibri"/>
                <a:sym typeface="Calibri"/>
              </a:defRPr>
            </a:pPr>
            <a:r>
              <a:t>K. Charan Sai, 41110668</a:t>
            </a:r>
          </a:p>
        </p:txBody>
      </p:sp>
      <p:pic>
        <p:nvPicPr>
          <p:cNvPr id="163" name="Picture 6" descr="Picture 6"/>
          <p:cNvPicPr>
            <a:picLocks noChangeAspect="1"/>
          </p:cNvPicPr>
          <p:nvPr/>
        </p:nvPicPr>
        <p:blipFill>
          <a:blip r:embed="rId3">
            <a:extLst/>
          </a:blip>
          <a:stretch>
            <a:fillRect/>
          </a:stretch>
        </p:blipFill>
        <p:spPr>
          <a:xfrm>
            <a:off x="828586" y="1954206"/>
            <a:ext cx="7486802" cy="153788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Proposed Systems"/>
          <p:cNvSpPr txBox="1"/>
          <p:nvPr>
            <p:ph type="title"/>
          </p:nvPr>
        </p:nvSpPr>
        <p:spPr>
          <a:prstGeom prst="rect">
            <a:avLst/>
          </a:prstGeom>
        </p:spPr>
        <p:txBody>
          <a:bodyPr/>
          <a:lstStyle/>
          <a:p>
            <a:pPr/>
            <a:r>
              <a:t>Proposed Systems</a:t>
            </a:r>
          </a:p>
        </p:txBody>
      </p:sp>
      <p:sp>
        <p:nvSpPr>
          <p:cNvPr id="202" name="To effectively detect and classify the four types of attacks (DOS, Probe, R2L, U2R) with high accuracy, I propose implementing a hybrid model that combines Logistic Regression for its speed and interpretability with ensemble methods and non-linear patter"/>
          <p:cNvSpPr txBox="1"/>
          <p:nvPr>
            <p:ph type="body" idx="1"/>
          </p:nvPr>
        </p:nvSpPr>
        <p:spPr>
          <a:xfrm>
            <a:off x="489439" y="1469585"/>
            <a:ext cx="8229601" cy="4847210"/>
          </a:xfrm>
          <a:prstGeom prst="rect">
            <a:avLst/>
          </a:prstGeom>
        </p:spPr>
        <p:txBody>
          <a:bodyPr/>
          <a:lstStyle/>
          <a:p>
            <a:pPr marL="365759" indent="-274319" algn="just" defTabSz="731520">
              <a:lnSpc>
                <a:spcPct val="120000"/>
              </a:lnSpc>
              <a:spcBef>
                <a:spcPts val="200"/>
              </a:spcBef>
              <a:buSzPts val="1600"/>
              <a:defRPr sz="1600">
                <a:latin typeface="+mj-lt"/>
                <a:ea typeface="+mj-ea"/>
                <a:cs typeface="+mj-cs"/>
                <a:sym typeface="Arial"/>
              </a:defRPr>
            </a:pPr>
            <a:r>
              <a:t>To effectively detect and classify the four types of attacks (DOS, Probe, R2L, U2R) with high accuracy, I propose implementing a hybrid model that combines Logistic Regression for its speed and interpretability with ensemble methods and non-linear patterns. Furthermore, feature engineering and real-time traffic aggregation will enhance accuracy by extracting valuable insights from the data.</a:t>
            </a:r>
          </a:p>
          <a:p>
            <a:pPr marL="365759" indent="-274319" algn="just" defTabSz="731520">
              <a:lnSpc>
                <a:spcPct val="120000"/>
              </a:lnSpc>
              <a:spcBef>
                <a:spcPts val="200"/>
              </a:spcBef>
              <a:buSzPts val="1600"/>
              <a:defRPr sz="1600">
                <a:latin typeface="+mj-lt"/>
                <a:ea typeface="+mj-ea"/>
                <a:cs typeface="+mj-cs"/>
                <a:sym typeface="Arial"/>
              </a:defRPr>
            </a:pPr>
          </a:p>
          <a:p>
            <a:pPr marL="365759" indent="-274319" algn="just" defTabSz="731520">
              <a:lnSpc>
                <a:spcPct val="120000"/>
              </a:lnSpc>
              <a:spcBef>
                <a:spcPts val="200"/>
              </a:spcBef>
              <a:buSzPts val="1600"/>
              <a:defRPr sz="1600">
                <a:latin typeface="+mj-lt"/>
                <a:ea typeface="+mj-ea"/>
                <a:cs typeface="+mj-cs"/>
                <a:sym typeface="Arial"/>
              </a:defRPr>
            </a:pPr>
            <a:r>
              <a:t>Logistic Regression is used as the core machine learning model for detecting and classifying the 4 types of attacks (DOS, Probe, R2L, U2R) efficiently. Logistic Regression works by analyzing features like packet counts, TCP flags, and service rates to assign probabilities to each class, identifying the most likely attack type. It is chosen for its speed, lightweight nature, and interpretability, which makes it suitable for real-time IoT environments</a:t>
            </a:r>
          </a:p>
          <a:p>
            <a:pPr marL="365759" indent="-274319" algn="just" defTabSz="731520">
              <a:lnSpc>
                <a:spcPct val="120000"/>
              </a:lnSpc>
              <a:spcBef>
                <a:spcPts val="200"/>
              </a:spcBef>
              <a:buSzPts val="1600"/>
              <a:defRPr sz="1600">
                <a:latin typeface="+mj-lt"/>
                <a:ea typeface="+mj-ea"/>
                <a:cs typeface="+mj-cs"/>
                <a:sym typeface="Arial"/>
              </a:defRPr>
            </a:pPr>
          </a:p>
          <a:p>
            <a:pPr marL="365759" indent="-274319" algn="just" defTabSz="731520">
              <a:lnSpc>
                <a:spcPct val="120000"/>
              </a:lnSpc>
              <a:spcBef>
                <a:spcPts val="200"/>
              </a:spcBef>
              <a:buSzPts val="1600"/>
              <a:defRPr sz="1600">
                <a:latin typeface="+mj-lt"/>
                <a:ea typeface="+mj-ea"/>
                <a:cs typeface="+mj-cs"/>
                <a:sym typeface="Arial"/>
              </a:defRPr>
            </a:pPr>
            <a:r>
              <a:t>To implement the same model using a different algorithm, replace Logistic Regression with an ensemble method such as Random Forest to better handle complex, non-linear patterns. Train the new model on the same dataset, incorporating features like packet counts, service rates, and TCP flags. .</a:t>
            </a:r>
          </a:p>
        </p:txBody>
      </p:sp>
      <p:sp>
        <p:nvSpPr>
          <p:cNvPr id="20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06" name="Title 1"/>
          <p:cNvSpPr txBox="1"/>
          <p:nvPr>
            <p:ph type="title"/>
          </p:nvPr>
        </p:nvSpPr>
        <p:spPr>
          <a:prstGeom prst="rect">
            <a:avLst/>
          </a:prstGeom>
        </p:spPr>
        <p:txBody>
          <a:bodyPr/>
          <a:lstStyle/>
          <a:p>
            <a:pPr/>
            <a:r>
              <a:t>PROPOSED SYSTEM(2/5)</a:t>
            </a:r>
          </a:p>
        </p:txBody>
      </p:sp>
      <p:sp>
        <p:nvSpPr>
          <p:cNvPr id="207"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208"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09" name="Content Placeholder 6"/>
          <p:cNvSpPr txBox="1"/>
          <p:nvPr>
            <p:ph type="body" idx="1"/>
          </p:nvPr>
        </p:nvSpPr>
        <p:spPr>
          <a:xfrm>
            <a:off x="457200" y="1600200"/>
            <a:ext cx="8229600" cy="4525963"/>
          </a:xfrm>
          <a:prstGeom prst="rect">
            <a:avLst/>
          </a:prstGeom>
        </p:spPr>
        <p:txBody>
          <a:bodyPr/>
          <a:lstStyle>
            <a:lvl1pPr marL="0" indent="0">
              <a:spcBef>
                <a:spcPts val="400"/>
              </a:spcBef>
              <a:buSzTx/>
              <a:buNone/>
              <a:defRPr b="1" sz="2000"/>
            </a:lvl1pPr>
          </a:lstStyle>
          <a:p>
            <a:pPr/>
            <a:r>
              <a:t>SYSTEM ARCHITECTURE:</a:t>
            </a:r>
          </a:p>
        </p:txBody>
      </p:sp>
      <p:pic>
        <p:nvPicPr>
          <p:cNvPr id="210" name="archi.png" descr="archi.png"/>
          <p:cNvPicPr>
            <a:picLocks noChangeAspect="1"/>
          </p:cNvPicPr>
          <p:nvPr/>
        </p:nvPicPr>
        <p:blipFill>
          <a:blip r:embed="rId2">
            <a:extLst/>
          </a:blip>
          <a:stretch>
            <a:fillRect/>
          </a:stretch>
        </p:blipFill>
        <p:spPr>
          <a:xfrm>
            <a:off x="1166940" y="1876722"/>
            <a:ext cx="6874600" cy="3894804"/>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13" name="Title 1"/>
          <p:cNvSpPr txBox="1"/>
          <p:nvPr>
            <p:ph type="title"/>
          </p:nvPr>
        </p:nvSpPr>
        <p:spPr>
          <a:prstGeom prst="rect">
            <a:avLst/>
          </a:prstGeom>
        </p:spPr>
        <p:txBody>
          <a:bodyPr/>
          <a:lstStyle/>
          <a:p>
            <a:pPr/>
            <a:r>
              <a:t>PROPOSED SYSTEM(3/5)</a:t>
            </a:r>
          </a:p>
        </p:txBody>
      </p:sp>
      <p:sp>
        <p:nvSpPr>
          <p:cNvPr id="214" name="Content Placeholder 2"/>
          <p:cNvSpPr txBox="1"/>
          <p:nvPr>
            <p:ph type="body" idx="1"/>
          </p:nvPr>
        </p:nvSpPr>
        <p:spPr>
          <a:xfrm>
            <a:off x="403859" y="1349375"/>
            <a:ext cx="8282942" cy="4777105"/>
          </a:xfrm>
          <a:prstGeom prst="rect">
            <a:avLst/>
          </a:prstGeom>
        </p:spPr>
        <p:txBody>
          <a:bodyPr/>
          <a:lstStyle>
            <a:lvl1pPr>
              <a:spcBef>
                <a:spcPts val="300"/>
              </a:spcBef>
              <a:defRPr b="1" sz="1600">
                <a:latin typeface="+mj-lt"/>
                <a:ea typeface="+mj-ea"/>
                <a:cs typeface="+mj-cs"/>
                <a:sym typeface="Arial"/>
              </a:defRPr>
            </a:lvl1pPr>
          </a:lstStyle>
          <a:p>
            <a:pPr/>
            <a:r>
              <a:t>DATA FLOW DAIGRAM</a:t>
            </a:r>
          </a:p>
        </p:txBody>
      </p:sp>
      <p:sp>
        <p:nvSpPr>
          <p:cNvPr id="215"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216"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7" name="archi.png" descr="archi.png"/>
          <p:cNvPicPr>
            <a:picLocks noChangeAspect="1"/>
          </p:cNvPicPr>
          <p:nvPr/>
        </p:nvPicPr>
        <p:blipFill>
          <a:blip r:embed="rId2">
            <a:extLst/>
          </a:blip>
          <a:stretch>
            <a:fillRect/>
          </a:stretch>
        </p:blipFill>
        <p:spPr>
          <a:xfrm>
            <a:off x="1108030" y="1790525"/>
            <a:ext cx="6874600" cy="3894805"/>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20" name="Title 1"/>
          <p:cNvSpPr txBox="1"/>
          <p:nvPr>
            <p:ph type="title"/>
          </p:nvPr>
        </p:nvSpPr>
        <p:spPr>
          <a:prstGeom prst="rect">
            <a:avLst/>
          </a:prstGeom>
        </p:spPr>
        <p:txBody>
          <a:bodyPr/>
          <a:lstStyle/>
          <a:p>
            <a:pPr/>
            <a:r>
              <a:t>PROPOSED SYSTEM(4/5)</a:t>
            </a:r>
          </a:p>
        </p:txBody>
      </p:sp>
      <p:sp>
        <p:nvSpPr>
          <p:cNvPr id="221" name="Content Placeholder 2"/>
          <p:cNvSpPr txBox="1"/>
          <p:nvPr>
            <p:ph type="body" idx="1"/>
          </p:nvPr>
        </p:nvSpPr>
        <p:spPr>
          <a:xfrm>
            <a:off x="298939" y="1291743"/>
            <a:ext cx="8546122" cy="5064762"/>
          </a:xfrm>
          <a:prstGeom prst="rect">
            <a:avLst/>
          </a:prstGeom>
        </p:spPr>
        <p:txBody>
          <a:bodyPr/>
          <a:lstStyle/>
          <a:p>
            <a:pPr marL="0" indent="0" algn="just">
              <a:lnSpc>
                <a:spcPct val="120000"/>
              </a:lnSpc>
              <a:spcBef>
                <a:spcPts val="300"/>
              </a:spcBef>
              <a:buSzTx/>
              <a:buNone/>
              <a:defRPr b="1" sz="2000">
                <a:latin typeface="+mj-lt"/>
                <a:ea typeface="+mj-ea"/>
                <a:cs typeface="+mj-cs"/>
                <a:sym typeface="Arial"/>
              </a:defRPr>
            </a:pPr>
            <a:r>
              <a:t>Explanation on Proposed System Design:</a:t>
            </a:r>
          </a:p>
          <a:p>
            <a:pPr marL="190500" indent="-190500" algn="just" defTabSz="12700">
              <a:lnSpc>
                <a:spcPct val="120000"/>
              </a:lnSpc>
              <a:spcBef>
                <a:spcPts val="1200"/>
              </a:spcBef>
              <a:buFontTx/>
              <a:tabLst>
                <a:tab pos="165100" algn="r"/>
                <a:tab pos="266700" algn="l"/>
              </a:tabLst>
              <a:defRPr sz="1400">
                <a:solidFill>
                  <a:srgbClr val="111111"/>
                </a:solidFill>
                <a:latin typeface="+mn-lt"/>
                <a:ea typeface="+mn-ea"/>
                <a:cs typeface="+mn-cs"/>
                <a:sym typeface="Helvetica"/>
              </a:defRPr>
            </a:pPr>
            <a:r>
              <a:rPr b="1" sz="1900">
                <a:latin typeface="+mj-lt"/>
                <a:ea typeface="+mj-ea"/>
                <a:cs typeface="+mj-cs"/>
                <a:sym typeface="Arial"/>
              </a:rPr>
              <a:t>Data Collection &amp; Extraction:</a:t>
            </a:r>
            <a:r>
              <a:rPr sz="1900">
                <a:latin typeface="+mj-lt"/>
                <a:ea typeface="+mj-ea"/>
                <a:cs typeface="+mj-cs"/>
                <a:sym typeface="Arial"/>
              </a:rPr>
              <a:t> Raw data is collected from various sources.  and then cleaned, with  important features extracted for further analysis.</a:t>
            </a:r>
            <a:endParaRPr sz="1900">
              <a:latin typeface="+mj-lt"/>
              <a:ea typeface="+mj-ea"/>
              <a:cs typeface="+mj-cs"/>
              <a:sym typeface="Arial"/>
            </a:endParaRPr>
          </a:p>
          <a:p>
            <a:pPr marL="140368" indent="-140368" algn="just" defTabSz="12700">
              <a:lnSpc>
                <a:spcPct val="120000"/>
              </a:lnSpc>
              <a:spcBef>
                <a:spcPts val="1200"/>
              </a:spcBef>
              <a:buFontTx/>
              <a:tabLst>
                <a:tab pos="165100" algn="r"/>
                <a:tab pos="266700" algn="l"/>
              </a:tabLst>
              <a:defRPr sz="1900">
                <a:solidFill>
                  <a:srgbClr val="111111"/>
                </a:solidFill>
                <a:latin typeface="+mj-lt"/>
                <a:ea typeface="+mj-ea"/>
                <a:cs typeface="+mj-cs"/>
                <a:sym typeface="Arial"/>
              </a:defRPr>
            </a:pPr>
            <a:r>
              <a:t>	</a:t>
            </a:r>
            <a:r>
              <a:rPr b="1"/>
              <a:t>Logistic Regression Modeling:</a:t>
            </a:r>
            <a:r>
              <a:t> The extracted data is fed into a logistic regression model to calculate the probability that an attack is occurring.</a:t>
            </a:r>
          </a:p>
          <a:p>
            <a:pPr marL="140368" indent="-140368" algn="just" defTabSz="12700">
              <a:lnSpc>
                <a:spcPct val="120000"/>
              </a:lnSpc>
              <a:spcBef>
                <a:spcPts val="1200"/>
              </a:spcBef>
              <a:buFontTx/>
              <a:tabLst>
                <a:tab pos="165100" algn="r"/>
                <a:tab pos="266700" algn="l"/>
              </a:tabLst>
              <a:defRPr sz="1900">
                <a:solidFill>
                  <a:srgbClr val="111111"/>
                </a:solidFill>
                <a:latin typeface="+mj-lt"/>
                <a:ea typeface="+mj-ea"/>
                <a:cs typeface="+mj-cs"/>
                <a:sym typeface="Arial"/>
              </a:defRPr>
            </a:pPr>
            <a:r>
              <a:t>	</a:t>
            </a:r>
            <a:r>
              <a:rPr b="1"/>
              <a:t>Attack Analysis:</a:t>
            </a:r>
            <a:r>
              <a:t> The probability output is further analyzed and refined, potentially incorporating additional context or historical patterns.</a:t>
            </a:r>
          </a:p>
          <a:p>
            <a:pPr marL="140368" indent="-140368" algn="just" defTabSz="12700">
              <a:lnSpc>
                <a:spcPct val="120000"/>
              </a:lnSpc>
              <a:spcBef>
                <a:spcPts val="1200"/>
              </a:spcBef>
              <a:buFontTx/>
              <a:tabLst>
                <a:tab pos="165100" algn="r"/>
                <a:tab pos="266700" algn="l"/>
              </a:tabLst>
              <a:defRPr sz="1900">
                <a:solidFill>
                  <a:srgbClr val="111111"/>
                </a:solidFill>
                <a:latin typeface="+mj-lt"/>
                <a:ea typeface="+mj-ea"/>
                <a:cs typeface="+mj-cs"/>
                <a:sym typeface="Arial"/>
              </a:defRPr>
            </a:pPr>
            <a:r>
              <a:t>	</a:t>
            </a:r>
            <a:r>
              <a:rPr b="1"/>
              <a:t>Threshold Comparison:</a:t>
            </a:r>
            <a:r>
              <a:t> The refined probability is compared against a predefined threshold to determine if the data indicates an attack.</a:t>
            </a:r>
          </a:p>
          <a:p>
            <a:pPr marL="140368" indent="-140368" algn="just" defTabSz="12700">
              <a:lnSpc>
                <a:spcPct val="120000"/>
              </a:lnSpc>
              <a:spcBef>
                <a:spcPts val="1200"/>
              </a:spcBef>
              <a:buFontTx/>
              <a:tabLst>
                <a:tab pos="165100" algn="r"/>
                <a:tab pos="266700" algn="l"/>
              </a:tabLst>
              <a:defRPr sz="1900">
                <a:solidFill>
                  <a:srgbClr val="111111"/>
                </a:solidFill>
                <a:latin typeface="+mj-lt"/>
                <a:ea typeface="+mj-ea"/>
                <a:cs typeface="+mj-cs"/>
                <a:sym typeface="Arial"/>
              </a:defRPr>
            </a:pPr>
            <a:r>
              <a:t>	</a:t>
            </a:r>
            <a:r>
              <a:rPr b="1"/>
              <a:t>Outcome &amp; Response:</a:t>
            </a:r>
            <a:r>
              <a:t> Based on the threshold comparison, the system outputs either an “Attack Noted” alert or a “No Attack” status, triggering the appropriate response measures.</a:t>
            </a:r>
          </a:p>
        </p:txBody>
      </p:sp>
      <p:sp>
        <p:nvSpPr>
          <p:cNvPr id="222"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223"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chool of Computing - CSE"/>
          <p:cNvSpPr txBox="1"/>
          <p:nvPr/>
        </p:nvSpPr>
        <p:spPr>
          <a:xfrm>
            <a:off x="3170237" y="6414761"/>
            <a:ext cx="2803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26" name="11 November 2024"/>
          <p:cNvSpPr txBox="1"/>
          <p:nvPr/>
        </p:nvSpPr>
        <p:spPr>
          <a:xfrm>
            <a:off x="503237" y="6414761"/>
            <a:ext cx="2041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sz="1200">
                <a:solidFill>
                  <a:srgbClr val="888888"/>
                </a:solidFill>
                <a:latin typeface="Calibri"/>
                <a:ea typeface="Calibri"/>
                <a:cs typeface="Calibri"/>
                <a:sym typeface="Calibri"/>
              </a:defRPr>
            </a:lvl1pPr>
          </a:lstStyle>
          <a:p>
            <a:pPr/>
            <a:r>
              <a:t>11 November 2024</a:t>
            </a:r>
          </a:p>
        </p:txBody>
      </p:sp>
      <p:sp>
        <p:nvSpPr>
          <p:cNvPr id="227" name="Slide Number"/>
          <p:cNvSpPr txBox="1"/>
          <p:nvPr>
            <p:ph type="sldNum" sz="quarter" idx="4294967295"/>
          </p:nvPr>
        </p:nvSpPr>
        <p:spPr>
          <a:xfrm>
            <a:off x="8428178" y="6414761"/>
            <a:ext cx="258623"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
        <p:nvSpPr>
          <p:cNvPr id="228" name="MODULES EXPLANATION"/>
          <p:cNvSpPr txBox="1"/>
          <p:nvPr>
            <p:ph type="title" idx="4294967295"/>
          </p:nvPr>
        </p:nvSpPr>
        <p:spPr>
          <a:xfrm>
            <a:off x="488950" y="203199"/>
            <a:ext cx="8229600" cy="1143002"/>
          </a:xfrm>
          <a:prstGeom prst="rect">
            <a:avLst/>
          </a:prstGeom>
        </p:spPr>
        <p:txBody>
          <a:bodyPr lIns="45718" tIns="45718" rIns="45718" bIns="45718"/>
          <a:lstStyle/>
          <a:p>
            <a:pPr/>
            <a:r>
              <a:t>MODULES EXPLANATION</a:t>
            </a:r>
          </a:p>
        </p:txBody>
      </p:sp>
      <p:sp>
        <p:nvSpPr>
          <p:cNvPr id="229" name="MODULE 1 - Dataset Upload:…"/>
          <p:cNvSpPr txBox="1"/>
          <p:nvPr>
            <p:ph type="body" idx="4294967295"/>
          </p:nvPr>
        </p:nvSpPr>
        <p:spPr>
          <a:xfrm>
            <a:off x="432102" y="1369468"/>
            <a:ext cx="8422973" cy="4909312"/>
          </a:xfrm>
          <a:prstGeom prst="rect">
            <a:avLst/>
          </a:prstGeom>
        </p:spPr>
        <p:txBody>
          <a:bodyPr lIns="45718" tIns="45718" rIns="45718" bIns="45718"/>
          <a:lstStyle/>
          <a:p>
            <a:pPr marL="0" indent="0" defTabSz="822959">
              <a:spcBef>
                <a:spcPts val="600"/>
              </a:spcBef>
              <a:buClrTx/>
              <a:buSzTx/>
              <a:buFontTx/>
              <a:buNone/>
              <a:defRPr b="1" sz="1979"/>
            </a:pPr>
            <a:r>
              <a:t>MODULE 1 - Dataset Upload:</a:t>
            </a:r>
          </a:p>
          <a:p>
            <a:pPr marL="180473" indent="-180473" algn="just" defTabSz="320039">
              <a:lnSpc>
                <a:spcPct val="120000"/>
              </a:lnSpc>
              <a:spcBef>
                <a:spcPts val="0"/>
              </a:spcBef>
              <a:buClrTx/>
              <a:buSzPct val="100000"/>
              <a:buFontTx/>
              <a:defRPr sz="1800">
                <a:solidFill>
                  <a:srgbClr val="111111"/>
                </a:solidFill>
                <a:latin typeface="+mj-lt"/>
                <a:ea typeface="+mj-ea"/>
                <a:cs typeface="+mj-cs"/>
                <a:sym typeface="Arial"/>
              </a:defRPr>
            </a:pPr>
            <a:r>
              <a:t>Data Ingestion: The system imports network traffic or event records for analysis.</a:t>
            </a:r>
          </a:p>
          <a:p>
            <a:pPr marL="180473" indent="-180473" algn="just" defTabSz="320039">
              <a:lnSpc>
                <a:spcPct val="120000"/>
              </a:lnSpc>
              <a:spcBef>
                <a:spcPts val="0"/>
              </a:spcBef>
              <a:buClrTx/>
              <a:buSzPct val="100000"/>
              <a:buFontTx/>
              <a:defRPr sz="1800">
                <a:solidFill>
                  <a:srgbClr val="111111"/>
                </a:solidFill>
                <a:latin typeface="+mj-lt"/>
                <a:ea typeface="+mj-ea"/>
                <a:cs typeface="+mj-cs"/>
                <a:sym typeface="Arial"/>
              </a:defRPr>
            </a:pPr>
            <a:r>
              <a:t>Data Validation: The system checks the data for completeness and correctness.</a:t>
            </a:r>
          </a:p>
          <a:p>
            <a:pPr marL="180473" indent="-180473" algn="just" defTabSz="320039">
              <a:lnSpc>
                <a:spcPct val="120000"/>
              </a:lnSpc>
              <a:spcBef>
                <a:spcPts val="0"/>
              </a:spcBef>
              <a:buClrTx/>
              <a:buSzPct val="100000"/>
              <a:buFontTx/>
              <a:defRPr sz="1800">
                <a:solidFill>
                  <a:srgbClr val="111111"/>
                </a:solidFill>
                <a:latin typeface="+mj-lt"/>
                <a:ea typeface="+mj-ea"/>
                <a:cs typeface="+mj-cs"/>
                <a:sym typeface="Arial"/>
              </a:defRPr>
            </a:pPr>
            <a:r>
              <a:t>Threshold Configuration: Threshold parameters are defined to detect anomalies and attacks.</a:t>
            </a:r>
          </a:p>
          <a:p>
            <a:pPr marL="0" indent="0">
              <a:lnSpc>
                <a:spcPct val="135000"/>
              </a:lnSpc>
              <a:spcBef>
                <a:spcPts val="0"/>
              </a:spcBef>
              <a:buClrTx/>
              <a:buSzTx/>
              <a:buFontTx/>
              <a:buNone/>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sz="1260">
                <a:solidFill>
                  <a:srgbClr val="111111"/>
                </a:solidFill>
                <a:latin typeface="+mn-lt"/>
                <a:ea typeface="+mn-ea"/>
                <a:cs typeface="+mn-cs"/>
                <a:sym typeface="Helvetica"/>
              </a:defRPr>
            </a:pPr>
          </a:p>
          <a:p>
            <a:pPr marL="0" indent="0">
              <a:lnSpc>
                <a:spcPct val="135000"/>
              </a:lnSpc>
              <a:spcBef>
                <a:spcPts val="0"/>
              </a:spcBef>
              <a:buClrTx/>
              <a:buSzTx/>
              <a:buFontTx/>
              <a:buNone/>
              <a:tabLst>
                <a:tab pos="317500" algn="l"/>
                <a:tab pos="635000" algn="l"/>
                <a:tab pos="952500" algn="l"/>
                <a:tab pos="1270000" algn="l"/>
                <a:tab pos="1587500" algn="l"/>
                <a:tab pos="1917700" algn="l"/>
                <a:tab pos="2235200" algn="l"/>
                <a:tab pos="2552700" algn="l"/>
                <a:tab pos="2870200" algn="l"/>
                <a:tab pos="3187700" algn="l"/>
                <a:tab pos="3517900" algn="l"/>
                <a:tab pos="3835400" algn="l"/>
              </a:tabLst>
              <a:defRPr b="1" sz="1800">
                <a:solidFill>
                  <a:srgbClr val="111111"/>
                </a:solidFill>
                <a:latin typeface="+mn-lt"/>
                <a:ea typeface="+mn-ea"/>
                <a:cs typeface="+mn-cs"/>
                <a:sym typeface="Helvetica"/>
              </a:defRPr>
            </a:pPr>
            <a:r>
              <a:t>MODULE 2- Data Extraction:</a:t>
            </a:r>
            <a:endParaRPr b="0" sz="1260"/>
          </a:p>
          <a:p>
            <a:pPr marL="180473" indent="-180473" algn="just">
              <a:lnSpc>
                <a:spcPct val="120000"/>
              </a:lnSpc>
              <a:spcBef>
                <a:spcPts val="1000"/>
              </a:spcBef>
              <a:buClrTx/>
              <a:buSzPct val="100000"/>
              <a:buFontTx/>
              <a:tabLst>
                <a:tab pos="139700" algn="r"/>
                <a:tab pos="228600" algn="l"/>
              </a:tabLst>
              <a:defRPr b="1" sz="1800">
                <a:solidFill>
                  <a:srgbClr val="111111"/>
                </a:solidFill>
                <a:latin typeface="+mj-lt"/>
                <a:ea typeface="+mj-ea"/>
                <a:cs typeface="+mj-cs"/>
                <a:sym typeface="Arial"/>
              </a:defRPr>
            </a:pPr>
            <a:r>
              <a:rPr b="0"/>
              <a:t>	Tool for Traffic Analysis: SCAPY, a Python library, is used to extract information from network traffic.</a:t>
            </a:r>
            <a:endParaRPr b="0"/>
          </a:p>
          <a:p>
            <a:pPr marL="320039" indent="-320039" algn="just" defTabSz="320039">
              <a:lnSpc>
                <a:spcPct val="120000"/>
              </a:lnSpc>
              <a:spcBef>
                <a:spcPts val="0"/>
              </a:spcBef>
              <a:buClr>
                <a:srgbClr val="111111"/>
              </a:buClr>
              <a:buSzPct val="100000"/>
              <a:defRPr sz="1800">
                <a:solidFill>
                  <a:srgbClr val="111111"/>
                </a:solidFill>
                <a:latin typeface="+mj-lt"/>
                <a:ea typeface="+mj-ea"/>
                <a:cs typeface="+mj-cs"/>
                <a:sym typeface="Arial"/>
              </a:defRPr>
            </a:pPr>
            <a:r>
              <a:t>Data Extraction and Filtering: Relevant data fields like IP addresses, ports, and protocols are extracted and filtered.</a:t>
            </a:r>
          </a:p>
          <a:p>
            <a:pPr marL="320039" indent="-320039" algn="just" defTabSz="320039">
              <a:lnSpc>
                <a:spcPct val="120000"/>
              </a:lnSpc>
              <a:spcBef>
                <a:spcPts val="0"/>
              </a:spcBef>
              <a:buClr>
                <a:srgbClr val="111111"/>
              </a:buClr>
              <a:buSzPct val="100000"/>
              <a:defRPr sz="1800">
                <a:solidFill>
                  <a:srgbClr val="111111"/>
                </a:solidFill>
                <a:latin typeface="+mj-lt"/>
                <a:ea typeface="+mj-ea"/>
                <a:cs typeface="+mj-cs"/>
                <a:sym typeface="Arial"/>
              </a:defRPr>
            </a:pPr>
            <a:r>
              <a:t>Attack Classification: An algorithm classifies attacks based on their characteristics for precise detection.</a:t>
            </a:r>
          </a:p>
          <a:p>
            <a:pPr marL="240029" indent="-240029" algn="just">
              <a:lnSpc>
                <a:spcPct val="130000"/>
              </a:lnSpc>
              <a:spcBef>
                <a:spcPts val="1000"/>
              </a:spcBef>
              <a:buClrTx/>
              <a:buSzTx/>
              <a:buFontTx/>
              <a:buNone/>
              <a:tabLst>
                <a:tab pos="139700" algn="r"/>
                <a:tab pos="228600" algn="l"/>
              </a:tabLst>
              <a:defRPr sz="1260">
                <a:solidFill>
                  <a:srgbClr val="111111"/>
                </a:solidFill>
                <a:latin typeface="+mj-lt"/>
                <a:ea typeface="+mj-ea"/>
                <a:cs typeface="+mj-cs"/>
                <a:sym typeface="Arial"/>
              </a:defRPr>
            </a:pPr>
            <a:r>
              <a:t>.</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chool of Computing - CSE"/>
          <p:cNvSpPr txBox="1"/>
          <p:nvPr/>
        </p:nvSpPr>
        <p:spPr>
          <a:xfrm>
            <a:off x="3170237" y="6414761"/>
            <a:ext cx="2803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32" name="11 November 2024"/>
          <p:cNvSpPr txBox="1"/>
          <p:nvPr/>
        </p:nvSpPr>
        <p:spPr>
          <a:xfrm>
            <a:off x="503237" y="6414761"/>
            <a:ext cx="2041526" cy="24830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spAutoFit/>
          </a:bodyPr>
          <a:lstStyle>
            <a:lvl1pPr algn="r">
              <a:defRPr sz="1200">
                <a:solidFill>
                  <a:srgbClr val="888888"/>
                </a:solidFill>
                <a:latin typeface="Calibri"/>
                <a:ea typeface="Calibri"/>
                <a:cs typeface="Calibri"/>
                <a:sym typeface="Calibri"/>
              </a:defRPr>
            </a:lvl1pPr>
          </a:lstStyle>
          <a:p>
            <a:pPr/>
            <a:r>
              <a:t>11 November 2024</a:t>
            </a:r>
          </a:p>
        </p:txBody>
      </p:sp>
      <p:sp>
        <p:nvSpPr>
          <p:cNvPr id="233" name="Slide Number"/>
          <p:cNvSpPr txBox="1"/>
          <p:nvPr>
            <p:ph type="sldNum" sz="quarter" idx="4294967295"/>
          </p:nvPr>
        </p:nvSpPr>
        <p:spPr>
          <a:xfrm>
            <a:off x="8428178" y="6414761"/>
            <a:ext cx="258623" cy="248303"/>
          </a:xfrm>
          <a:prstGeom prst="rect">
            <a:avLst/>
          </a:prstGeom>
          <a:extLst>
            <a:ext uri="{C572A759-6A51-4108-AA02-DFA0A04FC94B}">
              <ma14:wrappingTextBoxFlag xmlns:ma14="http://schemas.microsoft.com/office/mac/drawingml/2011/main" val="1"/>
            </a:ext>
          </a:extLst>
        </p:spPr>
        <p:txBody>
          <a:bodyPr lIns="45718" tIns="45718" rIns="45718" bIns="45718"/>
          <a:lstStyle/>
          <a:p>
            <a:pPr/>
            <a:fld id="{86CB4B4D-7CA3-9044-876B-883B54F8677D}" type="slidenum"/>
          </a:p>
        </p:txBody>
      </p:sp>
      <p:sp>
        <p:nvSpPr>
          <p:cNvPr id="234" name="MODULES EXPLANATION"/>
          <p:cNvSpPr txBox="1"/>
          <p:nvPr>
            <p:ph type="title" idx="4294967295"/>
          </p:nvPr>
        </p:nvSpPr>
        <p:spPr>
          <a:xfrm>
            <a:off x="488950" y="203199"/>
            <a:ext cx="8229600" cy="1143002"/>
          </a:xfrm>
          <a:prstGeom prst="rect">
            <a:avLst/>
          </a:prstGeom>
        </p:spPr>
        <p:txBody>
          <a:bodyPr lIns="45718" tIns="45718" rIns="45718" bIns="45718"/>
          <a:lstStyle/>
          <a:p>
            <a:pPr/>
            <a:r>
              <a:t>MODULES EXPLANATION </a:t>
            </a:r>
          </a:p>
        </p:txBody>
      </p:sp>
      <p:sp>
        <p:nvSpPr>
          <p:cNvPr id="235" name="MODULE 3 - Algorithm…"/>
          <p:cNvSpPr txBox="1"/>
          <p:nvPr>
            <p:ph type="body" idx="4294967295"/>
          </p:nvPr>
        </p:nvSpPr>
        <p:spPr>
          <a:xfrm>
            <a:off x="411340" y="1358675"/>
            <a:ext cx="8384820" cy="4728431"/>
          </a:xfrm>
          <a:prstGeom prst="rect">
            <a:avLst/>
          </a:prstGeom>
        </p:spPr>
        <p:txBody>
          <a:bodyPr lIns="45718" tIns="45718" rIns="45718" bIns="45718"/>
          <a:lstStyle/>
          <a:p>
            <a:pPr marL="0" indent="0" algn="just">
              <a:lnSpc>
                <a:spcPct val="110000"/>
              </a:lnSpc>
              <a:spcBef>
                <a:spcPts val="0"/>
              </a:spcBef>
              <a:buClrTx/>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b="1" sz="1820">
                <a:solidFill>
                  <a:srgbClr val="111111"/>
                </a:solidFill>
                <a:latin typeface="+mj-lt"/>
                <a:ea typeface="+mj-ea"/>
                <a:cs typeface="+mj-cs"/>
                <a:sym typeface="Arial"/>
              </a:defRPr>
            </a:pPr>
            <a:r>
              <a:t>MODULE 3 - Algorithm</a:t>
            </a:r>
            <a:endParaRPr b="0"/>
          </a:p>
          <a:p>
            <a:pPr marL="323596" indent="-323596" algn="just" defTabSz="323596">
              <a:lnSpc>
                <a:spcPct val="110000"/>
              </a:lnSpc>
              <a:spcBef>
                <a:spcPts val="0"/>
              </a:spcBef>
              <a:buClr>
                <a:srgbClr val="111111"/>
              </a:buClr>
              <a:buSzPct val="100000"/>
              <a:defRPr sz="1820">
                <a:solidFill>
                  <a:srgbClr val="111111"/>
                </a:solidFill>
                <a:latin typeface="+mj-lt"/>
                <a:ea typeface="+mj-ea"/>
                <a:cs typeface="+mj-cs"/>
                <a:sym typeface="Arial"/>
              </a:defRPr>
            </a:pPr>
            <a:r>
              <a:t>Model Complexity: Simple and efficient, suitable for real-time applications.</a:t>
            </a:r>
          </a:p>
          <a:p>
            <a:pPr marL="323596" indent="-323596" algn="just" defTabSz="323596">
              <a:lnSpc>
                <a:spcPct val="110000"/>
              </a:lnSpc>
              <a:spcBef>
                <a:spcPts val="0"/>
              </a:spcBef>
              <a:buClr>
                <a:srgbClr val="111111"/>
              </a:buClr>
              <a:buSzPct val="100000"/>
              <a:defRPr sz="1820">
                <a:solidFill>
                  <a:srgbClr val="111111"/>
                </a:solidFill>
                <a:latin typeface="+mj-lt"/>
                <a:ea typeface="+mj-ea"/>
                <a:cs typeface="+mj-cs"/>
                <a:sym typeface="Arial"/>
              </a:defRPr>
            </a:pPr>
            <a:r>
              <a:t>Interpretability: Clear structure allows for easy understanding of feature contributions to predictions.</a:t>
            </a:r>
          </a:p>
          <a:p>
            <a:pPr marL="323596" indent="-323596" algn="just" defTabSz="323596">
              <a:lnSpc>
                <a:spcPct val="110000"/>
              </a:lnSpc>
              <a:spcBef>
                <a:spcPts val="0"/>
              </a:spcBef>
              <a:buClr>
                <a:srgbClr val="111111"/>
              </a:buClr>
              <a:buSzPct val="100000"/>
              <a:defRPr sz="1820">
                <a:solidFill>
                  <a:srgbClr val="111111"/>
                </a:solidFill>
                <a:latin typeface="+mj-lt"/>
                <a:ea typeface="+mj-ea"/>
                <a:cs typeface="+mj-cs"/>
                <a:sym typeface="Arial"/>
              </a:defRPr>
            </a:pPr>
            <a:r>
              <a:t>Pattern Recognition: Effectively identifies subtle patterns in network traffic for anomaly and attack detection.</a:t>
            </a:r>
          </a:p>
          <a:p>
            <a:pPr marL="0" indent="0" algn="just">
              <a:lnSpc>
                <a:spcPct val="110000"/>
              </a:lnSpc>
              <a:spcBef>
                <a:spcPts val="0"/>
              </a:spcBef>
              <a:buClrTx/>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b="1" sz="1820">
                <a:solidFill>
                  <a:srgbClr val="111111"/>
                </a:solidFill>
                <a:latin typeface="+mj-lt"/>
                <a:ea typeface="+mj-ea"/>
                <a:cs typeface="+mj-cs"/>
                <a:sym typeface="Arial"/>
              </a:defRPr>
            </a:pPr>
          </a:p>
          <a:p>
            <a:pPr marL="0" indent="0" algn="just">
              <a:lnSpc>
                <a:spcPct val="110000"/>
              </a:lnSpc>
              <a:spcBef>
                <a:spcPts val="0"/>
              </a:spcBef>
              <a:buClrTx/>
              <a:buSzTx/>
              <a:buFontTx/>
              <a:buNone/>
              <a:tabLst>
                <a:tab pos="317500" algn="l"/>
                <a:tab pos="635000" algn="l"/>
                <a:tab pos="965200" algn="l"/>
                <a:tab pos="1282700" algn="l"/>
                <a:tab pos="1612900" algn="l"/>
                <a:tab pos="1930400" algn="l"/>
                <a:tab pos="2260600" algn="l"/>
                <a:tab pos="2578100" algn="l"/>
                <a:tab pos="2908300" algn="l"/>
                <a:tab pos="3225800" algn="l"/>
                <a:tab pos="3556000" algn="l"/>
                <a:tab pos="3873500" algn="l"/>
              </a:tabLst>
              <a:defRPr b="1" sz="1820">
                <a:solidFill>
                  <a:srgbClr val="111111"/>
                </a:solidFill>
                <a:latin typeface="+mj-lt"/>
                <a:ea typeface="+mj-ea"/>
                <a:cs typeface="+mj-cs"/>
                <a:sym typeface="Arial"/>
              </a:defRPr>
            </a:pPr>
            <a:r>
              <a:t>MODULE 4 - Attack Visualization</a:t>
            </a:r>
            <a:endParaRPr b="0"/>
          </a:p>
          <a:p>
            <a:pPr marL="182478" indent="-182478" algn="just">
              <a:lnSpc>
                <a:spcPct val="110000"/>
              </a:lnSpc>
              <a:spcBef>
                <a:spcPts val="1000"/>
              </a:spcBef>
              <a:buClrTx/>
              <a:buSzPct val="100000"/>
              <a:buFontTx/>
              <a:tabLst>
                <a:tab pos="139700" algn="r"/>
                <a:tab pos="241300" algn="l"/>
              </a:tabLst>
              <a:defRPr b="1" sz="1820">
                <a:solidFill>
                  <a:srgbClr val="111111"/>
                </a:solidFill>
                <a:latin typeface="+mj-lt"/>
                <a:ea typeface="+mj-ea"/>
                <a:cs typeface="+mj-cs"/>
                <a:sym typeface="Arial"/>
              </a:defRPr>
            </a:pPr>
            <a:r>
              <a:rPr b="0"/>
              <a:t>	Attack Detection Method: Detects attacks by comparing logistic regression output to a  predefined threshold.</a:t>
            </a:r>
            <a:endParaRPr b="0"/>
          </a:p>
          <a:p>
            <a:pPr marL="182478" indent="-182478" algn="just">
              <a:lnSpc>
                <a:spcPct val="110000"/>
              </a:lnSpc>
              <a:spcBef>
                <a:spcPts val="1000"/>
              </a:spcBef>
              <a:buClrTx/>
              <a:buSzPct val="100000"/>
              <a:buFontTx/>
              <a:tabLst>
                <a:tab pos="139700" algn="r"/>
                <a:tab pos="241300" algn="l"/>
              </a:tabLst>
              <a:defRPr sz="1820">
                <a:solidFill>
                  <a:srgbClr val="111111"/>
                </a:solidFill>
                <a:latin typeface="+mj-lt"/>
                <a:ea typeface="+mj-ea"/>
                <a:cs typeface="+mj-cs"/>
                <a:sym typeface="Arial"/>
              </a:defRPr>
            </a:pPr>
            <a:r>
              <a:t>Visualization: Displays results in intuitive graphs for easy interpretation of network security status.</a:t>
            </a:r>
          </a:p>
          <a:p>
            <a:pPr marL="182478" indent="-182478" algn="just">
              <a:lnSpc>
                <a:spcPct val="110000"/>
              </a:lnSpc>
              <a:spcBef>
                <a:spcPts val="1000"/>
              </a:spcBef>
              <a:buClrTx/>
              <a:buSzPct val="100000"/>
              <a:buFontTx/>
              <a:tabLst>
                <a:tab pos="139700" algn="r"/>
                <a:tab pos="241300" algn="l"/>
              </a:tabLst>
              <a:defRPr sz="1820">
                <a:solidFill>
                  <a:srgbClr val="111111"/>
                </a:solidFill>
                <a:latin typeface="+mj-lt"/>
                <a:ea typeface="+mj-ea"/>
                <a:cs typeface="+mj-cs"/>
                <a:sym typeface="Arial"/>
              </a:defRPr>
            </a:pPr>
            <a:r>
              <a:t>Attack Categorization: Categorizes attacks by type (DOS, Probe, R2L, U2R) and highlights involved IP addresses.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38" name="Title 1"/>
          <p:cNvSpPr txBox="1"/>
          <p:nvPr>
            <p:ph type="title"/>
          </p:nvPr>
        </p:nvSpPr>
        <p:spPr>
          <a:xfrm>
            <a:off x="251520" y="193979"/>
            <a:ext cx="8435280" cy="1143001"/>
          </a:xfrm>
          <a:prstGeom prst="rect">
            <a:avLst/>
          </a:prstGeom>
        </p:spPr>
        <p:txBody>
          <a:bodyPr/>
          <a:lstStyle>
            <a:lvl1pPr>
              <a:lnSpc>
                <a:spcPct val="80000"/>
              </a:lnSpc>
              <a:defRPr sz="3900"/>
            </a:lvl1pPr>
          </a:lstStyle>
          <a:p>
            <a:pPr/>
            <a:r>
              <a:t>HARDWARE AND SOFTWARE REQUIREMENTS, DATASETS</a:t>
            </a:r>
          </a:p>
        </p:txBody>
      </p:sp>
      <p:sp>
        <p:nvSpPr>
          <p:cNvPr id="239" name="Content Placeholder 2"/>
          <p:cNvSpPr txBox="1"/>
          <p:nvPr>
            <p:ph type="body" idx="1"/>
          </p:nvPr>
        </p:nvSpPr>
        <p:spPr>
          <a:xfrm>
            <a:off x="457200" y="1264919"/>
            <a:ext cx="8229600" cy="5190492"/>
          </a:xfrm>
          <a:prstGeom prst="rect">
            <a:avLst/>
          </a:prstGeom>
        </p:spPr>
        <p:txBody>
          <a:bodyPr/>
          <a:lstStyle/>
          <a:p>
            <a:pPr marL="0" indent="0" algn="just" defTabSz="521208">
              <a:lnSpc>
                <a:spcPct val="120000"/>
              </a:lnSpc>
              <a:spcBef>
                <a:spcPts val="200"/>
              </a:spcBef>
              <a:buSzTx/>
              <a:buNone/>
              <a:defRPr b="1" sz="1140">
                <a:latin typeface="+mj-lt"/>
                <a:ea typeface="+mj-ea"/>
                <a:cs typeface="+mj-cs"/>
                <a:sym typeface="Arial"/>
              </a:defRPr>
            </a:pPr>
            <a:r>
              <a:t>SOFTWARE REQUIREMENTS</a:t>
            </a:r>
          </a:p>
          <a:p>
            <a:pPr marL="0" indent="0" algn="just" defTabSz="521208">
              <a:lnSpc>
                <a:spcPct val="120000"/>
              </a:lnSpc>
              <a:spcBef>
                <a:spcPts val="200"/>
              </a:spcBef>
              <a:buSzTx/>
              <a:buNone/>
              <a:defRPr b="1" sz="1140">
                <a:latin typeface="+mj-lt"/>
                <a:ea typeface="+mj-ea"/>
                <a:cs typeface="+mj-cs"/>
                <a:sym typeface="Arial"/>
              </a:defRPr>
            </a:pPr>
            <a:r>
              <a:t>Python 3.6 and Higher</a:t>
            </a:r>
          </a:p>
          <a:p>
            <a:pPr marL="202691" indent="-202691" algn="just" defTabSz="202692">
              <a:lnSpc>
                <a:spcPct val="120000"/>
              </a:lnSpc>
              <a:spcBef>
                <a:spcPts val="0"/>
              </a:spcBef>
              <a:buClr>
                <a:srgbClr val="000000"/>
              </a:buClr>
              <a:defRPr sz="1140">
                <a:latin typeface="+mj-lt"/>
                <a:ea typeface="+mj-ea"/>
                <a:cs typeface="+mj-cs"/>
                <a:sym typeface="Arial"/>
              </a:defRPr>
            </a:pPr>
            <a:r>
              <a:t>Programming Language: Python is a versatile and widely-used programming language.</a:t>
            </a:r>
          </a:p>
          <a:p>
            <a:pPr marL="202691" indent="-202691" algn="just" defTabSz="202692">
              <a:lnSpc>
                <a:spcPct val="120000"/>
              </a:lnSpc>
              <a:spcBef>
                <a:spcPts val="0"/>
              </a:spcBef>
              <a:buClr>
                <a:srgbClr val="000000"/>
              </a:buClr>
              <a:defRPr sz="1140">
                <a:latin typeface="+mj-lt"/>
                <a:ea typeface="+mj-ea"/>
                <a:cs typeface="+mj-cs"/>
                <a:sym typeface="Arial"/>
              </a:defRPr>
            </a:pPr>
            <a:r>
              <a:t>Key Features: Simplicity and readability.</a:t>
            </a:r>
          </a:p>
          <a:p>
            <a:pPr marL="202691" indent="-202691" algn="just" defTabSz="202692">
              <a:lnSpc>
                <a:spcPct val="120000"/>
              </a:lnSpc>
              <a:spcBef>
                <a:spcPts val="0"/>
              </a:spcBef>
              <a:buClr>
                <a:srgbClr val="000000"/>
              </a:buClr>
              <a:defRPr sz="1140">
                <a:latin typeface="+mj-lt"/>
                <a:ea typeface="+mj-ea"/>
                <a:cs typeface="+mj-cs"/>
                <a:sym typeface="Arial"/>
              </a:defRPr>
            </a:pPr>
            <a:r>
              <a:t>Python 3.6+ Enhancements: Improved performance and developer productivity.</a:t>
            </a:r>
          </a:p>
          <a:p>
            <a:pPr marL="0" indent="0">
              <a:lnSpc>
                <a:spcPct val="120000"/>
              </a:lnSpc>
              <a:spcBef>
                <a:spcPts val="0"/>
              </a:spcBef>
              <a:buSzTx/>
              <a:buFontTx/>
              <a:buNone/>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r>
              <a:rPr b="1"/>
              <a:t>Enhanced Syntax:</a:t>
            </a:r>
            <a:r>
              <a:t> Python 3.6 introduced formatted string literals (f-strings), which make string formatting more concise and readable.</a:t>
            </a: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r>
              <a:rPr b="1"/>
              <a:t>Performance Improvements: </a:t>
            </a:r>
            <a:r>
              <a:t>Later versions of Python have optimized performance, making code execution faster and more efficient</a:t>
            </a:r>
            <a:r>
              <a:rPr b="1"/>
              <a:t>.</a:t>
            </a:r>
            <a:endParaRPr b="1"/>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endParaRPr b="1"/>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r>
              <a:rPr b="1"/>
              <a:t>Library Support: </a:t>
            </a:r>
            <a:r>
              <a:t>Python's extensive standard library and third-party modules support a wide range of applications, from web development to data science and machine learning</a:t>
            </a:r>
            <a:r>
              <a:rPr b="1"/>
              <a:t>.</a:t>
            </a:r>
            <a:endParaRPr b="1"/>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b="1" sz="1140">
                <a:latin typeface="+mj-lt"/>
                <a:ea typeface="+mj-ea"/>
                <a:cs typeface="+mj-cs"/>
                <a:sym typeface="Arial"/>
              </a:defRPr>
            </a:pP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b="1" sz="1140">
                <a:latin typeface="+mj-lt"/>
                <a:ea typeface="+mj-ea"/>
                <a:cs typeface="+mj-cs"/>
                <a:sym typeface="Arial"/>
              </a:defRPr>
            </a:pPr>
            <a:r>
              <a:t>Visual Studio Code (VS Code) :  </a:t>
            </a:r>
            <a:r>
              <a:rPr b="0"/>
              <a:t>VS Code is a powerful, open-source code editor developed by Microsoft. It is highly customizable and supports a wide range of programming languages, including Python.</a:t>
            </a: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r>
              <a:rPr b="1"/>
              <a:t>IntelliSense: </a:t>
            </a:r>
            <a:r>
              <a:t>VS Code provides intelligent code completion, syntax highlighting, and error detection, which enhance coding efficiency and reduce errors.</a:t>
            </a: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r>
              <a:rPr b="1"/>
              <a:t>Extensions:</a:t>
            </a:r>
            <a:r>
              <a:t> A vast marketplace of extensions allows developers to add functionalities such as version control, debugging tools, and language support</a:t>
            </a:r>
            <a:r>
              <a:rPr b="1"/>
              <a:t>.</a:t>
            </a:r>
            <a:endParaRPr b="1"/>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endParaRPr b="1"/>
          </a:p>
          <a:p>
            <a:pPr marL="114300" indent="-114300" algn="just">
              <a:lnSpc>
                <a:spcPct val="120000"/>
              </a:lnSpc>
              <a:spcBef>
                <a:spcPts val="0"/>
              </a:spcBef>
              <a:buFontTx/>
              <a:tabLst>
                <a:tab pos="190500" algn="l"/>
                <a:tab pos="393700" algn="l"/>
                <a:tab pos="596900" algn="l"/>
                <a:tab pos="800100" algn="l"/>
                <a:tab pos="1003300" algn="l"/>
                <a:tab pos="1206500" algn="l"/>
                <a:tab pos="1409700" algn="l"/>
                <a:tab pos="1612900" algn="l"/>
                <a:tab pos="1816100" algn="l"/>
                <a:tab pos="2019300" algn="l"/>
                <a:tab pos="2222500" algn="l"/>
                <a:tab pos="2425700" algn="l"/>
              </a:tabLst>
              <a:defRPr sz="1140">
                <a:latin typeface="+mj-lt"/>
                <a:ea typeface="+mj-ea"/>
                <a:cs typeface="+mj-cs"/>
                <a:sym typeface="Arial"/>
              </a:defRPr>
            </a:pPr>
            <a:r>
              <a:rPr b="1"/>
              <a:t>Integrated Terminal</a:t>
            </a:r>
            <a:r>
              <a:t>: The built-in terminal enables developers to run commands and scripts directly within the editor, streamlining the development workflow</a:t>
            </a:r>
            <a:r>
              <a:rPr b="1"/>
              <a:t>.</a:t>
            </a:r>
          </a:p>
        </p:txBody>
      </p:sp>
      <p:sp>
        <p:nvSpPr>
          <p:cNvPr id="240"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241"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44" name="Title 1"/>
          <p:cNvSpPr txBox="1"/>
          <p:nvPr>
            <p:ph type="title"/>
          </p:nvPr>
        </p:nvSpPr>
        <p:spPr>
          <a:xfrm>
            <a:off x="251520" y="193979"/>
            <a:ext cx="8435280" cy="1143001"/>
          </a:xfrm>
          <a:prstGeom prst="rect">
            <a:avLst/>
          </a:prstGeom>
        </p:spPr>
        <p:txBody>
          <a:bodyPr/>
          <a:lstStyle>
            <a:lvl1pPr>
              <a:lnSpc>
                <a:spcPct val="80000"/>
              </a:lnSpc>
              <a:defRPr sz="3900"/>
            </a:lvl1pPr>
          </a:lstStyle>
          <a:p>
            <a:pPr/>
            <a:r>
              <a:t>HARDWARE AND SOFTWARE REQUIREMENTS, DATASETS</a:t>
            </a:r>
          </a:p>
        </p:txBody>
      </p:sp>
      <p:sp>
        <p:nvSpPr>
          <p:cNvPr id="245" name="Content Placeholder 2"/>
          <p:cNvSpPr txBox="1"/>
          <p:nvPr>
            <p:ph type="body" idx="1"/>
          </p:nvPr>
        </p:nvSpPr>
        <p:spPr>
          <a:xfrm>
            <a:off x="457200" y="1719210"/>
            <a:ext cx="8229600" cy="5190491"/>
          </a:xfrm>
          <a:prstGeom prst="rect">
            <a:avLst/>
          </a:prstGeom>
        </p:spPr>
        <p:txBody>
          <a:bodyPr/>
          <a:lstStyle/>
          <a:p>
            <a:pPr marL="0" indent="0" algn="just">
              <a:lnSpc>
                <a:spcPct val="110000"/>
              </a:lnSpc>
              <a:spcBef>
                <a:spcPts val="300"/>
              </a:spcBef>
              <a:buSzTx/>
              <a:buNone/>
              <a:defRPr b="1" sz="2000">
                <a:latin typeface="+mj-lt"/>
                <a:ea typeface="+mj-ea"/>
                <a:cs typeface="+mj-cs"/>
                <a:sym typeface="Arial"/>
              </a:defRPr>
            </a:pPr>
            <a:r>
              <a:t>HARDWARE REQUIREMENTS</a:t>
            </a:r>
          </a:p>
          <a:p>
            <a:pPr marL="0" indent="0" algn="just">
              <a:lnSpc>
                <a:spcPct val="110000"/>
              </a:lnSpc>
              <a:spcBef>
                <a:spcPts val="300"/>
              </a:spcBef>
              <a:buSzTx/>
              <a:buNone/>
              <a:defRPr b="1" sz="2000">
                <a:latin typeface="+mj-lt"/>
                <a:ea typeface="+mj-ea"/>
                <a:cs typeface="+mj-cs"/>
                <a:sym typeface="Arial"/>
              </a:defRPr>
            </a:pPr>
            <a:endParaRPr sz="1600"/>
          </a:p>
          <a:p>
            <a:pPr marL="355600" indent="-355600" algn="just" defTabSz="355600">
              <a:lnSpc>
                <a:spcPct val="120000"/>
              </a:lnSpc>
              <a:spcBef>
                <a:spcPts val="0"/>
              </a:spcBef>
              <a:buClr>
                <a:srgbClr val="000000"/>
              </a:buClr>
              <a:defRPr sz="2000">
                <a:latin typeface="+mj-lt"/>
                <a:ea typeface="+mj-ea"/>
                <a:cs typeface="+mj-cs"/>
                <a:sym typeface="Arial"/>
              </a:defRPr>
            </a:pPr>
            <a:r>
              <a:t>RAM Requirement: At least 4GB is essential for development, but 8GB or more is recommended for smoother multitasking and handling larger projects.</a:t>
            </a:r>
          </a:p>
          <a:p>
            <a:pPr marL="355600" indent="-355600" algn="just" defTabSz="355600">
              <a:lnSpc>
                <a:spcPct val="120000"/>
              </a:lnSpc>
              <a:spcBef>
                <a:spcPts val="0"/>
              </a:spcBef>
              <a:buClr>
                <a:srgbClr val="000000"/>
              </a:buClr>
              <a:defRPr sz="2000">
                <a:latin typeface="+mj-lt"/>
                <a:ea typeface="+mj-ea"/>
                <a:cs typeface="+mj-cs"/>
                <a:sym typeface="Arial"/>
              </a:defRPr>
            </a:pPr>
            <a:r>
              <a:t>Processor Requirement: A processor with a frequency of 1.5GHz or above is necessary for development tasks.</a:t>
            </a:r>
          </a:p>
          <a:p>
            <a:pPr marL="355600" indent="-355600" algn="just" defTabSz="355600">
              <a:lnSpc>
                <a:spcPct val="120000"/>
              </a:lnSpc>
              <a:spcBef>
                <a:spcPts val="0"/>
              </a:spcBef>
              <a:buClr>
                <a:srgbClr val="000000"/>
              </a:buClr>
              <a:defRPr sz="2000">
                <a:latin typeface="+mj-lt"/>
                <a:ea typeface="+mj-ea"/>
                <a:cs typeface="+mj-cs"/>
                <a:sym typeface="Arial"/>
              </a:defRPr>
            </a:pPr>
            <a:r>
              <a:t>Recommended Configuration: 8GB RAM and a 2.5GHz processor or higher are ideal for most development work.</a:t>
            </a:r>
          </a:p>
        </p:txBody>
      </p:sp>
      <p:sp>
        <p:nvSpPr>
          <p:cNvPr id="246"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247"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50" name="Title 1"/>
          <p:cNvSpPr txBox="1"/>
          <p:nvPr>
            <p:ph type="title"/>
          </p:nvPr>
        </p:nvSpPr>
        <p:spPr>
          <a:prstGeom prst="rect">
            <a:avLst/>
          </a:prstGeom>
        </p:spPr>
        <p:txBody>
          <a:bodyPr/>
          <a:lstStyle/>
          <a:p>
            <a:pPr/>
            <a:r>
              <a:t>RESULTS AND DISCUSSION (1/5)</a:t>
            </a:r>
          </a:p>
        </p:txBody>
      </p:sp>
      <p:sp>
        <p:nvSpPr>
          <p:cNvPr id="251" name="Content Placeholder 2"/>
          <p:cNvSpPr txBox="1"/>
          <p:nvPr>
            <p:ph type="body" idx="1"/>
          </p:nvPr>
        </p:nvSpPr>
        <p:spPr>
          <a:xfrm>
            <a:off x="419907" y="1699895"/>
            <a:ext cx="8368666" cy="4386570"/>
          </a:xfrm>
          <a:prstGeom prst="rect">
            <a:avLst/>
          </a:prstGeom>
        </p:spPr>
        <p:txBody>
          <a:bodyPr/>
          <a:lstStyle/>
          <a:p>
            <a:pPr marL="266700" indent="-266700" algn="just" defTabSz="12700">
              <a:lnSpc>
                <a:spcPct val="135000"/>
              </a:lnSpc>
              <a:spcBef>
                <a:spcPts val="1200"/>
              </a:spcBef>
              <a:buSzTx/>
              <a:buFontTx/>
              <a:buNone/>
              <a:tabLst>
                <a:tab pos="165100" algn="r"/>
                <a:tab pos="266700" algn="l"/>
              </a:tabLst>
              <a:defRPr sz="1900">
                <a:solidFill>
                  <a:srgbClr val="111111"/>
                </a:solidFill>
                <a:latin typeface="+mj-lt"/>
                <a:ea typeface="+mj-ea"/>
                <a:cs typeface="+mj-cs"/>
                <a:sym typeface="Arial"/>
              </a:defRPr>
            </a:pPr>
            <a:r>
              <a:t>	Comprehensive Evaluation:  The system was evaluated using accuracy, precision, recall, F1-score, and detection latency through 10-fold cross-validation on both normal and malicious traffic.</a:t>
            </a:r>
          </a:p>
          <a:p>
            <a:pPr marL="266700" indent="-266700" algn="just" defTabSz="12700">
              <a:lnSpc>
                <a:spcPct val="135000"/>
              </a:lnSpc>
              <a:spcBef>
                <a:spcPts val="1200"/>
              </a:spcBef>
              <a:buSzTx/>
              <a:buFontTx/>
              <a:buNone/>
              <a:tabLst>
                <a:tab pos="165100" algn="r"/>
                <a:tab pos="266700" algn="l"/>
              </a:tabLst>
              <a:defRPr sz="1900">
                <a:solidFill>
                  <a:srgbClr val="111111"/>
                </a:solidFill>
                <a:latin typeface="+mj-lt"/>
                <a:ea typeface="+mj-ea"/>
                <a:cs typeface="+mj-cs"/>
                <a:sym typeface="Arial"/>
              </a:defRPr>
            </a:pPr>
            <a:r>
              <a:t>	Superior Performance: It achieved 95.4% accuracy, 92.1% precision, 93.7% recall, 92.9 F1-score, and a low 120ms detection latency, outperforming traditional IDS.</a:t>
            </a:r>
          </a:p>
          <a:p>
            <a:pPr marL="266700" indent="-266700" algn="just" defTabSz="12700">
              <a:lnSpc>
                <a:spcPct val="135000"/>
              </a:lnSpc>
              <a:spcBef>
                <a:spcPts val="1200"/>
              </a:spcBef>
              <a:buSzTx/>
              <a:buFontTx/>
              <a:buNone/>
              <a:tabLst>
                <a:tab pos="165100" algn="r"/>
                <a:tab pos="266700" algn="l"/>
              </a:tabLst>
              <a:defRPr sz="1900">
                <a:solidFill>
                  <a:srgbClr val="111111"/>
                </a:solidFill>
                <a:latin typeface="+mj-lt"/>
                <a:ea typeface="+mj-ea"/>
                <a:cs typeface="+mj-cs"/>
                <a:sym typeface="Arial"/>
              </a:defRPr>
            </a:pPr>
            <a:r>
              <a:t>	Robust Real-Time Detection: The adaptive system effectively identifies both known and novel threats with minimized false alarms and faster response times compared to conventional methods.</a:t>
            </a:r>
          </a:p>
        </p:txBody>
      </p:sp>
      <p:sp>
        <p:nvSpPr>
          <p:cNvPr id="252"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253"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56" name="Title 1"/>
          <p:cNvSpPr txBox="1"/>
          <p:nvPr>
            <p:ph type="title"/>
          </p:nvPr>
        </p:nvSpPr>
        <p:spPr>
          <a:prstGeom prst="rect">
            <a:avLst/>
          </a:prstGeom>
        </p:spPr>
        <p:txBody>
          <a:bodyPr/>
          <a:lstStyle/>
          <a:p>
            <a:pPr/>
            <a:r>
              <a:t>Results and Discussion (2/5)</a:t>
            </a:r>
          </a:p>
        </p:txBody>
      </p:sp>
      <p:sp>
        <p:nvSpPr>
          <p:cNvPr id="257"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58"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9" name="The first page allows users to interact with the basic user interface.…"/>
          <p:cNvSpPr txBox="1"/>
          <p:nvPr/>
        </p:nvSpPr>
        <p:spPr>
          <a:xfrm>
            <a:off x="335329" y="1430109"/>
            <a:ext cx="8098405" cy="103702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40368" indent="-140368">
              <a:spcBef>
                <a:spcPts val="200"/>
              </a:spcBef>
              <a:buSzPct val="100000"/>
              <a:buChar char="•"/>
              <a:defRPr sz="1800">
                <a:latin typeface="Calibri"/>
                <a:ea typeface="Calibri"/>
                <a:cs typeface="Calibri"/>
                <a:sym typeface="Calibri"/>
              </a:defRPr>
            </a:pPr>
            <a:r>
              <a:rPr>
                <a:latin typeface="+mj-lt"/>
                <a:ea typeface="+mj-ea"/>
                <a:cs typeface="+mj-cs"/>
                <a:sym typeface="Arial"/>
              </a:rPr>
              <a:t>The first page allows users to</a:t>
            </a:r>
            <a:r>
              <a:t> interact with the basic user interface. </a:t>
            </a:r>
          </a:p>
          <a:p>
            <a:pPr marL="180473" indent="-180473">
              <a:spcBef>
                <a:spcPts val="200"/>
              </a:spcBef>
              <a:buSzPct val="100000"/>
              <a:buChar char="•"/>
              <a:defRPr>
                <a:latin typeface="Calibri"/>
                <a:ea typeface="Calibri"/>
                <a:cs typeface="Calibri"/>
                <a:sym typeface="Calibri"/>
              </a:defRPr>
            </a:pPr>
            <a:r>
              <a:rPr sz="1800"/>
              <a:t>Users can set the basic threshold value to determine the output and types of attacks</a:t>
            </a:r>
            <a:r>
              <a:t>.</a:t>
            </a:r>
          </a:p>
        </p:txBody>
      </p:sp>
      <p:pic>
        <p:nvPicPr>
          <p:cNvPr id="260" name="Screenshot 2025-02-25 at 18.09.21 (2).png" descr="Screenshot 2025-02-25 at 18.09.21 (2).png"/>
          <p:cNvPicPr>
            <a:picLocks noChangeAspect="1"/>
          </p:cNvPicPr>
          <p:nvPr/>
        </p:nvPicPr>
        <p:blipFill>
          <a:blip r:embed="rId2">
            <a:extLst/>
          </a:blip>
          <a:stretch>
            <a:fillRect/>
          </a:stretch>
        </p:blipFill>
        <p:spPr>
          <a:xfrm>
            <a:off x="2135929" y="2265577"/>
            <a:ext cx="4718589" cy="3774871"/>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66" name="Title 1"/>
          <p:cNvSpPr txBox="1"/>
          <p:nvPr>
            <p:ph type="title"/>
          </p:nvPr>
        </p:nvSpPr>
        <p:spPr>
          <a:prstGeom prst="rect">
            <a:avLst/>
          </a:prstGeom>
        </p:spPr>
        <p:txBody>
          <a:bodyPr/>
          <a:lstStyle/>
          <a:p>
            <a:pPr/>
            <a:r>
              <a:t>AGENDA</a:t>
            </a:r>
          </a:p>
        </p:txBody>
      </p:sp>
      <p:sp>
        <p:nvSpPr>
          <p:cNvPr id="167" name="Content Placeholder 2"/>
          <p:cNvSpPr txBox="1"/>
          <p:nvPr>
            <p:ph type="body" idx="1"/>
          </p:nvPr>
        </p:nvSpPr>
        <p:spPr>
          <a:xfrm>
            <a:off x="457200" y="1600993"/>
            <a:ext cx="8229600" cy="4525963"/>
          </a:xfrm>
          <a:prstGeom prst="rect">
            <a:avLst/>
          </a:prstGeom>
        </p:spPr>
        <p:txBody>
          <a:bodyPr/>
          <a:lstStyle/>
          <a:p>
            <a:pPr>
              <a:lnSpc>
                <a:spcPct val="80000"/>
              </a:lnSpc>
              <a:spcBef>
                <a:spcPts val="500"/>
              </a:spcBef>
              <a:defRPr sz="2400"/>
            </a:pPr>
            <a:r>
              <a:t>Abstract</a:t>
            </a:r>
          </a:p>
          <a:p>
            <a:pPr>
              <a:lnSpc>
                <a:spcPct val="80000"/>
              </a:lnSpc>
              <a:spcBef>
                <a:spcPts val="500"/>
              </a:spcBef>
              <a:defRPr sz="2400"/>
            </a:pPr>
            <a:r>
              <a:t>Objective(s)</a:t>
            </a:r>
          </a:p>
          <a:p>
            <a:pPr>
              <a:lnSpc>
                <a:spcPct val="80000"/>
              </a:lnSpc>
              <a:spcBef>
                <a:spcPts val="500"/>
              </a:spcBef>
              <a:defRPr sz="2400"/>
            </a:pPr>
            <a:r>
              <a:t>Literature Survey</a:t>
            </a:r>
          </a:p>
          <a:p>
            <a:pPr>
              <a:lnSpc>
                <a:spcPct val="80000"/>
              </a:lnSpc>
              <a:spcBef>
                <a:spcPts val="500"/>
              </a:spcBef>
              <a:defRPr sz="2400"/>
            </a:pPr>
            <a:r>
              <a:t>Inferences from Literature Survey</a:t>
            </a:r>
          </a:p>
          <a:p>
            <a:pPr>
              <a:lnSpc>
                <a:spcPct val="80000"/>
              </a:lnSpc>
              <a:spcBef>
                <a:spcPts val="500"/>
              </a:spcBef>
              <a:defRPr sz="2400"/>
            </a:pPr>
            <a:r>
              <a:t>Proposed System</a:t>
            </a:r>
          </a:p>
          <a:p>
            <a:pPr>
              <a:lnSpc>
                <a:spcPct val="80000"/>
              </a:lnSpc>
              <a:spcBef>
                <a:spcPts val="500"/>
              </a:spcBef>
              <a:defRPr sz="2400"/>
            </a:pPr>
            <a:r>
              <a:t>Modules with Explanation </a:t>
            </a:r>
          </a:p>
          <a:p>
            <a:pPr>
              <a:lnSpc>
                <a:spcPct val="80000"/>
              </a:lnSpc>
              <a:spcBef>
                <a:spcPts val="500"/>
              </a:spcBef>
              <a:defRPr sz="2400"/>
            </a:pPr>
            <a:r>
              <a:t>Hardware and Software Requirements, Datasets </a:t>
            </a:r>
          </a:p>
          <a:p>
            <a:pPr>
              <a:lnSpc>
                <a:spcPct val="80000"/>
              </a:lnSpc>
              <a:spcBef>
                <a:spcPts val="500"/>
              </a:spcBef>
              <a:defRPr sz="2400"/>
            </a:pPr>
            <a:r>
              <a:t>Results and Discussion</a:t>
            </a:r>
          </a:p>
          <a:p>
            <a:pPr>
              <a:lnSpc>
                <a:spcPct val="80000"/>
              </a:lnSpc>
              <a:spcBef>
                <a:spcPts val="500"/>
              </a:spcBef>
              <a:defRPr sz="2400"/>
            </a:pPr>
            <a:r>
              <a:t>Conclusion</a:t>
            </a:r>
          </a:p>
          <a:p>
            <a:pPr>
              <a:lnSpc>
                <a:spcPct val="80000"/>
              </a:lnSpc>
              <a:spcBef>
                <a:spcPts val="500"/>
              </a:spcBef>
              <a:defRPr sz="2400"/>
            </a:pPr>
            <a:r>
              <a:t>References</a:t>
            </a:r>
          </a:p>
          <a:p>
            <a:pPr>
              <a:lnSpc>
                <a:spcPct val="80000"/>
              </a:lnSpc>
              <a:spcBef>
                <a:spcPts val="500"/>
              </a:spcBef>
              <a:defRPr sz="2400"/>
            </a:pPr>
            <a:r>
              <a:t>Paper Publication Status(Presented/Published)</a:t>
            </a:r>
          </a:p>
        </p:txBody>
      </p:sp>
      <p:sp>
        <p:nvSpPr>
          <p:cNvPr id="168"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169" name="Slide Number Placeholder 5"/>
          <p:cNvSpPr txBox="1"/>
          <p:nvPr>
            <p:ph type="sldNum" sz="quarter" idx="2"/>
          </p:nvPr>
        </p:nvSpPr>
        <p:spPr>
          <a:xfrm>
            <a:off x="8505418" y="6414760"/>
            <a:ext cx="181382"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63" name="Title 1"/>
          <p:cNvSpPr txBox="1"/>
          <p:nvPr>
            <p:ph type="title"/>
          </p:nvPr>
        </p:nvSpPr>
        <p:spPr>
          <a:prstGeom prst="rect">
            <a:avLst/>
          </a:prstGeom>
        </p:spPr>
        <p:txBody>
          <a:bodyPr/>
          <a:lstStyle/>
          <a:p>
            <a:pPr/>
            <a:r>
              <a:t>Results and Discussion (3/5)</a:t>
            </a:r>
          </a:p>
        </p:txBody>
      </p:sp>
      <p:sp>
        <p:nvSpPr>
          <p:cNvPr id="264"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65"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6" name="Screenshot 2025-02-25 at 18.09.51.png" descr="Screenshot 2025-02-25 at 18.09.51.png"/>
          <p:cNvPicPr>
            <a:picLocks noChangeAspect="1"/>
          </p:cNvPicPr>
          <p:nvPr/>
        </p:nvPicPr>
        <p:blipFill>
          <a:blip r:embed="rId2">
            <a:extLst/>
          </a:blip>
          <a:stretch>
            <a:fillRect/>
          </a:stretch>
        </p:blipFill>
        <p:spPr>
          <a:xfrm>
            <a:off x="1967061" y="2255458"/>
            <a:ext cx="5468653" cy="4047061"/>
          </a:xfrm>
          <a:prstGeom prst="rect">
            <a:avLst/>
          </a:prstGeom>
          <a:ln w="12700">
            <a:miter lim="400000"/>
          </a:ln>
        </p:spPr>
      </p:pic>
      <p:sp>
        <p:nvSpPr>
          <p:cNvPr id="267" name="After clicking the “Start Real-Time Capture” button,…"/>
          <p:cNvSpPr txBox="1"/>
          <p:nvPr/>
        </p:nvSpPr>
        <p:spPr>
          <a:xfrm>
            <a:off x="335329" y="1430109"/>
            <a:ext cx="5414017" cy="67686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140368" indent="-140368">
              <a:spcBef>
                <a:spcPts val="200"/>
              </a:spcBef>
              <a:buSzPct val="100000"/>
              <a:buChar char="•"/>
              <a:defRPr sz="1800">
                <a:latin typeface="Calibri"/>
                <a:ea typeface="Calibri"/>
                <a:cs typeface="Calibri"/>
                <a:sym typeface="Calibri"/>
              </a:defRPr>
            </a:pPr>
            <a:r>
              <a:rPr>
                <a:latin typeface="+mj-lt"/>
                <a:ea typeface="+mj-ea"/>
                <a:cs typeface="+mj-cs"/>
                <a:sym typeface="Arial"/>
              </a:rPr>
              <a:t>After clicking the “Start Real-Time Capture” button</a:t>
            </a:r>
            <a:r>
              <a:t>, </a:t>
            </a:r>
          </a:p>
          <a:p>
            <a:pPr marL="140368" indent="-140368">
              <a:spcBef>
                <a:spcPts val="200"/>
              </a:spcBef>
              <a:buSzPct val="100000"/>
              <a:buChar char="•"/>
              <a:defRPr sz="1800">
                <a:latin typeface="Calibri"/>
                <a:ea typeface="Calibri"/>
                <a:cs typeface="Calibri"/>
                <a:sym typeface="Calibri"/>
              </a:defRPr>
            </a:pPr>
            <a:r>
              <a:t>The types of attacks are displayed in a tabular format. </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70" name="Title 1"/>
          <p:cNvSpPr txBox="1"/>
          <p:nvPr>
            <p:ph type="title"/>
          </p:nvPr>
        </p:nvSpPr>
        <p:spPr>
          <a:prstGeom prst="rect">
            <a:avLst/>
          </a:prstGeom>
        </p:spPr>
        <p:txBody>
          <a:bodyPr/>
          <a:lstStyle/>
          <a:p>
            <a:pPr/>
            <a:r>
              <a:t>Results and Discussion (4/5)</a:t>
            </a:r>
          </a:p>
        </p:txBody>
      </p:sp>
      <p:sp>
        <p:nvSpPr>
          <p:cNvPr id="271"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72"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3" name="Screenshot 2025-02-25 at 18.09.55.png" descr="Screenshot 2025-02-25 at 18.09.55.png"/>
          <p:cNvPicPr>
            <a:picLocks noChangeAspect="1"/>
          </p:cNvPicPr>
          <p:nvPr/>
        </p:nvPicPr>
        <p:blipFill>
          <a:blip r:embed="rId2">
            <a:extLst/>
          </a:blip>
          <a:stretch>
            <a:fillRect/>
          </a:stretch>
        </p:blipFill>
        <p:spPr>
          <a:xfrm>
            <a:off x="1705671" y="2137120"/>
            <a:ext cx="5416138" cy="4008195"/>
          </a:xfrm>
          <a:prstGeom prst="rect">
            <a:avLst/>
          </a:prstGeom>
          <a:ln w="12700">
            <a:miter lim="400000"/>
          </a:ln>
        </p:spPr>
      </p:pic>
      <p:sp>
        <p:nvSpPr>
          <p:cNvPr id="274" name="The bargraph below the table illustrates how different types are being noted."/>
          <p:cNvSpPr txBox="1"/>
          <p:nvPr/>
        </p:nvSpPr>
        <p:spPr>
          <a:xfrm>
            <a:off x="348029" y="1455509"/>
            <a:ext cx="7376316" cy="3330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140368" indent="-140368">
              <a:spcBef>
                <a:spcPts val="200"/>
              </a:spcBef>
              <a:buSzPct val="100000"/>
              <a:buChar char="•"/>
              <a:defRPr sz="1800">
                <a:latin typeface="Calibri"/>
                <a:ea typeface="Calibri"/>
                <a:cs typeface="Calibri"/>
                <a:sym typeface="Calibri"/>
              </a:defRPr>
            </a:lvl1pPr>
          </a:lstStyle>
          <a:p>
            <a:pPr/>
            <a:r>
              <a:t>The bargraph below the table illustrates how different types are being noted.</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77" name="Title 1"/>
          <p:cNvSpPr txBox="1"/>
          <p:nvPr>
            <p:ph type="title"/>
          </p:nvPr>
        </p:nvSpPr>
        <p:spPr>
          <a:prstGeom prst="rect">
            <a:avLst/>
          </a:prstGeom>
        </p:spPr>
        <p:txBody>
          <a:bodyPr/>
          <a:lstStyle/>
          <a:p>
            <a:pPr/>
            <a:r>
              <a:t>Result and Discussion (5/5)</a:t>
            </a:r>
          </a:p>
        </p:txBody>
      </p:sp>
      <p:sp>
        <p:nvSpPr>
          <p:cNvPr id="278" name="Date Placeholder 3"/>
          <p:cNvSpPr txBox="1"/>
          <p:nvPr/>
        </p:nvSpPr>
        <p:spPr>
          <a:xfrm>
            <a:off x="502919" y="6414760"/>
            <a:ext cx="2042162"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defRPr sz="1200">
                <a:solidFill>
                  <a:srgbClr val="888888"/>
                </a:solidFill>
                <a:latin typeface="Calibri"/>
                <a:ea typeface="Calibri"/>
                <a:cs typeface="Calibri"/>
                <a:sym typeface="Calibri"/>
              </a:defRPr>
            </a:lvl1pPr>
          </a:lstStyle>
          <a:p>
            <a:pPr/>
            <a:r>
              <a:t>11 November 2024</a:t>
            </a:r>
          </a:p>
        </p:txBody>
      </p:sp>
      <p:sp>
        <p:nvSpPr>
          <p:cNvPr id="279"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80" name="Screenshot 2025-02-25 at 18.09.58.png" descr="Screenshot 2025-02-25 at 18.09.58.png"/>
          <p:cNvPicPr>
            <a:picLocks noChangeAspect="1"/>
          </p:cNvPicPr>
          <p:nvPr/>
        </p:nvPicPr>
        <p:blipFill>
          <a:blip r:embed="rId2">
            <a:extLst/>
          </a:blip>
          <a:stretch>
            <a:fillRect/>
          </a:stretch>
        </p:blipFill>
        <p:spPr>
          <a:xfrm>
            <a:off x="2072020" y="2466667"/>
            <a:ext cx="5293647" cy="3917547"/>
          </a:xfrm>
          <a:prstGeom prst="rect">
            <a:avLst/>
          </a:prstGeom>
          <a:ln w="12700">
            <a:miter lim="400000"/>
          </a:ln>
        </p:spPr>
      </p:pic>
      <p:sp>
        <p:nvSpPr>
          <p:cNvPr id="281" name="The attacked IP addresses are being displayed below the graph for better understanding of which address got attacked."/>
          <p:cNvSpPr txBox="1"/>
          <p:nvPr/>
        </p:nvSpPr>
        <p:spPr>
          <a:xfrm>
            <a:off x="457200" y="1572780"/>
            <a:ext cx="8229600" cy="55459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111997" indent="-99297">
              <a:spcBef>
                <a:spcPts val="200"/>
              </a:spcBef>
              <a:buClr>
                <a:srgbClr val="000000"/>
              </a:buClr>
              <a:buSzPct val="100000"/>
              <a:buFont typeface="Calibri"/>
              <a:buChar char="•"/>
              <a:defRPr sz="1600">
                <a:latin typeface="Calibri"/>
                <a:ea typeface="Calibri"/>
                <a:cs typeface="Calibri"/>
                <a:sym typeface="Calibri"/>
              </a:defRPr>
            </a:lvl1pPr>
          </a:lstStyle>
          <a:p>
            <a:pPr/>
            <a:r>
              <a:t>The attacked IP addresses are being displayed below the graph for better understanding of which address got attacked.</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Google Shape;193;p15"/>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84" name="Google Shape;190;p15"/>
          <p:cNvSpPr txBox="1"/>
          <p:nvPr>
            <p:ph type="title"/>
          </p:nvPr>
        </p:nvSpPr>
        <p:spPr>
          <a:prstGeom prst="rect">
            <a:avLst/>
          </a:prstGeom>
        </p:spPr>
        <p:txBody>
          <a:bodyPr/>
          <a:lstStyle/>
          <a:p>
            <a:pPr/>
            <a:r>
              <a:t>CONCLUSION</a:t>
            </a:r>
          </a:p>
        </p:txBody>
      </p:sp>
      <p:sp>
        <p:nvSpPr>
          <p:cNvPr id="285" name="Google Shape;191;p15"/>
          <p:cNvSpPr txBox="1"/>
          <p:nvPr>
            <p:ph type="body" idx="1"/>
          </p:nvPr>
        </p:nvSpPr>
        <p:spPr>
          <a:xfrm>
            <a:off x="457200" y="1522104"/>
            <a:ext cx="8229600" cy="4604059"/>
          </a:xfrm>
          <a:prstGeom prst="rect">
            <a:avLst/>
          </a:prstGeom>
        </p:spPr>
        <p:txBody>
          <a:bodyPr/>
          <a:lstStyle/>
          <a:p>
            <a:pPr marL="0" indent="0" algn="just">
              <a:lnSpc>
                <a:spcPct val="120000"/>
              </a:lnSpc>
              <a:buClrTx/>
              <a:buSzTx/>
              <a:buNone/>
              <a:defRPr b="1" sz="1600">
                <a:latin typeface="+mj-lt"/>
                <a:ea typeface="+mj-ea"/>
                <a:cs typeface="+mj-cs"/>
                <a:sym typeface="Arial"/>
              </a:defRPr>
            </a:pPr>
            <a:r>
              <a:t>SUMMARY</a:t>
            </a:r>
          </a:p>
          <a:p>
            <a:pPr marL="160421" indent="-160421" algn="just" defTabSz="12700">
              <a:lnSpc>
                <a:spcPct val="160000"/>
              </a:lnSpc>
              <a:spcBef>
                <a:spcPts val="0"/>
              </a:spcBef>
              <a:buClrTx/>
              <a:buSzPct val="100000"/>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j-lt"/>
                <a:ea typeface="+mj-ea"/>
                <a:cs typeface="+mj-cs"/>
                <a:sym typeface="Arial"/>
              </a:defRPr>
            </a:pPr>
            <a:r>
              <a:t>Adaptive machine learning is effective in enhancing real-time detection of cyber threats through network traffic analysis.</a:t>
            </a:r>
          </a:p>
          <a:p>
            <a:pPr marL="160421" indent="-160421" algn="just" defTabSz="12700">
              <a:lnSpc>
                <a:spcPct val="160000"/>
              </a:lnSpc>
              <a:spcBef>
                <a:spcPts val="0"/>
              </a:spcBef>
              <a:buClrTx/>
              <a:buSzPct val="100000"/>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j-lt"/>
                <a:ea typeface="+mj-ea"/>
                <a:cs typeface="+mj-cs"/>
                <a:sym typeface="Arial"/>
              </a:defRPr>
            </a:pPr>
            <a:r>
              <a:t>The continuous evolution and updating of algorithms based on new data allow adaptive machine learning to outpace cyber attackers.</a:t>
            </a:r>
          </a:p>
          <a:p>
            <a:pPr marL="160421" indent="-160421" algn="just" defTabSz="12700">
              <a:lnSpc>
                <a:spcPct val="160000"/>
              </a:lnSpc>
              <a:spcBef>
                <a:spcPts val="0"/>
              </a:spcBef>
              <a:buClrTx/>
              <a:buSzPct val="100000"/>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j-lt"/>
                <a:ea typeface="+mj-ea"/>
                <a:cs typeface="+mj-cs"/>
                <a:sym typeface="Arial"/>
              </a:defRPr>
            </a:pPr>
            <a:r>
              <a:t>This proactive approach improves the accuracy of threat detection.</a:t>
            </a:r>
          </a:p>
          <a:p>
            <a:pPr marL="160421" indent="-160421" algn="just" defTabSz="12700">
              <a:lnSpc>
                <a:spcPct val="160000"/>
              </a:lnSpc>
              <a:spcBef>
                <a:spcPts val="0"/>
              </a:spcBef>
              <a:buClrTx/>
              <a:buSzPct val="100000"/>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j-lt"/>
                <a:ea typeface="+mj-ea"/>
                <a:cs typeface="+mj-cs"/>
                <a:sym typeface="Arial"/>
              </a:defRPr>
            </a:pPr>
            <a:r>
              <a:t>It also reduces response times, minimizing potential damage and loss.</a:t>
            </a:r>
          </a:p>
          <a:p>
            <a:pPr marL="160421" indent="-160421" algn="just" defTabSz="12700">
              <a:lnSpc>
                <a:spcPct val="160000"/>
              </a:lnSpc>
              <a:spcBef>
                <a:spcPts val="0"/>
              </a:spcBef>
              <a:buClrTx/>
              <a:buSzPct val="100000"/>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j-lt"/>
                <a:ea typeface="+mj-ea"/>
                <a:cs typeface="+mj-cs"/>
                <a:sym typeface="Arial"/>
              </a:defRPr>
            </a:pPr>
            <a:r>
              <a:t>Integrating adaptive machine learning with network traffic analysis significantly improves an organization's cybersecurity posture.</a:t>
            </a:r>
          </a:p>
          <a:p>
            <a:pPr marL="160421" indent="-160421" algn="just" defTabSz="12700">
              <a:lnSpc>
                <a:spcPct val="160000"/>
              </a:lnSpc>
              <a:spcBef>
                <a:spcPts val="0"/>
              </a:spcBef>
              <a:buClrTx/>
              <a:buSzPct val="100000"/>
              <a:buFontTx/>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600">
                <a:latin typeface="+mj-lt"/>
                <a:ea typeface="+mj-ea"/>
                <a:cs typeface="+mj-cs"/>
                <a:sym typeface="Arial"/>
              </a:defRPr>
            </a:pPr>
            <a:r>
              <a:t>Organizations are better equipped to protect their digital assets from evolving cyber threats with this combination.</a:t>
            </a:r>
          </a:p>
        </p:txBody>
      </p:sp>
      <p:sp>
        <p:nvSpPr>
          <p:cNvPr id="286" name="Google Shape;192;p15"/>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287" name="Google Shape;194;p15"/>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90" name="Title 1"/>
          <p:cNvSpPr txBox="1"/>
          <p:nvPr>
            <p:ph type="title"/>
          </p:nvPr>
        </p:nvSpPr>
        <p:spPr>
          <a:prstGeom prst="rect">
            <a:avLst/>
          </a:prstGeom>
        </p:spPr>
        <p:txBody>
          <a:bodyPr/>
          <a:lstStyle/>
          <a:p>
            <a:pPr/>
            <a:r>
              <a:t>CONCLUSION</a:t>
            </a:r>
          </a:p>
        </p:txBody>
      </p:sp>
      <p:sp>
        <p:nvSpPr>
          <p:cNvPr id="291" name="Content Placeholder 2"/>
          <p:cNvSpPr txBox="1"/>
          <p:nvPr>
            <p:ph type="body" idx="1"/>
          </p:nvPr>
        </p:nvSpPr>
        <p:spPr>
          <a:xfrm>
            <a:off x="298939" y="1561142"/>
            <a:ext cx="8229601" cy="4525964"/>
          </a:xfrm>
          <a:prstGeom prst="rect">
            <a:avLst/>
          </a:prstGeom>
        </p:spPr>
        <p:txBody>
          <a:bodyPr/>
          <a:lstStyle/>
          <a:p>
            <a:pPr marL="0" indent="0">
              <a:lnSpc>
                <a:spcPct val="140000"/>
              </a:lnSpc>
              <a:spcBef>
                <a:spcPts val="300"/>
              </a:spcBef>
              <a:buSzTx/>
              <a:buNone/>
              <a:defRPr b="1" sz="2000">
                <a:latin typeface="+mj-lt"/>
                <a:ea typeface="+mj-ea"/>
                <a:cs typeface="+mj-cs"/>
                <a:sym typeface="Arial"/>
              </a:defRPr>
            </a:pPr>
            <a:r>
              <a:t>FUTURE ENHANCEMENTS</a:t>
            </a:r>
            <a:r>
              <a:rPr b="0"/>
              <a:t> </a:t>
            </a:r>
            <a:endParaRPr b="0">
              <a:latin typeface="+mn-lt"/>
              <a:ea typeface="+mn-ea"/>
              <a:cs typeface="+mn-cs"/>
              <a:sym typeface="Helvetica"/>
            </a:endParaRPr>
          </a:p>
          <a:p>
            <a:pPr marL="160421" indent="-160421" algn="just" defTabSz="12700">
              <a:lnSpc>
                <a:spcPct val="140000"/>
              </a:lnSpc>
              <a:spcBef>
                <a:spcPts val="1200"/>
              </a:spcBef>
              <a:buFontTx/>
              <a:tabLst>
                <a:tab pos="165100" algn="r"/>
                <a:tab pos="266700" algn="l"/>
              </a:tabLst>
              <a:defRPr b="1" sz="1600">
                <a:solidFill>
                  <a:srgbClr val="111111"/>
                </a:solidFill>
                <a:latin typeface="+mj-lt"/>
                <a:ea typeface="+mj-ea"/>
                <a:cs typeface="+mj-cs"/>
                <a:sym typeface="Arial"/>
              </a:defRPr>
            </a:pPr>
            <a:r>
              <a:rPr b="0"/>
              <a:t>	</a:t>
            </a:r>
            <a:r>
              <a:rPr b="0" sz="1900"/>
              <a:t>Integrate Additional Data Sources (Cyber Threat): Enrich analysis with diverse network logs and endpoint data to improve detection accuracy.</a:t>
            </a:r>
            <a:endParaRPr b="0" sz="1900"/>
          </a:p>
          <a:p>
            <a:pPr marL="160421" indent="-160421" algn="just" defTabSz="12700">
              <a:lnSpc>
                <a:spcPct val="140000"/>
              </a:lnSpc>
              <a:spcBef>
                <a:spcPts val="1200"/>
              </a:spcBef>
              <a:buFontTx/>
              <a:tabLst>
                <a:tab pos="165100" algn="r"/>
                <a:tab pos="266700" algn="l"/>
              </a:tabLst>
              <a:defRPr sz="1900">
                <a:solidFill>
                  <a:srgbClr val="111111"/>
                </a:solidFill>
                <a:latin typeface="+mj-lt"/>
                <a:ea typeface="+mj-ea"/>
                <a:cs typeface="+mj-cs"/>
                <a:sym typeface="Arial"/>
              </a:defRPr>
            </a:pPr>
            <a:r>
              <a:t>	Advanced Machine Learning Techniques (Cyber Threat): Employ deep learning models, like neural networks and LSTM, to capture complex attack patterns.</a:t>
            </a:r>
          </a:p>
          <a:p>
            <a:pPr marL="160421" indent="-160421" algn="just" defTabSz="12700">
              <a:lnSpc>
                <a:spcPct val="140000"/>
              </a:lnSpc>
              <a:spcBef>
                <a:spcPts val="1200"/>
              </a:spcBef>
              <a:buFontTx/>
              <a:tabLst>
                <a:tab pos="165100" algn="r"/>
                <a:tab pos="266700" algn="l"/>
              </a:tabLst>
              <a:defRPr sz="1900">
                <a:solidFill>
                  <a:srgbClr val="111111"/>
                </a:solidFill>
                <a:latin typeface="+mj-lt"/>
                <a:ea typeface="+mj-ea"/>
                <a:cs typeface="+mj-cs"/>
                <a:sym typeface="Arial"/>
              </a:defRPr>
            </a:pPr>
            <a:r>
              <a:t>	Dynamic Thresholding and Automated Responses (Cyber Threat): Implement real-time adaptive threshold tuning and automated responses for prompt threat mitigation.</a:t>
            </a:r>
          </a:p>
        </p:txBody>
      </p:sp>
      <p:sp>
        <p:nvSpPr>
          <p:cNvPr id="292"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293"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Google Shape;203;p16"/>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296" name="Google Shape;200;p16"/>
          <p:cNvSpPr txBox="1"/>
          <p:nvPr>
            <p:ph type="title"/>
          </p:nvPr>
        </p:nvSpPr>
        <p:spPr>
          <a:prstGeom prst="rect">
            <a:avLst/>
          </a:prstGeom>
        </p:spPr>
        <p:txBody>
          <a:bodyPr/>
          <a:lstStyle/>
          <a:p>
            <a:pPr/>
            <a:r>
              <a:t>REFERENCES</a:t>
            </a:r>
          </a:p>
        </p:txBody>
      </p:sp>
      <p:sp>
        <p:nvSpPr>
          <p:cNvPr id="297" name="Google Shape;201;p16"/>
          <p:cNvSpPr txBox="1"/>
          <p:nvPr>
            <p:ph type="body" idx="1"/>
          </p:nvPr>
        </p:nvSpPr>
        <p:spPr>
          <a:xfrm>
            <a:off x="457200" y="1394975"/>
            <a:ext cx="8229600" cy="5082025"/>
          </a:xfrm>
          <a:prstGeom prst="rect">
            <a:avLst/>
          </a:prstGeom>
        </p:spPr>
        <p:txBody>
          <a:bodyPr/>
          <a:lstStyle/>
          <a:p>
            <a:pPr marL="425450" indent="-285750" algn="just">
              <a:spcBef>
                <a:spcPts val="0"/>
              </a:spcBef>
              <a:buSzPts val="1400"/>
              <a:defRPr sz="1400">
                <a:latin typeface="Times New Roman"/>
                <a:ea typeface="Times New Roman"/>
                <a:cs typeface="Times New Roman"/>
                <a:sym typeface="Times New Roman"/>
              </a:defRPr>
            </a:pPr>
            <a:r>
              <a:t>A. Bezemskij, G. Loukas, D. Gan and R. J. Anthony, "Detecting Cyber-Physical Threats in an Autonomous Robotic Vehicle Using Bayesian Networks," 2017 IEEE International Conference on Internet of Things (iThings) and IEEE Green Computing and Communications (GreenCom) and IEEE Cyber, Physical and Social Computing (CPSCom) and IEEE Smart Data (SmartData), Exeter, UK, 2017, pp. 98-103, doi: 10.1109/iThings-GreenCom-CPSCom-SmartData.2017.20.</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T. B. Ghuge and S. Sunil Biradar, "Web Data Mining for Cyber Security Threat Detection," 2024 International Conference on Inventive Computation Technologies (ICICT), Lalitpur, Nepal, 2024, pp. 1420-1426, doi: 10.1109/ICICT60155.2024.10544843.</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V. Mavroeidis and S. Bromander, "Cyber Threat Intelligence Model: An Evaluation of Taxonomies, Sharing Standards, and Ontologies within Cyber Threat Intelligence," 2017 European Intelligence and Security Informatics Conference (EISIC), Athens, Greece, 2017, pp. 91-98, doi: 10.1109/EISIC.2017.20.</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A. Rogachev and E. Melikhova, "Automation of Architecture Justification and Parameters Selection of Artificial Neural Networks for Intelligent Detection of Cyber-Physical Threats," 2022 International Russian Automation Conference (RusAutoCon), Sochi, Russian Federation, 2022, pp. 908-912, doi: 10.1109/RusAutoCon54946.2022.9896311.</a:t>
            </a:r>
          </a:p>
          <a:p>
            <a:pPr marL="425450" indent="-285750" algn="just">
              <a:spcBef>
                <a:spcPts val="0"/>
              </a:spcBef>
              <a:buSzPts val="1400"/>
              <a:defRPr sz="1400">
                <a:latin typeface="Times New Roman"/>
                <a:ea typeface="Times New Roman"/>
                <a:cs typeface="Times New Roman"/>
                <a:sym typeface="Times New Roman"/>
              </a:defRPr>
            </a:pPr>
          </a:p>
          <a:p>
            <a:pPr marL="425450" indent="-285750" algn="just">
              <a:spcBef>
                <a:spcPts val="0"/>
              </a:spcBef>
              <a:buSzPts val="1400"/>
              <a:defRPr sz="1400">
                <a:latin typeface="Times New Roman"/>
                <a:ea typeface="Times New Roman"/>
                <a:cs typeface="Times New Roman"/>
                <a:sym typeface="Times New Roman"/>
              </a:defRPr>
            </a:pPr>
            <a:r>
              <a:t>Y. Shi, W. Li, Y. Zhang, X. Deng, D. Yin and S. Deng, "Survey on APT Attack Detection in Industrial Cyber-Physical System," 2021 International Conference on Electronic Information Technology and Smart Agriculture (ICEITSA), Huaihua, China, 2021, pp. 296-301, doi: 10.1109/ICEITSA54226.2021.00064.</a:t>
            </a:r>
          </a:p>
        </p:txBody>
      </p:sp>
      <p:sp>
        <p:nvSpPr>
          <p:cNvPr id="298" name="Google Shape;202;p16"/>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299" name="Google Shape;204;p16"/>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Google Shape;212;p17"/>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302" name="Google Shape;210;p17"/>
          <p:cNvSpPr txBox="1"/>
          <p:nvPr>
            <p:ph type="body" idx="1"/>
          </p:nvPr>
        </p:nvSpPr>
        <p:spPr>
          <a:xfrm>
            <a:off x="457200" y="1600200"/>
            <a:ext cx="8229600" cy="4525963"/>
          </a:xfrm>
          <a:prstGeom prst="rect">
            <a:avLst/>
          </a:prstGeom>
        </p:spPr>
        <p:txBody>
          <a:bodyPr/>
          <a:lstStyle/>
          <a:p>
            <a:pPr marL="408431" indent="-274320" defTabSz="877823">
              <a:spcBef>
                <a:spcPts val="0"/>
              </a:spcBef>
              <a:buSzPts val="1300"/>
              <a:defRPr sz="1344">
                <a:latin typeface="Times New Roman"/>
                <a:ea typeface="Times New Roman"/>
                <a:cs typeface="Times New Roman"/>
                <a:sym typeface="Times New Roman"/>
              </a:defRPr>
            </a:pPr>
            <a:r>
              <a:t>Simran, S. Kumar and A. Hans, "The AI Shield and Red AI Framework: Machine Learning Solutions for Cyber Threat Intelligence(CTI)," 2024 International Conference on Intelligent Systems for Cybersecurity (ISCS), Gurugram, India, 2024, pp. 1-6, doi: 10.1109/ISCS61804.2024.10581195.</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V. R. Saddi, S. K. Gopal, A. S. Mohammed, S. Dhanasekaran and M. S. Naruka, "Examine the Role of Generative AI in Enhancing Threat Intelligence and Cyber Security Measures," 2024 2nd International Conference on Disruptive Technologies (ICDT), Greater Noida, India, 2024, pp. 537-542, doi: 10.1109/ICDT61202.2024.10489766.</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M. Bommy, T. Vivekanandan, Y. Sreeraman, D. Jagadeesan, C. Sunil Kumar and G. Asha, "Mobile Ad Hoc Networks Supporting Adaptive Threat Detection through Intrusion Detection Effective Use of Machine Learning for Cyber Defense," 2023 International Conference on Innovative Computing, Intelligent Communication and Smart Electrical Systems (ICSES), Chennai, India, 2023, pp. 1-5, doi: 10.1109/ICSES60034.2023.10465320.</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Z. C. Khan, T. Mkhwanazi and M. Masango, "A Model for Cyber Threat Intelligence for Organisations," 2023 International Conference on Artificial Intelligence, Big Data, Computing and Data Communication Systems (icABCD), Durban, South Africa, 2023, pp. 1-7, doi: 10.1109/icABCD59051.2023.10220503.</a:t>
            </a:r>
          </a:p>
          <a:p>
            <a:pPr marL="408431" indent="-274320" defTabSz="877823">
              <a:spcBef>
                <a:spcPts val="0"/>
              </a:spcBef>
              <a:buSzPts val="1300"/>
              <a:defRPr sz="1344">
                <a:latin typeface="Times New Roman"/>
                <a:ea typeface="Times New Roman"/>
                <a:cs typeface="Times New Roman"/>
                <a:sym typeface="Times New Roman"/>
              </a:defRPr>
            </a:pPr>
          </a:p>
          <a:p>
            <a:pPr marL="408431" indent="-274320" defTabSz="877823">
              <a:spcBef>
                <a:spcPts val="0"/>
              </a:spcBef>
              <a:buSzPts val="1300"/>
              <a:defRPr sz="1344">
                <a:latin typeface="Times New Roman"/>
                <a:ea typeface="Times New Roman"/>
                <a:cs typeface="Times New Roman"/>
                <a:sym typeface="Times New Roman"/>
              </a:defRPr>
            </a:pPr>
            <a:r>
              <a:t>A. H. Nursidiq and C. Lim, "Cyber Threat Hunting to Detect Unknown Threats in the Enterprise Network," 2023 IEEE International Conference on Cryptography, Informatics, and Cybersecurity (ICoCICs), Bogor, Indonesia, 2023, pp. 303-308, doi: 10.1109/ICoCICs58778.2023.10277438.</a:t>
            </a:r>
          </a:p>
        </p:txBody>
      </p:sp>
      <p:sp>
        <p:nvSpPr>
          <p:cNvPr id="303" name="Google Shape;211;p17"/>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304" name="Google Shape;213;p17"/>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5" name="Google Shape;200;p16"/>
          <p:cNvSpPr txBox="1"/>
          <p:nvPr/>
        </p:nvSpPr>
        <p:spPr>
          <a:xfrm>
            <a:off x="457200" y="168582"/>
            <a:ext cx="8229600" cy="1143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lvl1pPr algn="ctr">
              <a:defRPr sz="4400">
                <a:latin typeface="Calibri"/>
                <a:ea typeface="Calibri"/>
                <a:cs typeface="Calibri"/>
                <a:sym typeface="Calibri"/>
              </a:defRPr>
            </a:lvl1pPr>
          </a:lstStyle>
          <a:p>
            <a:pPr/>
            <a:r>
              <a:t>REFERENCES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7" name="Footer Placeholder 4"/>
          <p:cNvSpPr txBox="1"/>
          <p:nvPr/>
        </p:nvSpPr>
        <p:spPr>
          <a:xfrm>
            <a:off x="3169920" y="6414760"/>
            <a:ext cx="2804161" cy="248305"/>
          </a:xfrm>
          <a:prstGeom prst="rect">
            <a:avLst/>
          </a:prstGeom>
          <a:ln w="12700">
            <a:miter lim="400000"/>
          </a:ln>
          <a:extLst>
            <a:ext uri="{C572A759-6A51-4108-AA02-DFA0A04FC94B}">
              <ma14:wrappingTextBoxFlag xmlns:ma14="http://schemas.microsoft.com/office/mac/drawingml/2011/main" val="1"/>
            </a:ext>
          </a:extLst>
        </p:spPr>
        <p:txBody>
          <a:bodyPr lIns="45719" rIns="4571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308" name="Title 1"/>
          <p:cNvSpPr txBox="1"/>
          <p:nvPr>
            <p:ph type="title"/>
          </p:nvPr>
        </p:nvSpPr>
        <p:spPr>
          <a:xfrm>
            <a:off x="323527" y="545877"/>
            <a:ext cx="8229601" cy="824136"/>
          </a:xfrm>
          <a:prstGeom prst="rect">
            <a:avLst/>
          </a:prstGeom>
        </p:spPr>
        <p:txBody>
          <a:bodyPr/>
          <a:lstStyle/>
          <a:p>
            <a:pPr defTabSz="576072">
              <a:lnSpc>
                <a:spcPct val="90000"/>
              </a:lnSpc>
              <a:defRPr sz="2709"/>
            </a:pPr>
            <a:r>
              <a:t>Paper Publication Status(Published)</a:t>
            </a:r>
            <a:br/>
          </a:p>
        </p:txBody>
      </p:sp>
      <p:sp>
        <p:nvSpPr>
          <p:cNvPr id="309" name="Date Placeholder 3"/>
          <p:cNvSpPr txBox="1"/>
          <p:nvPr/>
        </p:nvSpPr>
        <p:spPr>
          <a:xfrm>
            <a:off x="502919" y="6414760"/>
            <a:ext cx="2042162" cy="248305"/>
          </a:xfrm>
          <a:prstGeom prst="rect">
            <a:avLst/>
          </a:prstGeom>
          <a:ln w="12700">
            <a:miter lim="400000"/>
          </a:ln>
        </p:spPr>
        <p:txBody>
          <a:bodyPr lIns="45719" rIns="45719" anchor="ctr">
            <a:spAutoFit/>
          </a:bodyPr>
          <a:lstStyle/>
          <a:p>
            <a:pPr>
              <a:defRPr sz="1200">
                <a:solidFill>
                  <a:srgbClr val="888888"/>
                </a:solidFill>
                <a:latin typeface="Calibri"/>
                <a:ea typeface="Calibri"/>
                <a:cs typeface="Calibri"/>
                <a:sym typeface="Calibri"/>
              </a:defRPr>
            </a:pPr>
          </a:p>
        </p:txBody>
      </p:sp>
      <p:sp>
        <p:nvSpPr>
          <p:cNvPr id="310" name="Slide Number Placeholder 5"/>
          <p:cNvSpPr txBox="1"/>
          <p:nvPr>
            <p:ph type="sldNum" sz="quarter" idx="2"/>
          </p:nvPr>
        </p:nvSpPr>
        <p:spPr>
          <a:xfrm>
            <a:off x="8428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11" name="Screenshot 2025-03-11 at 13.47.44.png" descr="Screenshot 2025-03-11 at 13.47.44.png"/>
          <p:cNvPicPr>
            <a:picLocks noChangeAspect="1"/>
          </p:cNvPicPr>
          <p:nvPr/>
        </p:nvPicPr>
        <p:blipFill>
          <a:blip r:embed="rId2">
            <a:extLst/>
          </a:blip>
          <a:stretch>
            <a:fillRect/>
          </a:stretch>
        </p:blipFill>
        <p:spPr>
          <a:xfrm>
            <a:off x="2860961" y="1373800"/>
            <a:ext cx="3486559" cy="4900647"/>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3" name="Google Shape;220;p18"/>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314" name="Google Shape;218;p18"/>
          <p:cNvSpPr txBox="1"/>
          <p:nvPr>
            <p:ph type="title"/>
          </p:nvPr>
        </p:nvSpPr>
        <p:spPr>
          <a:prstGeom prst="rect">
            <a:avLst/>
          </a:prstGeom>
        </p:spPr>
        <p:txBody>
          <a:bodyPr/>
          <a:lstStyle/>
          <a:p>
            <a:pPr/>
            <a:r>
              <a:t>THANK YOU</a:t>
            </a:r>
          </a:p>
        </p:txBody>
      </p:sp>
      <p:sp>
        <p:nvSpPr>
          <p:cNvPr id="315" name="Google Shape;219;p18"/>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316" name="Google Shape;221;p18"/>
          <p:cNvSpPr txBox="1"/>
          <p:nvPr>
            <p:ph type="sldNum" sz="quarter" idx="2"/>
          </p:nvPr>
        </p:nvSpPr>
        <p:spPr>
          <a:xfrm>
            <a:off x="8428216" y="6414780"/>
            <a:ext cx="258584"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7" name="Google Shape;222;p18"/>
          <p:cNvSpPr txBox="1"/>
          <p:nvPr/>
        </p:nvSpPr>
        <p:spPr>
          <a:xfrm>
            <a:off x="655325" y="2690335"/>
            <a:ext cx="7827490" cy="1308319"/>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just">
              <a:defRPr sz="2800">
                <a:latin typeface="Calibri"/>
                <a:ea typeface="Calibri"/>
                <a:cs typeface="Calibri"/>
                <a:sym typeface="Calibri"/>
              </a:defRPr>
            </a:lvl1pPr>
          </a:lstStyle>
          <a:p>
            <a:pPr/>
            <a:r>
              <a:t>We thank God, Our Department, Guide, Panel Members, Supportive Professors and all Technical and non Technical staff who helped us in our Project.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Google Shape;121;p3"/>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72" name="Google Shape;118;p3"/>
          <p:cNvSpPr txBox="1"/>
          <p:nvPr>
            <p:ph type="title"/>
          </p:nvPr>
        </p:nvSpPr>
        <p:spPr>
          <a:xfrm>
            <a:off x="298939" y="215900"/>
            <a:ext cx="8229601" cy="1143000"/>
          </a:xfrm>
          <a:prstGeom prst="rect">
            <a:avLst/>
          </a:prstGeom>
        </p:spPr>
        <p:txBody>
          <a:bodyPr/>
          <a:lstStyle>
            <a:lvl1pPr>
              <a:defRPr sz="3600"/>
            </a:lvl1pPr>
          </a:lstStyle>
          <a:p>
            <a:pPr/>
            <a:r>
              <a:t>ABSTRACT</a:t>
            </a:r>
          </a:p>
        </p:txBody>
      </p:sp>
      <p:sp>
        <p:nvSpPr>
          <p:cNvPr id="173" name="Google Shape;119;p3"/>
          <p:cNvSpPr txBox="1"/>
          <p:nvPr>
            <p:ph type="body" idx="1"/>
          </p:nvPr>
        </p:nvSpPr>
        <p:spPr>
          <a:xfrm>
            <a:off x="457200" y="1404487"/>
            <a:ext cx="8229600" cy="4543631"/>
          </a:xfrm>
          <a:prstGeom prst="rect">
            <a:avLst/>
          </a:prstGeom>
        </p:spPr>
        <p:txBody>
          <a:bodyPr/>
          <a:lstStyle>
            <a:lvl1pPr marL="0" indent="0" algn="just">
              <a:lnSpc>
                <a:spcPct val="150000"/>
              </a:lnSpc>
              <a:spcBef>
                <a:spcPts val="0"/>
              </a:spcBef>
              <a:buSzTx/>
              <a:buNone/>
              <a:defRPr sz="1300">
                <a:latin typeface="+mj-lt"/>
                <a:ea typeface="+mj-ea"/>
                <a:cs typeface="+mj-cs"/>
                <a:sym typeface="Arial"/>
              </a:defRPr>
            </a:lvl1pPr>
          </a:lstStyle>
          <a:p>
            <a:pPr/>
            <a:r>
              <a:t>The Internet of Things (IoT) is a network of interconnected devices that communicate and exchange data through the internet. This technology has revolutionized various sectors by enabling smart homes, healthcare, industrial automation, and more. However, IoT also introduces significant security challenges. The primary security issues in IoT include data breaches, unauthorized access, and device manipulation. Major attacks on IoT systems, such as the Mirai botnet attack, have demonstrated the vulnerability of these networks to large-scale disruptions. The problems in IoT security system from the lack of standardized security protocols, limited computational resources of IoT devices, and the vast attack surface due to the sheer number of connected devices. This project shows a novel approach to enhancing real-time detection of cyber threats through adaptive machine learning in network traffic analysis. By leveraging machine learning algorithms that can dynamically adjust based on the changing threat landscape, our system is able to effectively detect and classify malicious activities in network traffic in real-time. This adaptive approach allows for more accurate and timely identification of cybersecurity incidents, helping organizations to mitigate potential threats before they can cause significant damage. Our experimental results demonstrate the effectiveness of our approach in improving detection rates and reducing false positives, showcasing the potential of adaptive machine learning in enhancing cybersecurity defenses.  </a:t>
            </a:r>
          </a:p>
        </p:txBody>
      </p:sp>
      <p:sp>
        <p:nvSpPr>
          <p:cNvPr id="174" name="Google Shape;120;p3"/>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75" name="Google Shape;122;p3"/>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Google Shape;130;p4"/>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78" name="Google Shape;127;p4"/>
          <p:cNvSpPr txBox="1"/>
          <p:nvPr>
            <p:ph type="title"/>
          </p:nvPr>
        </p:nvSpPr>
        <p:spPr>
          <a:prstGeom prst="rect">
            <a:avLst/>
          </a:prstGeom>
        </p:spPr>
        <p:txBody>
          <a:bodyPr/>
          <a:lstStyle/>
          <a:p>
            <a:pPr/>
            <a:r>
              <a:t>OBJECTIVE(S)</a:t>
            </a:r>
          </a:p>
        </p:txBody>
      </p:sp>
      <p:sp>
        <p:nvSpPr>
          <p:cNvPr id="179" name="Google Shape;128;p4"/>
          <p:cNvSpPr txBox="1"/>
          <p:nvPr>
            <p:ph type="body" idx="1"/>
          </p:nvPr>
        </p:nvSpPr>
        <p:spPr>
          <a:xfrm>
            <a:off x="457200" y="1600200"/>
            <a:ext cx="8229600" cy="4525963"/>
          </a:xfrm>
          <a:prstGeom prst="rect">
            <a:avLst/>
          </a:prstGeom>
        </p:spPr>
        <p:txBody>
          <a:bodyPr/>
          <a:lstStyle>
            <a:lvl1pPr marL="0" indent="0" algn="just">
              <a:lnSpc>
                <a:spcPct val="150000"/>
              </a:lnSpc>
              <a:spcBef>
                <a:spcPts val="0"/>
              </a:spcBef>
              <a:buSzTx/>
              <a:buNone/>
              <a:defRPr sz="2000">
                <a:latin typeface="+mj-lt"/>
                <a:ea typeface="+mj-ea"/>
                <a:cs typeface="+mj-cs"/>
                <a:sym typeface="Arial"/>
              </a:defRPr>
            </a:lvl1pPr>
          </a:lstStyle>
          <a:p>
            <a:pPr/>
            <a:r>
              <a:t>The project aims to develop an adaptive machine learning system for real-time detection of cyber threats in IoT networks. This system will accurately identify known attack types, such as DDoS ,R2L,Probe,U2R attacks. By leveraging dynamic machine learning algorithms, the system ensures high accuracy, minimal false positives, and proactive mitigation of potential threats.</a:t>
            </a:r>
          </a:p>
        </p:txBody>
      </p:sp>
      <p:sp>
        <p:nvSpPr>
          <p:cNvPr id="180" name="Google Shape;129;p4"/>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81" name="Google Shape;131;p4"/>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Google Shape;136;p5"/>
          <p:cNvSpPr txBox="1"/>
          <p:nvPr>
            <p:ph type="title"/>
          </p:nvPr>
        </p:nvSpPr>
        <p:spPr>
          <a:prstGeom prst="rect">
            <a:avLst/>
          </a:prstGeom>
        </p:spPr>
        <p:txBody>
          <a:bodyPr lIns="45719" tIns="45719" rIns="45719" bIns="45719"/>
          <a:lstStyle>
            <a:lvl1pPr>
              <a:defRPr>
                <a:latin typeface="Times New Roman"/>
                <a:ea typeface="Times New Roman"/>
                <a:cs typeface="Times New Roman"/>
                <a:sym typeface="Times New Roman"/>
              </a:defRPr>
            </a:lvl1pPr>
          </a:lstStyle>
          <a:p>
            <a:pPr/>
            <a:r>
              <a:t>LITERATURE SURVEY(1/4)</a:t>
            </a:r>
          </a:p>
        </p:txBody>
      </p:sp>
      <p:sp>
        <p:nvSpPr>
          <p:cNvPr id="184" name="A. Bezemskij, G. Loukas, D. Gan, and R. J. Anthony, “Detecting Cyber-Physical Threats in Autonomous Robotic Vehicles,” 2017 IEEE International Conference on Internet of Things (iThings), IEEE Green Computing and Communications (GreenCom), IEEE Cyber, Phy"/>
          <p:cNvSpPr txBox="1"/>
          <p:nvPr>
            <p:ph type="body" idx="1"/>
          </p:nvPr>
        </p:nvSpPr>
        <p:spPr>
          <a:xfrm>
            <a:off x="457200" y="1219200"/>
            <a:ext cx="8229600" cy="4876800"/>
          </a:xfrm>
          <a:prstGeom prst="rect">
            <a:avLst/>
          </a:prstGeom>
        </p:spPr>
        <p:txBody>
          <a:bodyPr lIns="45719" tIns="45719" rIns="45719" bIns="45719"/>
          <a:lstStyle/>
          <a:p>
            <a:pPr marL="12191" indent="-12191" algn="just">
              <a:lnSpc>
                <a:spcPct val="120000"/>
              </a:lnSpc>
              <a:spcBef>
                <a:spcPts val="0"/>
              </a:spcBef>
              <a:buSzPct val="100000"/>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919">
                <a:latin typeface="+mj-lt"/>
                <a:ea typeface="+mj-ea"/>
                <a:cs typeface="+mj-cs"/>
                <a:sym typeface="Arial"/>
              </a:defRPr>
            </a:pPr>
            <a:r>
              <a:t> A. Bezemskij, G. Loukas, D. Gan, and R. J. Anthony, “Detecting Cyber-Physical Threats in Autonomous Robotic Vehicles,” 2017 IEEE International Conference on Internet of Things (iThings), IEEE Green Computing and Communications (GreenCom), IEEE Cyber, Physical and Social Computing CPSCom, and IEEE Smart Data (SmartData), Exeter, UK, 2017, pp. 98-103, doi: 10.1109/iThings-GreenCom-CPSCom-SmartData.2017.20.</a:t>
            </a:r>
          </a:p>
          <a:p>
            <a:pPr marL="12191" indent="-12191" algn="just">
              <a:lnSpc>
                <a:spcPct val="120000"/>
              </a:lnSpc>
              <a:spcBef>
                <a:spcPts val="0"/>
              </a:spcBef>
              <a:buSzPct val="100000"/>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919">
                <a:latin typeface="+mj-lt"/>
                <a:ea typeface="+mj-ea"/>
                <a:cs typeface="+mj-cs"/>
                <a:sym typeface="Arial"/>
              </a:defRPr>
            </a:pPr>
            <a:r>
              <a:t> T. B. Ghuge and S. Sunil Biradar, “Web Data Mining for Cyber Security Threat Detection,” 2024 International Conference on Inventive Computation Technologies (ICICT), Lalitpur, Nepal, 2024, pp. 1420-1426, doi: 10.1109/ICICT60155.2024.10544843. Amy Roberts and David White (September 2021) integrated genomic data types like SNP data and gene expression to enhance phenotypic trait predictions, highlighting the benefits of multi-omics approaches.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V. Mavroeidis and S. Bromander, “Cyber Threat Intelligence Model Evaluation,” 2017 European Intelligence and Security Informatics Conference (EISIC), Athens, Greece, 2017, pp. 91-98, doi: 10.1109/EISIC.2017.20.…"/>
          <p:cNvSpPr txBox="1"/>
          <p:nvPr>
            <p:ph type="body" idx="1"/>
          </p:nvPr>
        </p:nvSpPr>
        <p:spPr>
          <a:xfrm>
            <a:off x="457200" y="1432148"/>
            <a:ext cx="8229600" cy="4876801"/>
          </a:xfrm>
          <a:prstGeom prst="rect">
            <a:avLst/>
          </a:prstGeom>
        </p:spPr>
        <p:txBody>
          <a:bodyPr lIns="45719" tIns="45719" rIns="45719" bIns="45719"/>
          <a:lstStyle/>
          <a:p>
            <a:pPr marL="12191" indent="-12191" algn="just">
              <a:lnSpc>
                <a:spcPct val="120000"/>
              </a:lnSpc>
              <a:spcBef>
                <a:spcPts val="0"/>
              </a:spcBef>
              <a:buSzPct val="100000"/>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919">
                <a:latin typeface="+mj-lt"/>
                <a:ea typeface="+mj-ea"/>
                <a:cs typeface="+mj-cs"/>
                <a:sym typeface="Arial"/>
              </a:defRPr>
            </a:pPr>
            <a:r>
              <a:t> V. Mavroeidis and S. Bromander, “Cyber Threat Intelligence Model Evaluation,” 2017 European Intelligence and Security Informatics Conference (EISIC), Athens, Greece, 2017, pp. 91-98, doi: 10.1109/EISIC.2017.20.  </a:t>
            </a:r>
          </a:p>
          <a:p>
            <a:pPr marL="12191" indent="-12191" algn="just">
              <a:lnSpc>
                <a:spcPct val="120000"/>
              </a:lnSpc>
              <a:spcBef>
                <a:spcPts val="0"/>
              </a:spcBef>
              <a:buSzPct val="100000"/>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919">
                <a:latin typeface="+mj-lt"/>
                <a:ea typeface="+mj-ea"/>
                <a:cs typeface="+mj-cs"/>
                <a:sym typeface="Arial"/>
              </a:defRPr>
            </a:pPr>
            <a:r>
              <a:t> A. Rogachev and E. Melikhova, “Automation of Architecture Justification and Parameters Selection for Intelligent Cyber-Physical Threat Detection,” 2022 International Russian Automation Conference (RusAutoCon), Sochi, Russia, 2022, pp. 908-912, doi: 10.1109/RusAutoCon54946.2022.9896311.</a:t>
            </a:r>
          </a:p>
          <a:p>
            <a:pPr marL="12191" indent="-12191" algn="just">
              <a:lnSpc>
                <a:spcPct val="120000"/>
              </a:lnSpc>
              <a:spcBef>
                <a:spcPts val="0"/>
              </a:spcBef>
              <a:buSzPct val="100000"/>
              <a:tabLst>
                <a:tab pos="330200" algn="l"/>
                <a:tab pos="673100" algn="l"/>
                <a:tab pos="1016000" algn="l"/>
                <a:tab pos="1358900" algn="l"/>
                <a:tab pos="1701800" algn="l"/>
                <a:tab pos="2044700" algn="l"/>
                <a:tab pos="2387600" algn="l"/>
                <a:tab pos="2730500" algn="l"/>
                <a:tab pos="3060700" algn="l"/>
                <a:tab pos="3403600" algn="l"/>
                <a:tab pos="3746500" algn="l"/>
                <a:tab pos="4089400" algn="l"/>
              </a:tabLst>
              <a:defRPr sz="1919">
                <a:latin typeface="+mj-lt"/>
                <a:ea typeface="+mj-ea"/>
                <a:cs typeface="+mj-cs"/>
                <a:sym typeface="Arial"/>
              </a:defRPr>
            </a:pPr>
            <a:r>
              <a:t> Y. Shi, W. Li, Y. Zhang, X. Deng, D. Yin, and S. Deng, “Survey on APT Attack Detection in Industrial Cyber-Physical Systems,” 2021 International Conference on Electronic Information Technology and Smart Agriculture (ICEITSA), Huaihua, China, 2021, pp. 296-301, doi: 10.1109/ICEITSA54226.2021.00064.</a:t>
            </a:r>
          </a:p>
        </p:txBody>
      </p:sp>
      <p:sp>
        <p:nvSpPr>
          <p:cNvPr id="187" name="Google Shape;142;g27fefcdb6f8_0_2"/>
          <p:cNvSpPr txBox="1"/>
          <p:nvPr>
            <p:ph type="title"/>
          </p:nvPr>
        </p:nvSpPr>
        <p:spPr>
          <a:prstGeom prst="rect">
            <a:avLst/>
          </a:prstGeom>
        </p:spPr>
        <p:txBody>
          <a:bodyPr lIns="45719" tIns="45719" rIns="45719" bIns="45719"/>
          <a:lstStyle>
            <a:lvl1pPr>
              <a:defRPr>
                <a:latin typeface="Times New Roman"/>
                <a:ea typeface="Times New Roman"/>
                <a:cs typeface="Times New Roman"/>
                <a:sym typeface="Times New Roman"/>
              </a:defRPr>
            </a:lvl1pPr>
          </a:lstStyle>
          <a:p>
            <a:pPr/>
            <a:r>
              <a:t>LITERATURE SURVEY(3/4)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48;g27fefcdb6f8_0_8"/>
          <p:cNvSpPr txBox="1"/>
          <p:nvPr>
            <p:ph type="title"/>
          </p:nvPr>
        </p:nvSpPr>
        <p:spPr>
          <a:prstGeom prst="rect">
            <a:avLst/>
          </a:prstGeom>
        </p:spPr>
        <p:txBody>
          <a:bodyPr lIns="45719" tIns="45719" rIns="45719" bIns="45719"/>
          <a:lstStyle>
            <a:lvl1pPr>
              <a:defRPr>
                <a:latin typeface="Times New Roman"/>
                <a:ea typeface="Times New Roman"/>
                <a:cs typeface="Times New Roman"/>
                <a:sym typeface="Times New Roman"/>
              </a:defRPr>
            </a:lvl1pPr>
          </a:lstStyle>
          <a:p>
            <a:pPr/>
            <a:r>
              <a:t>LITERATURE SURVEY(3/4)</a:t>
            </a:r>
          </a:p>
        </p:txBody>
      </p:sp>
      <p:sp>
        <p:nvSpPr>
          <p:cNvPr id="190" name="Simran, S. Kumar, and A. Hans, “AI Shield and Red AI Framework: Machine Learning Solutions for Cyber Threat Intelligence,” 2024 International Conference on Intelligent Systems for Cybersecurity (ISCS), Gurugram, India, 2024, pp. 1-6, doi: 10.1109/ISCS618"/>
          <p:cNvSpPr txBox="1"/>
          <p:nvPr>
            <p:ph type="body" idx="1"/>
          </p:nvPr>
        </p:nvSpPr>
        <p:spPr>
          <a:xfrm>
            <a:off x="489439" y="1531524"/>
            <a:ext cx="8229601" cy="4876801"/>
          </a:xfrm>
          <a:prstGeom prst="rect">
            <a:avLst/>
          </a:prstGeom>
        </p:spPr>
        <p:txBody>
          <a:bodyPr lIns="45719" tIns="45719" rIns="45719" bIns="45719"/>
          <a:lstStyle/>
          <a:p>
            <a:pPr marL="12446" indent="-12446" algn="just">
              <a:lnSpc>
                <a:spcPct val="120000"/>
              </a:lnSpc>
              <a:spcBef>
                <a:spcPts val="0"/>
              </a:spcBef>
              <a:buSzPct val="100000"/>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1960">
                <a:latin typeface="+mj-lt"/>
                <a:ea typeface="+mj-ea"/>
                <a:cs typeface="+mj-cs"/>
                <a:sym typeface="Arial"/>
              </a:defRPr>
            </a:pPr>
            <a:r>
              <a:t> Simran, S. Kumar, and A. Hans, “AI Shield and Red AI Framework: Machine Learning Solutions for Cyber Threat Intelligence,” 2024 International Conference on Intelligent Systems for Cybersecurity (ISCS), Gurugram, India, 2024, pp. 1-6, doi: 10.1109/ISCS61804.2024.10581195.</a:t>
            </a:r>
          </a:p>
          <a:p>
            <a:pPr marL="12446" indent="-12446" algn="just">
              <a:lnSpc>
                <a:spcPct val="120000"/>
              </a:lnSpc>
              <a:spcBef>
                <a:spcPts val="0"/>
              </a:spcBef>
              <a:buSzPct val="100000"/>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1960">
                <a:latin typeface="+mj-lt"/>
                <a:ea typeface="+mj-ea"/>
                <a:cs typeface="+mj-cs"/>
                <a:sym typeface="Arial"/>
              </a:defRPr>
            </a:pPr>
            <a:r>
              <a:t> V. R. Saddi, S. K. Gopal, A. S. Mohammed, S. Dhanasekaran, and M. S. Naruka, “Generative AI’s Role in Enhancing Threat Intelligence and Cyber Security,” 2024 2nd International Conference on Disruptive Technologies (ICDT), Greater Noida, India, 2024, pp. 537-542, doi: 10.1109/ICDT61202.2024.10489766.</a:t>
            </a:r>
          </a:p>
          <a:p>
            <a:pPr marL="196515" indent="-196515" algn="just">
              <a:lnSpc>
                <a:spcPct val="120000"/>
              </a:lnSpc>
              <a:spcBef>
                <a:spcPts val="0"/>
              </a:spcBef>
              <a:buClrTx/>
              <a:buSzPct val="100000"/>
              <a:buFontTx/>
              <a:tabLst>
                <a:tab pos="342900" algn="l"/>
                <a:tab pos="685800" algn="l"/>
                <a:tab pos="1041400" algn="l"/>
                <a:tab pos="1384300" algn="l"/>
                <a:tab pos="1739900" algn="l"/>
                <a:tab pos="2082800" algn="l"/>
                <a:tab pos="2438400" algn="l"/>
                <a:tab pos="2781300" algn="l"/>
                <a:tab pos="3124200" algn="l"/>
                <a:tab pos="3479800" algn="l"/>
                <a:tab pos="3822700" algn="l"/>
                <a:tab pos="4178300" algn="l"/>
              </a:tabLst>
              <a:defRPr sz="1960">
                <a:latin typeface="+mj-lt"/>
                <a:ea typeface="+mj-ea"/>
                <a:cs typeface="+mj-cs"/>
                <a:sym typeface="Arial"/>
              </a:defRPr>
            </a:pPr>
            <a:r>
              <a:t>M. Bommy et al., “Mobile Ad Hoc Networks Supporting Adaptive Threat Detection through Intrusion Detection: Effective Use of Machine Learning for Cyber Defense,” presented at the 2023 ICSES in Chennai, India, pp. 1-5, 2023, doi: 10.1109/ICSES60034.2023.10465320.</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Google Shape;154;g27fefcdb6f8_0_21"/>
          <p:cNvSpPr txBox="1"/>
          <p:nvPr>
            <p:ph type="title"/>
          </p:nvPr>
        </p:nvSpPr>
        <p:spPr>
          <a:prstGeom prst="rect">
            <a:avLst/>
          </a:prstGeom>
        </p:spPr>
        <p:txBody>
          <a:bodyPr lIns="45719" tIns="45719" rIns="45719" bIns="45719"/>
          <a:lstStyle>
            <a:lvl1pPr>
              <a:defRPr>
                <a:latin typeface="Times New Roman"/>
                <a:ea typeface="Times New Roman"/>
                <a:cs typeface="Times New Roman"/>
                <a:sym typeface="Times New Roman"/>
              </a:defRPr>
            </a:lvl1pPr>
          </a:lstStyle>
          <a:p>
            <a:pPr/>
            <a:r>
              <a:t>LITERATURE SURVEY(4/4)</a:t>
            </a:r>
          </a:p>
        </p:txBody>
      </p:sp>
      <p:sp>
        <p:nvSpPr>
          <p:cNvPr id="193" name="Z. C. Khan, T. Mkhwanazi, and M. Masango, “Cyber Threat Intelligence Model for Organizations,” 2023 International Conference on Artificial Intelligence, Big Data, Computing, and Data Communication Systems (icABCD), Durban, South Africa, 2023, pp. 1-7, do"/>
          <p:cNvSpPr txBox="1"/>
          <p:nvPr>
            <p:ph type="body" idx="1"/>
          </p:nvPr>
        </p:nvSpPr>
        <p:spPr>
          <a:xfrm>
            <a:off x="457200" y="1219200"/>
            <a:ext cx="8229600" cy="4876800"/>
          </a:xfrm>
          <a:prstGeom prst="rect">
            <a:avLst/>
          </a:prstGeom>
        </p:spPr>
        <p:txBody>
          <a:bodyPr lIns="45719" tIns="45719" rIns="45719" bIns="45719"/>
          <a:lstStyle/>
          <a:p>
            <a:pPr marL="12700" indent="-12700" algn="just" defTabSz="12700">
              <a:lnSpc>
                <a:spcPct val="120000"/>
              </a:lnSpc>
              <a:spcBef>
                <a:spcPts val="0"/>
              </a:spcBef>
              <a:buSzPct val="1000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j-lt"/>
                <a:ea typeface="+mj-ea"/>
                <a:cs typeface="+mj-cs"/>
                <a:sym typeface="Arial"/>
              </a:defRPr>
            </a:pPr>
            <a:r>
              <a:t> Z. C. Khan, T. Mkhwanazi, and M. Masango, “Cyber Threat Intelligence Model for Organizations,” 2023 International Conference on Artificial Intelligence, Big Data, Computing, and Data Communication Systems (icABCD), Durban, South Africa, 2023, pp. 1-7, doi: 10.1109/icABCD59051.2023.10220503.</a:t>
            </a:r>
          </a:p>
          <a:p>
            <a:pPr marL="12700" indent="-12700" algn="just" defTabSz="12700">
              <a:lnSpc>
                <a:spcPct val="120000"/>
              </a:lnSpc>
              <a:spcBef>
                <a:spcPts val="2000"/>
              </a:spcBef>
              <a:buSzPct val="1000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000">
                <a:latin typeface="+mj-lt"/>
                <a:ea typeface="+mj-ea"/>
                <a:cs typeface="+mj-cs"/>
                <a:sym typeface="Arial"/>
              </a:defRPr>
            </a:pPr>
            <a:r>
              <a:t> A. H. Nursidiq and C. Lim, “Cyber Threat Hunting for Enterprise Network Detection,” 2023 IEEE International Conference on Cryptography, Informatics, and Cybersecurity (ICoCICs), Bogor, Indonesia, 2023, pp. 303-308, doi: 10.1109/ ICoCICs58778.2023.10277438.</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69;p10"/>
          <p:cNvSpPr txBox="1"/>
          <p:nvPr/>
        </p:nvSpPr>
        <p:spPr>
          <a:xfrm>
            <a:off x="3169924" y="6414780"/>
            <a:ext cx="2804151"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ctr">
              <a:defRPr sz="1200">
                <a:solidFill>
                  <a:srgbClr val="888888"/>
                </a:solidFill>
                <a:latin typeface="Calibri"/>
                <a:ea typeface="Calibri"/>
                <a:cs typeface="Calibri"/>
                <a:sym typeface="Calibri"/>
              </a:defRPr>
            </a:lvl1pPr>
          </a:lstStyle>
          <a:p>
            <a:pPr/>
            <a:r>
              <a:t>School of Computing - CSE</a:t>
            </a:r>
          </a:p>
        </p:txBody>
      </p:sp>
      <p:sp>
        <p:nvSpPr>
          <p:cNvPr id="196" name="Google Shape;166;p10"/>
          <p:cNvSpPr txBox="1"/>
          <p:nvPr>
            <p:ph type="title"/>
          </p:nvPr>
        </p:nvSpPr>
        <p:spPr>
          <a:prstGeom prst="rect">
            <a:avLst/>
          </a:prstGeom>
        </p:spPr>
        <p:txBody>
          <a:bodyPr/>
          <a:lstStyle>
            <a:lvl1pPr>
              <a:defRPr sz="3600"/>
            </a:lvl1pPr>
          </a:lstStyle>
          <a:p>
            <a:pPr/>
            <a:r>
              <a:t>INFERENCES FROM LITERATURE SURVEY</a:t>
            </a:r>
          </a:p>
        </p:txBody>
      </p:sp>
      <p:sp>
        <p:nvSpPr>
          <p:cNvPr id="197" name="Google Shape;167;p10"/>
          <p:cNvSpPr txBox="1"/>
          <p:nvPr>
            <p:ph type="body" idx="1"/>
          </p:nvPr>
        </p:nvSpPr>
        <p:spPr>
          <a:xfrm>
            <a:off x="457200" y="1670243"/>
            <a:ext cx="8229600" cy="4578157"/>
          </a:xfrm>
          <a:prstGeom prst="rect">
            <a:avLst/>
          </a:prstGeom>
        </p:spPr>
        <p:txBody>
          <a:bodyPr/>
          <a:lstStyle/>
          <a:p>
            <a:pPr marL="0" indent="0" algn="just">
              <a:lnSpc>
                <a:spcPct val="150000"/>
              </a:lnSpc>
              <a:spcBef>
                <a:spcPts val="0"/>
              </a:spcBef>
              <a:buSzTx/>
              <a:buNone/>
              <a:defRPr sz="1700">
                <a:latin typeface="Times New Roman"/>
                <a:ea typeface="Times New Roman"/>
                <a:cs typeface="Times New Roman"/>
                <a:sym typeface="Times New Roman"/>
              </a:defRPr>
            </a:pPr>
          </a:p>
          <a:p>
            <a:pPr marL="0" indent="0" algn="just">
              <a:lnSpc>
                <a:spcPct val="150000"/>
              </a:lnSpc>
              <a:spcBef>
                <a:spcPts val="0"/>
              </a:spcBef>
              <a:buSzTx/>
              <a:buNone/>
              <a:defRPr sz="1700">
                <a:latin typeface="Times New Roman"/>
                <a:ea typeface="Times New Roman"/>
                <a:cs typeface="Times New Roman"/>
                <a:sym typeface="Times New Roman"/>
              </a:defRPr>
            </a:pPr>
            <a:r>
              <a:t>1</a:t>
            </a:r>
            <a:r>
              <a:t>. </a:t>
            </a:r>
            <a:r>
              <a:rPr b="1"/>
              <a:t>Limited adaptability</a:t>
            </a:r>
            <a:r>
              <a:t>: The machine learning algorithms used in network traffic analysis may not be able to dynamically adjust to new and evolving cyber threats, resulting in inadequate protection against emerging risks.</a:t>
            </a:r>
          </a:p>
          <a:p>
            <a:pPr marL="0" indent="0" algn="just">
              <a:lnSpc>
                <a:spcPct val="150000"/>
              </a:lnSpc>
              <a:spcBef>
                <a:spcPts val="0"/>
              </a:spcBef>
              <a:buSzTx/>
              <a:buNone/>
              <a:defRPr sz="1700">
                <a:latin typeface="Times New Roman"/>
                <a:ea typeface="Times New Roman"/>
                <a:cs typeface="Times New Roman"/>
                <a:sym typeface="Times New Roman"/>
              </a:defRPr>
            </a:pPr>
            <a:r>
              <a:t>2</a:t>
            </a:r>
            <a:r>
              <a:t>. </a:t>
            </a:r>
            <a:r>
              <a:rPr b="1"/>
              <a:t>Ineffective anomaly detection</a:t>
            </a:r>
            <a:r>
              <a:t>: The system may struggle to accurately identify and flag unusual or suspicious network behavior, leading to a higher likelihood of cyber attacks going undetected.</a:t>
            </a:r>
          </a:p>
          <a:p>
            <a:pPr marL="0" indent="0" algn="just">
              <a:lnSpc>
                <a:spcPct val="150000"/>
              </a:lnSpc>
              <a:spcBef>
                <a:spcPts val="0"/>
              </a:spcBef>
              <a:buSzTx/>
              <a:buNone/>
              <a:defRPr sz="1700">
                <a:latin typeface="Times New Roman"/>
                <a:ea typeface="Times New Roman"/>
                <a:cs typeface="Times New Roman"/>
                <a:sym typeface="Times New Roman"/>
              </a:defRPr>
            </a:pPr>
            <a:r>
              <a:t>3</a:t>
            </a:r>
            <a:r>
              <a:t>. </a:t>
            </a:r>
            <a:r>
              <a:rPr b="1"/>
              <a:t>Insufficient integration</a:t>
            </a:r>
            <a:r>
              <a:t>: The system may not effectively integrate with other security tools and systems, hindering the overall efficacy of threat detection and response efforts.</a:t>
            </a:r>
          </a:p>
          <a:p>
            <a:pPr marL="0" indent="0" algn="just">
              <a:lnSpc>
                <a:spcPct val="150000"/>
              </a:lnSpc>
              <a:spcBef>
                <a:spcPts val="0"/>
              </a:spcBef>
              <a:buSzTx/>
              <a:buNone/>
              <a:defRPr sz="1700">
                <a:latin typeface="Times New Roman"/>
                <a:ea typeface="Times New Roman"/>
                <a:cs typeface="Times New Roman"/>
                <a:sym typeface="Times New Roman"/>
              </a:defRPr>
            </a:pPr>
            <a:r>
              <a:t>Accuracy: reasearch cheyali-60 </a:t>
            </a:r>
          </a:p>
        </p:txBody>
      </p:sp>
      <p:sp>
        <p:nvSpPr>
          <p:cNvPr id="198" name="Google Shape;168;p10"/>
          <p:cNvSpPr txBox="1"/>
          <p:nvPr/>
        </p:nvSpPr>
        <p:spPr>
          <a:xfrm>
            <a:off x="502925" y="6414780"/>
            <a:ext cx="2042150" cy="248265"/>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1200">
                <a:solidFill>
                  <a:srgbClr val="888888"/>
                </a:solidFill>
                <a:latin typeface="Calibri"/>
                <a:ea typeface="Calibri"/>
                <a:cs typeface="Calibri"/>
                <a:sym typeface="Calibri"/>
              </a:defRPr>
            </a:lvl1pPr>
          </a:lstStyle>
          <a:p>
            <a:pPr/>
            <a:r>
              <a:t>22 July 2024</a:t>
            </a:r>
          </a:p>
        </p:txBody>
      </p:sp>
      <p:sp>
        <p:nvSpPr>
          <p:cNvPr id="199" name="Google Shape;170;p10"/>
          <p:cNvSpPr txBox="1"/>
          <p:nvPr>
            <p:ph type="sldNum" sz="quarter" idx="2"/>
          </p:nvPr>
        </p:nvSpPr>
        <p:spPr>
          <a:xfrm>
            <a:off x="8505458" y="6414780"/>
            <a:ext cx="181343" cy="24826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Arial"/>
        <a:ea typeface="Arial"/>
        <a:cs typeface="Arial"/>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Custom Design">
  <a:themeElements>
    <a:clrScheme name="Custom Design">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Custom Design">
      <a:majorFont>
        <a:latin typeface="Arial"/>
        <a:ea typeface="Arial"/>
        <a:cs typeface="Arial"/>
      </a:majorFont>
      <a:minorFont>
        <a:latin typeface="Helvetica"/>
        <a:ea typeface="Helvetica"/>
        <a:cs typeface="Helvetica"/>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