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72" r:id="rId13"/>
    <p:sldId id="267" r:id="rId14"/>
    <p:sldId id="268" r:id="rId15"/>
    <p:sldId id="269" r:id="rId16"/>
    <p:sldId id="270" r:id="rId17"/>
    <p:sldId id="271" r:id="rId1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jjc4Pk37rjSls6Nd6hbcKWjKyw9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D33F13-4AAC-4275-8D4D-B27A8D3EAE24}">
  <a:tblStyle styleId="{F0D33F13-4AAC-4275-8D4D-B27A8D3EAE2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1426" y="7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94" name="Google Shape;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98" name="Google Shape;198;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7fefcdb6f8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g27fefcdb6f8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7fefcdb6f8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27fefcdb6f8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7fefcdb6f8_0_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g27fefcdb6f8_0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7fefcdb6f8_0_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27fefcdb6f8_0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0" name="Google Shape;20;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29"/>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9"/>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30"/>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30"/>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6"/>
        <p:cNvGrpSpPr/>
        <p:nvPr/>
      </p:nvGrpSpPr>
      <p:grpSpPr>
        <a:xfrm>
          <a:off x="0" y="0"/>
          <a:ext cx="0" cy="0"/>
          <a:chOff x="0" y="0"/>
          <a:chExt cx="0" cy="0"/>
        </a:xfrm>
      </p:grpSpPr>
      <p:sp>
        <p:nvSpPr>
          <p:cNvPr id="87" name="Google Shape;87;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8" name="Google Shape;88;p31"/>
          <p:cNvSpPr txBox="1">
            <a:spLocks noGrp="1"/>
          </p:cNvSpPr>
          <p:nvPr>
            <p:ph type="dt" idx="10"/>
          </p:nvPr>
        </p:nvSpPr>
        <p:spPr>
          <a:xfrm>
            <a:off x="457200" y="6356350"/>
            <a:ext cx="2133600" cy="365125"/>
          </a:xfrm>
          <a:prstGeom prst="rect">
            <a:avLst/>
          </a:prstGeom>
          <a:noFill/>
          <a:ln>
            <a:noFill/>
          </a:ln>
          <a:effectLst>
            <a:outerShdw blurRad="50800" dist="50800" dir="5400000" algn="ctr" rotWithShape="0">
              <a:schemeClr val="lt1"/>
            </a:outerShdw>
          </a:effectLst>
        </p:spPr>
        <p:txBody>
          <a:bodyPr spcFirstLastPara="1" wrap="square" lIns="91425" tIns="45700" rIns="91425" bIns="45700" anchor="ctr" anchorCtr="0">
            <a:noAutofit/>
          </a:bodyPr>
          <a:lstStyle>
            <a:lvl1pPr lvl="0" algn="l">
              <a:spcBef>
                <a:spcPts val="0"/>
              </a:spcBef>
              <a:spcAft>
                <a:spcPts val="0"/>
              </a:spcAft>
              <a:buSzPts val="1400"/>
              <a:buNone/>
              <a:defRPr>
                <a:solidFill>
                  <a:srgbClr val="97480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97480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rgbClr val="974806"/>
                </a:solidFill>
                <a:latin typeface="Calibri"/>
                <a:ea typeface="Calibri"/>
                <a:cs typeface="Calibri"/>
                <a:sym typeface="Calibri"/>
              </a:defRPr>
            </a:lvl1pPr>
            <a:lvl2pPr marL="0" lvl="1" indent="0" algn="r">
              <a:spcBef>
                <a:spcPts val="0"/>
              </a:spcBef>
              <a:buNone/>
              <a:defRPr sz="1200">
                <a:solidFill>
                  <a:srgbClr val="974806"/>
                </a:solidFill>
                <a:latin typeface="Calibri"/>
                <a:ea typeface="Calibri"/>
                <a:cs typeface="Calibri"/>
                <a:sym typeface="Calibri"/>
              </a:defRPr>
            </a:lvl2pPr>
            <a:lvl3pPr marL="0" lvl="2" indent="0" algn="r">
              <a:spcBef>
                <a:spcPts val="0"/>
              </a:spcBef>
              <a:buNone/>
              <a:defRPr sz="1200">
                <a:solidFill>
                  <a:srgbClr val="974806"/>
                </a:solidFill>
                <a:latin typeface="Calibri"/>
                <a:ea typeface="Calibri"/>
                <a:cs typeface="Calibri"/>
                <a:sym typeface="Calibri"/>
              </a:defRPr>
            </a:lvl3pPr>
            <a:lvl4pPr marL="0" lvl="3" indent="0" algn="r">
              <a:spcBef>
                <a:spcPts val="0"/>
              </a:spcBef>
              <a:buNone/>
              <a:defRPr sz="1200">
                <a:solidFill>
                  <a:srgbClr val="974806"/>
                </a:solidFill>
                <a:latin typeface="Calibri"/>
                <a:ea typeface="Calibri"/>
                <a:cs typeface="Calibri"/>
                <a:sym typeface="Calibri"/>
              </a:defRPr>
            </a:lvl4pPr>
            <a:lvl5pPr marL="0" lvl="4" indent="0" algn="r">
              <a:spcBef>
                <a:spcPts val="0"/>
              </a:spcBef>
              <a:buNone/>
              <a:defRPr sz="1200">
                <a:solidFill>
                  <a:srgbClr val="974806"/>
                </a:solidFill>
                <a:latin typeface="Calibri"/>
                <a:ea typeface="Calibri"/>
                <a:cs typeface="Calibri"/>
                <a:sym typeface="Calibri"/>
              </a:defRPr>
            </a:lvl5pPr>
            <a:lvl6pPr marL="0" lvl="5" indent="0" algn="r">
              <a:spcBef>
                <a:spcPts val="0"/>
              </a:spcBef>
              <a:buNone/>
              <a:defRPr sz="1200">
                <a:solidFill>
                  <a:srgbClr val="974806"/>
                </a:solidFill>
                <a:latin typeface="Calibri"/>
                <a:ea typeface="Calibri"/>
                <a:cs typeface="Calibri"/>
                <a:sym typeface="Calibri"/>
              </a:defRPr>
            </a:lvl6pPr>
            <a:lvl7pPr marL="0" lvl="6" indent="0" algn="r">
              <a:spcBef>
                <a:spcPts val="0"/>
              </a:spcBef>
              <a:buNone/>
              <a:defRPr sz="1200">
                <a:solidFill>
                  <a:srgbClr val="974806"/>
                </a:solidFill>
                <a:latin typeface="Calibri"/>
                <a:ea typeface="Calibri"/>
                <a:cs typeface="Calibri"/>
                <a:sym typeface="Calibri"/>
              </a:defRPr>
            </a:lvl7pPr>
            <a:lvl8pPr marL="0" lvl="7" indent="0" algn="r">
              <a:spcBef>
                <a:spcPts val="0"/>
              </a:spcBef>
              <a:buNone/>
              <a:defRPr sz="1200">
                <a:solidFill>
                  <a:srgbClr val="974806"/>
                </a:solidFill>
                <a:latin typeface="Calibri"/>
                <a:ea typeface="Calibri"/>
                <a:cs typeface="Calibri"/>
                <a:sym typeface="Calibri"/>
              </a:defRPr>
            </a:lvl8pPr>
            <a:lvl9pPr marL="0" lvl="8" indent="0" algn="r">
              <a:spcBef>
                <a:spcPts val="0"/>
              </a:spcBef>
              <a:buNone/>
              <a:defRPr sz="1200">
                <a:solidFill>
                  <a:srgbClr val="974806"/>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21"/>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6" name="Google Shape;26;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22"/>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7" name="Google Shape;37;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2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4" name="Google Shape;44;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25"/>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2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2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2" name="Google Shape;52;p2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3" name="Google Shape;53;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2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3" name="Google Shape;63;p2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4" name="Google Shape;64;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2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8"/>
          <p:cNvSpPr>
            <a:spLocks noGrp="1"/>
          </p:cNvSpPr>
          <p:nvPr>
            <p:ph type="pic" idx="2"/>
          </p:nvPr>
        </p:nvSpPr>
        <p:spPr>
          <a:xfrm>
            <a:off x="1792288" y="612775"/>
            <a:ext cx="5486400" cy="4114800"/>
          </a:xfrm>
          <a:prstGeom prst="rect">
            <a:avLst/>
          </a:prstGeom>
          <a:noFill/>
          <a:ln>
            <a:noFill/>
          </a:ln>
        </p:spPr>
      </p:sp>
      <p:sp>
        <p:nvSpPr>
          <p:cNvPr id="70" name="Google Shape;70;p2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1" name="Google Shape;71;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9"/>
          <p:cNvSpPr/>
          <p:nvPr/>
        </p:nvSpPr>
        <p:spPr>
          <a:xfrm>
            <a:off x="298940" y="177143"/>
            <a:ext cx="8610600" cy="6553200"/>
          </a:xfrm>
          <a:prstGeom prst="rect">
            <a:avLst/>
          </a:prstGeom>
          <a:no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6" name="Google Shape;16;p19"/>
          <p:cNvCxnSpPr/>
          <p:nvPr/>
        </p:nvCxnSpPr>
        <p:spPr>
          <a:xfrm>
            <a:off x="298940" y="1219200"/>
            <a:ext cx="8610600" cy="1588"/>
          </a:xfrm>
          <a:prstGeom prst="straightConnector1">
            <a:avLst/>
          </a:prstGeom>
          <a:noFill/>
          <a:ln w="25400" cap="flat" cmpd="sng">
            <a:solidFill>
              <a:schemeClr val="dk2"/>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
          <p:cNvSpPr txBox="1">
            <a:spLocks noGrp="1"/>
          </p:cNvSpPr>
          <p:nvPr>
            <p:ph type="ctrTitle"/>
          </p:nvPr>
        </p:nvSpPr>
        <p:spPr>
          <a:xfrm>
            <a:off x="571500" y="449944"/>
            <a:ext cx="7772400" cy="35051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44061"/>
              </a:buClr>
              <a:buSzPts val="2000"/>
              <a:buFont typeface="Arial"/>
              <a:buNone/>
            </a:pPr>
            <a:br>
              <a:rPr lang="en-US" sz="2000">
                <a:solidFill>
                  <a:srgbClr val="244061"/>
                </a:solidFill>
                <a:latin typeface="Arial"/>
                <a:ea typeface="Arial"/>
                <a:cs typeface="Arial"/>
                <a:sym typeface="Arial"/>
              </a:rPr>
            </a:br>
            <a:br>
              <a:rPr lang="en-US" sz="2400">
                <a:solidFill>
                  <a:srgbClr val="244061"/>
                </a:solidFill>
                <a:latin typeface="Arial"/>
                <a:ea typeface="Arial"/>
                <a:cs typeface="Arial"/>
                <a:sym typeface="Arial"/>
              </a:rPr>
            </a:br>
            <a:endParaRPr sz="2400">
              <a:solidFill>
                <a:srgbClr val="244061"/>
              </a:solidFill>
              <a:latin typeface="Arial"/>
              <a:ea typeface="Arial"/>
              <a:cs typeface="Arial"/>
              <a:sym typeface="Arial"/>
            </a:endParaRPr>
          </a:p>
        </p:txBody>
      </p:sp>
      <p:sp>
        <p:nvSpPr>
          <p:cNvPr id="97" name="Google Shape;97;p1"/>
          <p:cNvSpPr txBox="1">
            <a:spLocks noGrp="1"/>
          </p:cNvSpPr>
          <p:nvPr>
            <p:ph type="subTitle" idx="1"/>
          </p:nvPr>
        </p:nvSpPr>
        <p:spPr>
          <a:xfrm>
            <a:off x="1406125" y="3385059"/>
            <a:ext cx="6709200" cy="126687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1100"/>
              <a:buFont typeface="Arial"/>
              <a:buNone/>
            </a:pPr>
            <a:r>
              <a:rPr lang="en-US" sz="2600" b="1" cap="small" dirty="0">
                <a:solidFill>
                  <a:schemeClr val="dk2"/>
                </a:solidFill>
                <a:latin typeface="Times New Roman"/>
                <a:ea typeface="Times New Roman"/>
                <a:cs typeface="Times New Roman"/>
                <a:sym typeface="Times New Roman"/>
              </a:rPr>
              <a:t>CYBER ATTACKS IN IOT NETWORKS</a:t>
            </a:r>
            <a:endParaRPr sz="2600" b="1" cap="small" dirty="0">
              <a:solidFill>
                <a:schemeClr val="dk2"/>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2600" b="1" cap="small" dirty="0">
              <a:solidFill>
                <a:schemeClr val="dk2"/>
              </a:solidFill>
              <a:latin typeface="Times New Roman"/>
              <a:ea typeface="Times New Roman"/>
              <a:cs typeface="Times New Roman"/>
              <a:sym typeface="Times New Roman"/>
            </a:endParaRPr>
          </a:p>
          <a:p>
            <a:pPr marL="0" lvl="0" indent="0" algn="ctr" rtl="0">
              <a:spcBef>
                <a:spcPts val="0"/>
              </a:spcBef>
              <a:spcAft>
                <a:spcPts val="0"/>
              </a:spcAft>
              <a:buClr>
                <a:schemeClr val="dk1"/>
              </a:buClr>
              <a:buSzPts val="1100"/>
              <a:buFont typeface="Arial"/>
              <a:buNone/>
            </a:pPr>
            <a:endParaRPr sz="2600" b="1" cap="small" dirty="0">
              <a:solidFill>
                <a:schemeClr val="dk2"/>
              </a:solidFill>
              <a:latin typeface="Times New Roman"/>
              <a:ea typeface="Times New Roman"/>
              <a:cs typeface="Times New Roman"/>
              <a:sym typeface="Times New Roman"/>
            </a:endParaRPr>
          </a:p>
          <a:p>
            <a:pPr marL="0" lvl="0" indent="0" algn="ctr" rtl="0">
              <a:spcBef>
                <a:spcPts val="400"/>
              </a:spcBef>
              <a:spcAft>
                <a:spcPts val="0"/>
              </a:spcAft>
              <a:buClr>
                <a:schemeClr val="dk1"/>
              </a:buClr>
              <a:buSzPts val="1000"/>
              <a:buNone/>
            </a:pPr>
            <a:endParaRPr sz="600" b="1" dirty="0">
              <a:solidFill>
                <a:schemeClr val="dk2"/>
              </a:solidFill>
              <a:latin typeface="Times New Roman"/>
              <a:ea typeface="Times New Roman"/>
              <a:cs typeface="Times New Roman"/>
              <a:sym typeface="Times New Roman"/>
            </a:endParaRPr>
          </a:p>
        </p:txBody>
      </p:sp>
      <p:sp>
        <p:nvSpPr>
          <p:cNvPr id="98" name="Google Shape;98;p1"/>
          <p:cNvSpPr txBox="1">
            <a:spLocks noGrp="1"/>
          </p:cNvSpPr>
          <p:nvPr>
            <p:ph type="dt" idx="10"/>
          </p:nvPr>
        </p:nvSpPr>
        <p:spPr>
          <a:xfrm>
            <a:off x="457200" y="6356350"/>
            <a:ext cx="2133600" cy="365125"/>
          </a:xfrm>
          <a:prstGeom prst="rect">
            <a:avLst/>
          </a:prstGeom>
          <a:noFill/>
          <a:ln>
            <a:noFill/>
          </a:ln>
          <a:effectLst>
            <a:outerShdw blurRad="50800" dist="50800" dir="5400000" algn="ctr" rotWithShape="0">
              <a:schemeClr val="lt1"/>
            </a:outerShdw>
          </a:effectLst>
        </p:spPr>
        <p:txBody>
          <a:bodyPr spcFirstLastPara="1" wrap="square" lIns="91425" tIns="45700" rIns="91425" bIns="45700" anchor="ctr" anchorCtr="0">
            <a:noAutofit/>
          </a:bodyPr>
          <a:lstStyle/>
          <a:p>
            <a:pPr marL="0" lvl="0" indent="0" algn="l" rtl="0">
              <a:spcBef>
                <a:spcPts val="0"/>
              </a:spcBef>
              <a:spcAft>
                <a:spcPts val="0"/>
              </a:spcAft>
              <a:buNone/>
            </a:pPr>
            <a:r>
              <a:rPr lang="en-US"/>
              <a:t>22 July 2024</a:t>
            </a:r>
            <a:endParaRPr/>
          </a:p>
        </p:txBody>
      </p:sp>
      <p:sp>
        <p:nvSpPr>
          <p:cNvPr id="99" name="Google Shape;9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School of Computing - CSE</a:t>
            </a:r>
            <a:endParaRPr/>
          </a:p>
        </p:txBody>
      </p:sp>
      <p:sp>
        <p:nvSpPr>
          <p:cNvPr id="100" name="Google Shape;10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pic>
        <p:nvPicPr>
          <p:cNvPr id="101" name="Google Shape;101;p1"/>
          <p:cNvPicPr preferRelativeResize="0"/>
          <p:nvPr/>
        </p:nvPicPr>
        <p:blipFill rotWithShape="1">
          <a:blip r:embed="rId3">
            <a:alphaModFix/>
          </a:blip>
          <a:srcRect/>
          <a:stretch/>
        </p:blipFill>
        <p:spPr>
          <a:xfrm>
            <a:off x="304800" y="136525"/>
            <a:ext cx="8610600" cy="1696686"/>
          </a:xfrm>
          <a:prstGeom prst="rect">
            <a:avLst/>
          </a:prstGeom>
          <a:noFill/>
          <a:ln w="9525" cap="flat" cmpd="sng">
            <a:solidFill>
              <a:srgbClr val="002060"/>
            </a:solidFill>
            <a:prstDash val="solid"/>
            <a:round/>
            <a:headEnd type="none" w="sm" len="sm"/>
            <a:tailEnd type="none" w="sm" len="sm"/>
          </a:ln>
        </p:spPr>
      </p:pic>
      <p:sp>
        <p:nvSpPr>
          <p:cNvPr id="102" name="Google Shape;102;p1"/>
          <p:cNvSpPr txBox="1"/>
          <p:nvPr/>
        </p:nvSpPr>
        <p:spPr>
          <a:xfrm>
            <a:off x="1066800" y="1833211"/>
            <a:ext cx="6553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1"/>
          <p:cNvSpPr txBox="1"/>
          <p:nvPr/>
        </p:nvSpPr>
        <p:spPr>
          <a:xfrm>
            <a:off x="457200" y="4901084"/>
            <a:ext cx="8381999" cy="1487883"/>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1"/>
              </a:buClr>
              <a:buSzPts val="2400"/>
              <a:buFont typeface="Arial"/>
              <a:buNone/>
            </a:pPr>
            <a:r>
              <a:rPr lang="en-US" sz="2400" b="1" u="none" dirty="0">
                <a:solidFill>
                  <a:schemeClr val="dk1"/>
                </a:solidFill>
                <a:latin typeface="Calibri"/>
                <a:ea typeface="Calibri"/>
                <a:cs typeface="Calibri"/>
                <a:sym typeface="Calibri"/>
              </a:rPr>
              <a:t>PROJECT STUDENTS                                                          GUIDE</a:t>
            </a:r>
          </a:p>
          <a:p>
            <a:pPr marL="0" marR="0" lvl="0" indent="0" algn="l" rtl="0">
              <a:spcBef>
                <a:spcPts val="0"/>
              </a:spcBef>
              <a:spcAft>
                <a:spcPts val="0"/>
              </a:spcAft>
              <a:buClr>
                <a:schemeClr val="dk1"/>
              </a:buClr>
              <a:buSzPts val="2400"/>
              <a:buFont typeface="Arial"/>
              <a:buNone/>
            </a:pPr>
            <a:r>
              <a:rPr lang="en-IN" sz="2400" b="1" u="none" dirty="0">
                <a:solidFill>
                  <a:schemeClr val="dk1"/>
                </a:solidFill>
                <a:latin typeface="Calibri"/>
                <a:ea typeface="Calibri"/>
                <a:cs typeface="Calibri"/>
                <a:sym typeface="Calibri"/>
              </a:rPr>
              <a:t>K. Abhinav, 41110666                         </a:t>
            </a:r>
            <a:r>
              <a:rPr lang="en-IN" sz="2400" b="1" u="none" dirty="0" err="1">
                <a:solidFill>
                  <a:schemeClr val="dk1"/>
                </a:solidFill>
                <a:latin typeface="Calibri"/>
                <a:ea typeface="Calibri"/>
                <a:cs typeface="Calibri"/>
                <a:sym typeface="Calibri"/>
              </a:rPr>
              <a:t>Dr.</a:t>
            </a:r>
            <a:r>
              <a:rPr lang="en-IN" sz="2400" b="1" u="none" dirty="0">
                <a:solidFill>
                  <a:schemeClr val="dk1"/>
                </a:solidFill>
                <a:latin typeface="Calibri"/>
                <a:ea typeface="Calibri"/>
                <a:cs typeface="Calibri"/>
                <a:sym typeface="Calibri"/>
              </a:rPr>
              <a:t> L. Suji Helen, M.E.,</a:t>
            </a:r>
            <a:r>
              <a:rPr lang="en-IN" sz="2400" b="1" u="none" dirty="0" err="1">
                <a:solidFill>
                  <a:schemeClr val="dk1"/>
                </a:solidFill>
                <a:latin typeface="Calibri"/>
                <a:ea typeface="Calibri"/>
                <a:cs typeface="Calibri"/>
                <a:sym typeface="Calibri"/>
              </a:rPr>
              <a:t>Ph.D</a:t>
            </a:r>
            <a:r>
              <a:rPr lang="en-IN" sz="2400" b="1" u="none" dirty="0">
                <a:solidFill>
                  <a:schemeClr val="dk1"/>
                </a:solidFill>
                <a:latin typeface="Calibri"/>
                <a:ea typeface="Calibri"/>
                <a:cs typeface="Calibri"/>
                <a:sym typeface="Calibri"/>
              </a:rPr>
              <a:t>.,</a:t>
            </a:r>
          </a:p>
          <a:p>
            <a:pPr marL="0" marR="0" lvl="0" indent="0" algn="l" rtl="0">
              <a:spcBef>
                <a:spcPts val="0"/>
              </a:spcBef>
              <a:spcAft>
                <a:spcPts val="0"/>
              </a:spcAft>
              <a:buClr>
                <a:schemeClr val="dk1"/>
              </a:buClr>
              <a:buSzPts val="2400"/>
              <a:buFont typeface="Arial"/>
              <a:buNone/>
            </a:pPr>
            <a:r>
              <a:rPr lang="en-IN" sz="2400" b="1" dirty="0">
                <a:solidFill>
                  <a:schemeClr val="dk1"/>
                </a:solidFill>
                <a:latin typeface="Calibri"/>
                <a:ea typeface="Calibri"/>
                <a:cs typeface="Calibri"/>
                <a:sym typeface="Calibri"/>
              </a:rPr>
              <a:t>K. Charan Sai, 41110668</a:t>
            </a:r>
            <a:endParaRPr sz="2400" b="1" u="none" dirty="0">
              <a:solidFill>
                <a:schemeClr val="dk1"/>
              </a:solidFill>
              <a:latin typeface="Calibri"/>
              <a:ea typeface="Calibri"/>
              <a:cs typeface="Calibri"/>
              <a:sym typeface="Calibri"/>
            </a:endParaRPr>
          </a:p>
        </p:txBody>
      </p:sp>
      <p:pic>
        <p:nvPicPr>
          <p:cNvPr id="104" name="Google Shape;104;p1"/>
          <p:cNvPicPr preferRelativeResize="0"/>
          <p:nvPr/>
        </p:nvPicPr>
        <p:blipFill rotWithShape="1">
          <a:blip r:embed="rId4">
            <a:alphaModFix/>
          </a:blip>
          <a:srcRect/>
          <a:stretch/>
        </p:blipFill>
        <p:spPr>
          <a:xfrm>
            <a:off x="590550" y="2021581"/>
            <a:ext cx="8115299" cy="117508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0"/>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libri"/>
              <a:buNone/>
            </a:pPr>
            <a:r>
              <a:rPr lang="en-US" sz="3600"/>
              <a:t>INFERENCES FROM LITERATURE SURVEY</a:t>
            </a:r>
            <a:endParaRPr/>
          </a:p>
        </p:txBody>
      </p:sp>
      <p:sp>
        <p:nvSpPr>
          <p:cNvPr id="167" name="Google Shape;167;p10"/>
          <p:cNvSpPr txBox="1">
            <a:spLocks noGrp="1"/>
          </p:cNvSpPr>
          <p:nvPr>
            <p:ph type="body" idx="1"/>
          </p:nvPr>
        </p:nvSpPr>
        <p:spPr>
          <a:xfrm>
            <a:off x="457200" y="1219200"/>
            <a:ext cx="8229600" cy="50292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None/>
            </a:pPr>
            <a:r>
              <a:rPr lang="en-US" sz="1700" dirty="0">
                <a:latin typeface="Times New Roman"/>
                <a:ea typeface="Times New Roman"/>
                <a:cs typeface="Times New Roman"/>
                <a:sym typeface="Times New Roman"/>
              </a:rPr>
              <a:t>1. Lack of real-time monitoring: The existing system may not have the capability to provide up-to-the-minute updates on cyber threats, leaving potential vulnerabilities unaddressed for longer periods of time.</a:t>
            </a: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US" sz="1700" dirty="0">
                <a:latin typeface="Times New Roman"/>
                <a:ea typeface="Times New Roman"/>
                <a:cs typeface="Times New Roman"/>
                <a:sym typeface="Times New Roman"/>
              </a:rPr>
              <a:t>2. Limited adaptability: The machine learning algorithms used in network traffic analysis may not be able to dynamically adjust to new and evolving cyber threats, resulting in inadequate protection against emerging risks.</a:t>
            </a: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US" sz="1700" dirty="0">
                <a:latin typeface="Times New Roman"/>
                <a:ea typeface="Times New Roman"/>
                <a:cs typeface="Times New Roman"/>
                <a:sym typeface="Times New Roman"/>
              </a:rPr>
              <a:t>3. Ineffective anomaly detection: The system may struggle to accurately identify and flag unusual or suspicious network behavior, leading to a higher likelihood of cyber attacks going undetected.</a:t>
            </a:r>
            <a:endParaRPr sz="1700" dirty="0">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US" sz="1700" dirty="0">
                <a:latin typeface="Times New Roman"/>
                <a:ea typeface="Times New Roman"/>
                <a:cs typeface="Times New Roman"/>
                <a:sym typeface="Times New Roman"/>
              </a:rPr>
              <a:t>4. Insufficient integration: The system may not effectively integrate with other security tools and systems, hindering the overall efficacy of threat detection and response efforts.</a:t>
            </a:r>
            <a:endParaRPr sz="1700" dirty="0">
              <a:latin typeface="Times New Roman"/>
              <a:ea typeface="Times New Roman"/>
              <a:cs typeface="Times New Roman"/>
              <a:sym typeface="Times New Roman"/>
            </a:endParaRPr>
          </a:p>
          <a:p>
            <a:pPr marL="0" lvl="0" indent="0" algn="just" rtl="0">
              <a:lnSpc>
                <a:spcPct val="150000"/>
              </a:lnSpc>
              <a:spcBef>
                <a:spcPts val="360"/>
              </a:spcBef>
              <a:spcAft>
                <a:spcPts val="0"/>
              </a:spcAft>
              <a:buNone/>
            </a:pPr>
            <a:endParaRPr sz="2100" b="1" dirty="0">
              <a:latin typeface="Times New Roman"/>
              <a:ea typeface="Times New Roman"/>
              <a:cs typeface="Times New Roman"/>
              <a:sym typeface="Times New Roman"/>
            </a:endParaRPr>
          </a:p>
        </p:txBody>
      </p:sp>
      <p:sp>
        <p:nvSpPr>
          <p:cNvPr id="168" name="Google Shape;168;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 July 2024</a:t>
            </a:r>
            <a:endParaRPr/>
          </a:p>
        </p:txBody>
      </p:sp>
      <p:sp>
        <p:nvSpPr>
          <p:cNvPr id="169" name="Google Shape;169;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School of Computing - CSE</a:t>
            </a:r>
            <a:endParaRPr/>
          </a:p>
        </p:txBody>
      </p:sp>
      <p:sp>
        <p:nvSpPr>
          <p:cNvPr id="170" name="Google Shape;17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1"/>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Times New Roman"/>
              <a:buNone/>
            </a:pPr>
            <a:r>
              <a:rPr lang="en-US" sz="4000" b="1" dirty="0">
                <a:latin typeface="Times New Roman"/>
                <a:ea typeface="Times New Roman"/>
                <a:cs typeface="Times New Roman"/>
                <a:sym typeface="Times New Roman"/>
              </a:rPr>
              <a:t>PROPOSED SYTEM:</a:t>
            </a:r>
            <a:endParaRPr sz="4000" dirty="0">
              <a:latin typeface="Times New Roman"/>
              <a:ea typeface="Times New Roman"/>
              <a:cs typeface="Times New Roman"/>
              <a:sym typeface="Times New Roman"/>
            </a:endParaRPr>
          </a:p>
        </p:txBody>
      </p:sp>
      <p:sp>
        <p:nvSpPr>
          <p:cNvPr id="176" name="Google Shape;176;p11"/>
          <p:cNvSpPr txBox="1">
            <a:spLocks noGrp="1"/>
          </p:cNvSpPr>
          <p:nvPr>
            <p:ph type="body" idx="1"/>
          </p:nvPr>
        </p:nvSpPr>
        <p:spPr>
          <a:xfrm>
            <a:off x="457200" y="1371600"/>
            <a:ext cx="8229600" cy="5129784"/>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None/>
            </a:pPr>
            <a:r>
              <a:rPr lang="en-US" sz="1600" dirty="0">
                <a:latin typeface="Times New Roman"/>
                <a:ea typeface="Times New Roman"/>
                <a:cs typeface="Times New Roman"/>
                <a:sym typeface="Times New Roman"/>
              </a:rPr>
              <a:t>1. </a:t>
            </a:r>
            <a:r>
              <a:rPr lang="en-US" sz="1600" b="1" dirty="0">
                <a:latin typeface="Times New Roman"/>
                <a:ea typeface="Times New Roman"/>
                <a:cs typeface="Times New Roman"/>
                <a:sym typeface="Times New Roman"/>
              </a:rPr>
              <a:t>Next-Generation Cyber Attack Prediction Framework</a:t>
            </a:r>
            <a:r>
              <a:rPr lang="en-US" sz="1600" dirty="0">
                <a:latin typeface="Times New Roman"/>
                <a:ea typeface="Times New Roman"/>
                <a:cs typeface="Times New Roman"/>
                <a:sym typeface="Times New Roman"/>
              </a:rPr>
              <a:t>:</a:t>
            </a:r>
          </a:p>
          <a:p>
            <a:pPr marL="0" lvl="0" indent="0" algn="just" rtl="0">
              <a:spcBef>
                <a:spcPts val="0"/>
              </a:spcBef>
              <a:spcAft>
                <a:spcPts val="0"/>
              </a:spcAft>
              <a:buNone/>
            </a:pPr>
            <a:r>
              <a:rPr lang="en-US" sz="1600" dirty="0">
                <a:latin typeface="Times New Roman"/>
                <a:ea typeface="Times New Roman"/>
                <a:cs typeface="Times New Roman"/>
                <a:sym typeface="Times New Roman"/>
              </a:rPr>
              <a:t>  </a:t>
            </a:r>
            <a:r>
              <a:rPr lang="en-US" sz="1600" b="1" dirty="0">
                <a:latin typeface="Times New Roman"/>
                <a:ea typeface="Times New Roman"/>
                <a:cs typeface="Times New Roman"/>
                <a:sym typeface="Times New Roman"/>
              </a:rPr>
              <a:t>Techniques Used</a:t>
            </a:r>
            <a:r>
              <a:rPr lang="en-US" sz="1600" dirty="0">
                <a:latin typeface="Times New Roman"/>
                <a:ea typeface="Times New Roman"/>
                <a:cs typeface="Times New Roman"/>
                <a:sym typeface="Times New Roman"/>
              </a:rPr>
              <a:t>: Multi-class Support Vector Machine (SVM) and optimized CHAID decision tree.</a:t>
            </a:r>
          </a:p>
          <a:p>
            <a:pPr marL="0" lvl="0" indent="0" algn="just" rtl="0">
              <a:spcBef>
                <a:spcPts val="0"/>
              </a:spcBef>
              <a:spcAft>
                <a:spcPts val="0"/>
              </a:spcAft>
              <a:buNone/>
            </a:pPr>
            <a:r>
              <a:rPr lang="en-US" sz="1600" dirty="0">
                <a:latin typeface="Times New Roman"/>
                <a:ea typeface="Times New Roman"/>
                <a:cs typeface="Times New Roman"/>
                <a:sym typeface="Times New Roman"/>
              </a:rPr>
              <a:t> </a:t>
            </a:r>
            <a:r>
              <a:rPr lang="en-US" sz="1600" b="1" dirty="0">
                <a:latin typeface="Times New Roman"/>
                <a:ea typeface="Times New Roman"/>
                <a:cs typeface="Times New Roman"/>
                <a:sym typeface="Times New Roman"/>
              </a:rPr>
              <a:t>Functionality</a:t>
            </a:r>
            <a:r>
              <a:rPr lang="en-US" sz="1600" dirty="0">
                <a:latin typeface="Times New Roman"/>
                <a:ea typeface="Times New Roman"/>
                <a:cs typeface="Times New Roman"/>
                <a:sym typeface="Times New Roman"/>
              </a:rPr>
              <a:t>: This framework classifies IoT traffic to identify various types of attacks. The SVM model is optimized using the CHAID decision tree, which prioritizes the most relevant attributes for attack categorization.</a:t>
            </a:r>
          </a:p>
          <a:p>
            <a:pPr marL="0" lvl="0" indent="0" algn="just" rtl="0">
              <a:spcBef>
                <a:spcPts val="0"/>
              </a:spcBef>
              <a:spcAft>
                <a:spcPts val="0"/>
              </a:spcAft>
              <a:buNone/>
            </a:pPr>
            <a:r>
              <a:rPr lang="en-US" sz="1600" dirty="0">
                <a:latin typeface="Times New Roman"/>
                <a:ea typeface="Times New Roman"/>
                <a:cs typeface="Times New Roman"/>
                <a:sym typeface="Times New Roman"/>
              </a:rPr>
              <a:t> </a:t>
            </a:r>
            <a:r>
              <a:rPr lang="en-US" sz="1600" b="1" dirty="0">
                <a:latin typeface="Times New Roman"/>
                <a:ea typeface="Times New Roman"/>
                <a:cs typeface="Times New Roman"/>
                <a:sym typeface="Times New Roman"/>
              </a:rPr>
              <a:t>Performance</a:t>
            </a:r>
            <a:r>
              <a:rPr lang="en-US" sz="1600" dirty="0">
                <a:latin typeface="Times New Roman"/>
                <a:ea typeface="Times New Roman"/>
                <a:cs typeface="Times New Roman"/>
                <a:sym typeface="Times New Roman"/>
              </a:rPr>
              <a:t>: It has shown high accuracy (99.72%) in predicting multi-stage cyber attacks¹.</a:t>
            </a:r>
          </a:p>
          <a:p>
            <a:pPr marL="0" lvl="0" indent="0" algn="just" rtl="0">
              <a:spcBef>
                <a:spcPts val="0"/>
              </a:spcBef>
              <a:spcAft>
                <a:spcPts val="0"/>
              </a:spcAft>
              <a:buNone/>
            </a:pPr>
            <a:r>
              <a:rPr lang="en-US" sz="1600" dirty="0">
                <a:latin typeface="Times New Roman"/>
                <a:ea typeface="Times New Roman"/>
                <a:cs typeface="Times New Roman"/>
                <a:sym typeface="Times New Roman"/>
              </a:rPr>
              <a:t>2.</a:t>
            </a:r>
            <a:r>
              <a:rPr lang="en-US" sz="1600" b="1" dirty="0">
                <a:latin typeface="Times New Roman"/>
                <a:ea typeface="Times New Roman"/>
                <a:cs typeface="Times New Roman"/>
                <a:sym typeface="Times New Roman"/>
              </a:rPr>
              <a:t>Deep-Learning Based Detection Framework</a:t>
            </a:r>
            <a:r>
              <a:rPr lang="en-US" sz="1600" dirty="0">
                <a:latin typeface="Times New Roman"/>
                <a:ea typeface="Times New Roman"/>
                <a:cs typeface="Times New Roman"/>
                <a:sym typeface="Times New Roman"/>
              </a:rPr>
              <a:t>:</a:t>
            </a:r>
          </a:p>
          <a:p>
            <a:pPr marL="0" lvl="0" indent="0" algn="just" rtl="0">
              <a:spcBef>
                <a:spcPts val="0"/>
              </a:spcBef>
              <a:spcAft>
                <a:spcPts val="0"/>
              </a:spcAft>
              <a:buNone/>
            </a:pPr>
            <a:r>
              <a:rPr lang="en-US" sz="1600" dirty="0">
                <a:latin typeface="Times New Roman"/>
                <a:ea typeface="Times New Roman"/>
                <a:cs typeface="Times New Roman"/>
                <a:sym typeface="Times New Roman"/>
              </a:rPr>
              <a:t>   </a:t>
            </a:r>
            <a:r>
              <a:rPr lang="en-US" sz="1600" b="1" dirty="0">
                <a:latin typeface="Times New Roman"/>
                <a:ea typeface="Times New Roman"/>
                <a:cs typeface="Times New Roman"/>
                <a:sym typeface="Times New Roman"/>
              </a:rPr>
              <a:t>Techniques</a:t>
            </a:r>
            <a:r>
              <a:rPr lang="en-US" sz="1600" dirty="0">
                <a:latin typeface="Times New Roman"/>
                <a:ea typeface="Times New Roman"/>
                <a:cs typeface="Times New Roman"/>
                <a:sym typeface="Times New Roman"/>
              </a:rPr>
              <a:t> </a:t>
            </a:r>
            <a:r>
              <a:rPr lang="en-US" sz="1600" b="1" dirty="0">
                <a:latin typeface="Times New Roman"/>
                <a:ea typeface="Times New Roman"/>
                <a:cs typeface="Times New Roman"/>
                <a:sym typeface="Times New Roman"/>
              </a:rPr>
              <a:t>Used</a:t>
            </a:r>
            <a:r>
              <a:rPr lang="en-US" sz="1600" dirty="0">
                <a:latin typeface="Times New Roman"/>
                <a:ea typeface="Times New Roman"/>
                <a:cs typeface="Times New Roman"/>
                <a:sym typeface="Times New Roman"/>
              </a:rPr>
              <a:t>: Feed forward neural network and long short-term memory (LSTM).</a:t>
            </a:r>
          </a:p>
          <a:p>
            <a:pPr marL="0" lvl="0" indent="0" algn="just" rtl="0">
              <a:spcBef>
                <a:spcPts val="0"/>
              </a:spcBef>
              <a:spcAft>
                <a:spcPts val="0"/>
              </a:spcAft>
              <a:buNone/>
            </a:pPr>
            <a:r>
              <a:rPr lang="en-US" sz="1600" dirty="0">
                <a:latin typeface="Times New Roman"/>
                <a:ea typeface="Times New Roman"/>
                <a:cs typeface="Times New Roman"/>
                <a:sym typeface="Times New Roman"/>
              </a:rPr>
              <a:t> </a:t>
            </a:r>
            <a:r>
              <a:rPr lang="en-US" sz="1600" b="1" dirty="0">
                <a:latin typeface="Times New Roman"/>
                <a:ea typeface="Times New Roman"/>
                <a:cs typeface="Times New Roman"/>
                <a:sym typeface="Times New Roman"/>
              </a:rPr>
              <a:t>Functionality</a:t>
            </a:r>
            <a:r>
              <a:rPr lang="en-US" sz="1600" dirty="0">
                <a:latin typeface="Times New Roman"/>
                <a:ea typeface="Times New Roman"/>
                <a:cs typeface="Times New Roman"/>
                <a:sym typeface="Times New Roman"/>
              </a:rPr>
              <a:t>: This distributed framework detects and classifies malicious traffic in IoT networks. It is designed to handle multiple sources of vulnerabilities under a single protection system.</a:t>
            </a:r>
          </a:p>
          <a:p>
            <a:pPr marL="0" lvl="0" indent="0" algn="just" rtl="0">
              <a:spcBef>
                <a:spcPts val="0"/>
              </a:spcBef>
              <a:spcAft>
                <a:spcPts val="0"/>
              </a:spcAft>
              <a:buNone/>
            </a:pPr>
            <a:r>
              <a:rPr lang="en-US" sz="1600" dirty="0">
                <a:latin typeface="Times New Roman"/>
                <a:ea typeface="Times New Roman"/>
                <a:cs typeface="Times New Roman"/>
                <a:sym typeface="Times New Roman"/>
              </a:rPr>
              <a:t>  </a:t>
            </a:r>
            <a:r>
              <a:rPr lang="en-US" sz="1600" b="1" dirty="0">
                <a:latin typeface="Times New Roman"/>
                <a:ea typeface="Times New Roman"/>
                <a:cs typeface="Times New Roman"/>
                <a:sym typeface="Times New Roman"/>
              </a:rPr>
              <a:t>Performance</a:t>
            </a:r>
            <a:r>
              <a:rPr lang="en-US" sz="1600" dirty="0">
                <a:latin typeface="Times New Roman"/>
                <a:ea typeface="Times New Roman"/>
                <a:cs typeface="Times New Roman"/>
                <a:sym typeface="Times New Roman"/>
              </a:rPr>
              <a:t>: Achieves up to 99.95% accuracy in detecting various types of cyber attacks².</a:t>
            </a:r>
          </a:p>
          <a:p>
            <a:pPr marL="0" lvl="0" indent="0" algn="just" rtl="0">
              <a:spcBef>
                <a:spcPts val="0"/>
              </a:spcBef>
              <a:spcAft>
                <a:spcPts val="0"/>
              </a:spcAft>
              <a:buNone/>
            </a:pPr>
            <a:r>
              <a:rPr lang="en-US" sz="1600" dirty="0">
                <a:latin typeface="Times New Roman"/>
                <a:ea typeface="Times New Roman"/>
                <a:cs typeface="Times New Roman"/>
                <a:sym typeface="Times New Roman"/>
              </a:rPr>
              <a:t>3.</a:t>
            </a:r>
            <a:r>
              <a:rPr lang="en-US" sz="1600" b="1" dirty="0">
                <a:latin typeface="Times New Roman"/>
                <a:ea typeface="Times New Roman"/>
                <a:cs typeface="Times New Roman"/>
                <a:sym typeface="Times New Roman"/>
              </a:rPr>
              <a:t>IoT Traffic-Based DDoS Attack Detection Mechanisms</a:t>
            </a:r>
            <a:r>
              <a:rPr lang="en-US" sz="1600" dirty="0">
                <a:latin typeface="Times New Roman"/>
                <a:ea typeface="Times New Roman"/>
                <a:cs typeface="Times New Roman"/>
                <a:sym typeface="Times New Roman"/>
              </a:rPr>
              <a:t>:</a:t>
            </a:r>
          </a:p>
          <a:p>
            <a:pPr marL="0" lvl="0" indent="0" algn="just" rtl="0">
              <a:spcBef>
                <a:spcPts val="0"/>
              </a:spcBef>
              <a:spcAft>
                <a:spcPts val="0"/>
              </a:spcAft>
              <a:buNone/>
            </a:pPr>
            <a:r>
              <a:rPr lang="en-US" sz="1600" b="1" dirty="0">
                <a:latin typeface="Times New Roman"/>
                <a:ea typeface="Times New Roman"/>
                <a:cs typeface="Times New Roman"/>
                <a:sym typeface="Times New Roman"/>
              </a:rPr>
              <a:t>Techniques Used</a:t>
            </a:r>
            <a:r>
              <a:rPr lang="en-US" sz="1600" dirty="0">
                <a:latin typeface="Times New Roman"/>
                <a:ea typeface="Times New Roman"/>
                <a:cs typeface="Times New Roman"/>
                <a:sym typeface="Times New Roman"/>
              </a:rPr>
              <a:t>: Machine Learning (ML) and Deep Learning (DL) approaches.</a:t>
            </a:r>
          </a:p>
          <a:p>
            <a:pPr marL="0" lvl="0" indent="0" algn="just" rtl="0">
              <a:spcBef>
                <a:spcPts val="0"/>
              </a:spcBef>
              <a:spcAft>
                <a:spcPts val="0"/>
              </a:spcAft>
              <a:buNone/>
            </a:pPr>
            <a:r>
              <a:rPr lang="en-US" sz="1600" dirty="0">
                <a:latin typeface="Times New Roman"/>
                <a:ea typeface="Times New Roman"/>
                <a:cs typeface="Times New Roman"/>
                <a:sym typeface="Times New Roman"/>
              </a:rPr>
              <a:t> </a:t>
            </a:r>
            <a:r>
              <a:rPr lang="en-US" sz="1600" b="1" dirty="0">
                <a:latin typeface="Times New Roman"/>
                <a:ea typeface="Times New Roman"/>
                <a:cs typeface="Times New Roman"/>
                <a:sym typeface="Times New Roman"/>
              </a:rPr>
              <a:t>Functionality</a:t>
            </a:r>
            <a:r>
              <a:rPr lang="en-US" sz="1600" dirty="0">
                <a:latin typeface="Times New Roman"/>
                <a:ea typeface="Times New Roman"/>
                <a:cs typeface="Times New Roman"/>
                <a:sym typeface="Times New Roman"/>
              </a:rPr>
              <a:t>: This system focuses on detecting large-scale DDoS attacks by analyzing IoT traffic. It includes a comprehensive taxonomy of cyber attacks for IoT platforms and characterizes publicly available IoT-traffic-specific datasets.</a:t>
            </a:r>
          </a:p>
          <a:p>
            <a:pPr marL="0" lvl="0" indent="0" algn="just" rtl="0">
              <a:spcBef>
                <a:spcPts val="0"/>
              </a:spcBef>
              <a:spcAft>
                <a:spcPts val="0"/>
              </a:spcAft>
              <a:buNone/>
            </a:pPr>
            <a:r>
              <a:rPr lang="en-US" sz="1600" dirty="0">
                <a:latin typeface="Times New Roman"/>
                <a:ea typeface="Times New Roman"/>
                <a:cs typeface="Times New Roman"/>
                <a:sym typeface="Times New Roman"/>
              </a:rPr>
              <a:t> </a:t>
            </a:r>
            <a:r>
              <a:rPr lang="en-US" sz="1600" b="1" dirty="0">
                <a:latin typeface="Times New Roman"/>
                <a:ea typeface="Times New Roman"/>
                <a:cs typeface="Times New Roman"/>
                <a:sym typeface="Times New Roman"/>
              </a:rPr>
              <a:t>Performance</a:t>
            </a:r>
            <a:r>
              <a:rPr lang="en-US" sz="1600" dirty="0">
                <a:latin typeface="Times New Roman"/>
                <a:ea typeface="Times New Roman"/>
                <a:cs typeface="Times New Roman"/>
                <a:sym typeface="Times New Roman"/>
              </a:rPr>
              <a:t>: Provides systematic detection approaches and discusses open research issues with potential solutions⁴.</a:t>
            </a:r>
          </a:p>
          <a:p>
            <a:endParaRPr lang="en-US" sz="1600" dirty="0"/>
          </a:p>
          <a:p>
            <a:pPr marL="0" lvl="0" indent="0" algn="just" rtl="0">
              <a:spcBef>
                <a:spcPts val="0"/>
              </a:spcBef>
              <a:spcAft>
                <a:spcPts val="0"/>
              </a:spcAft>
              <a:buNone/>
            </a:pPr>
            <a:endParaRPr lang="en-US" sz="1600" dirty="0">
              <a:latin typeface="Times New Roman"/>
              <a:ea typeface="Times New Roman"/>
              <a:cs typeface="Times New Roman"/>
              <a:sym typeface="Times New Roman"/>
            </a:endParaRPr>
          </a:p>
          <a:p>
            <a:pPr marL="0" lvl="0" indent="0" algn="just" rtl="0">
              <a:spcBef>
                <a:spcPts val="0"/>
              </a:spcBef>
              <a:spcAft>
                <a:spcPts val="0"/>
              </a:spcAft>
              <a:buNone/>
            </a:pPr>
            <a:endParaRPr lang="en-US" sz="1600" dirty="0">
              <a:latin typeface="Times New Roman"/>
              <a:ea typeface="Times New Roman"/>
              <a:cs typeface="Times New Roman"/>
              <a:sym typeface="Times New Roman"/>
            </a:endParaRPr>
          </a:p>
          <a:p>
            <a:pPr marL="0" lvl="0" indent="0" algn="just" rtl="0">
              <a:spcBef>
                <a:spcPts val="0"/>
              </a:spcBef>
              <a:spcAft>
                <a:spcPts val="0"/>
              </a:spcAft>
              <a:buNone/>
            </a:pPr>
            <a:endParaRPr lang="en-US" sz="1600" dirty="0">
              <a:latin typeface="Times New Roman"/>
              <a:ea typeface="Times New Roman"/>
              <a:cs typeface="Times New Roman"/>
              <a:sym typeface="Times New Roman"/>
            </a:endParaRPr>
          </a:p>
          <a:p>
            <a:pPr marL="0" lvl="0" indent="0" algn="just" rtl="0">
              <a:spcBef>
                <a:spcPts val="0"/>
              </a:spcBef>
              <a:spcAft>
                <a:spcPts val="0"/>
              </a:spcAft>
              <a:buNone/>
            </a:pPr>
            <a:endParaRPr lang="en-US" sz="1600" dirty="0">
              <a:latin typeface="Times New Roman"/>
              <a:ea typeface="Times New Roman"/>
              <a:cs typeface="Times New Roman"/>
              <a:sym typeface="Times New Roman"/>
            </a:endParaRPr>
          </a:p>
          <a:p>
            <a:pPr marL="0" lvl="0" indent="0" algn="just" rtl="0">
              <a:spcBef>
                <a:spcPts val="0"/>
              </a:spcBef>
              <a:spcAft>
                <a:spcPts val="0"/>
              </a:spcAft>
              <a:buNone/>
            </a:pPr>
            <a:r>
              <a:rPr lang="en-US" sz="1600" dirty="0">
                <a:latin typeface="Times New Roman"/>
                <a:ea typeface="Times New Roman"/>
                <a:cs typeface="Times New Roman"/>
                <a:sym typeface="Times New Roman"/>
              </a:rPr>
              <a:t>.</a:t>
            </a:r>
            <a:endParaRPr sz="1600" dirty="0">
              <a:latin typeface="Times New Roman"/>
              <a:ea typeface="Times New Roman"/>
              <a:cs typeface="Times New Roman"/>
              <a:sym typeface="Times New Roman"/>
            </a:endParaRPr>
          </a:p>
          <a:p>
            <a:pPr marL="0" lvl="0" indent="0" algn="just" rtl="0">
              <a:spcBef>
                <a:spcPts val="400"/>
              </a:spcBef>
              <a:spcAft>
                <a:spcPts val="0"/>
              </a:spcAft>
              <a:buNone/>
            </a:pPr>
            <a:endParaRPr sz="1600" b="1" dirty="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C8897-7FD4-54D7-D9D0-AB2C55DF1EB9}"/>
              </a:ext>
            </a:extLst>
          </p:cNvPr>
          <p:cNvSpPr>
            <a:spLocks noGrp="1"/>
          </p:cNvSpPr>
          <p:nvPr>
            <p:ph type="title"/>
          </p:nvPr>
        </p:nvSpPr>
        <p:spPr/>
        <p:txBody>
          <a:bodyPr/>
          <a:lstStyle/>
          <a:p>
            <a:r>
              <a:rPr lang="en-US" sz="4400" b="1" dirty="0">
                <a:latin typeface="Times New Roman"/>
                <a:ea typeface="Times New Roman"/>
                <a:cs typeface="Times New Roman"/>
                <a:sym typeface="Times New Roman"/>
              </a:rPr>
              <a:t>PROPOSED SYTEM:</a:t>
            </a:r>
            <a:endParaRPr lang="en-US" dirty="0"/>
          </a:p>
        </p:txBody>
      </p:sp>
      <p:sp>
        <p:nvSpPr>
          <p:cNvPr id="3" name="Text Placeholder 2">
            <a:extLst>
              <a:ext uri="{FF2B5EF4-FFF2-40B4-BE49-F238E27FC236}">
                <a16:creationId xmlns:a16="http://schemas.microsoft.com/office/drawing/2014/main" id="{DBDB4ACB-A8A9-40C7-6025-9A82E470F96D}"/>
              </a:ext>
            </a:extLst>
          </p:cNvPr>
          <p:cNvSpPr>
            <a:spLocks noGrp="1"/>
          </p:cNvSpPr>
          <p:nvPr>
            <p:ph type="body" idx="1"/>
          </p:nvPr>
        </p:nvSpPr>
        <p:spPr>
          <a:xfrm>
            <a:off x="457200" y="1371600"/>
            <a:ext cx="8229600" cy="5257800"/>
          </a:xfrm>
        </p:spPr>
        <p:txBody>
          <a:bodyPr>
            <a:noAutofit/>
          </a:bodyPr>
          <a:lstStyle/>
          <a:p>
            <a:pPr marL="114300" indent="0" algn="just">
              <a:buNone/>
            </a:pPr>
            <a:r>
              <a:rPr lang="en-US" sz="1400" dirty="0">
                <a:latin typeface="Times New Roman" panose="02020603050405020304" pitchFamily="18" charset="0"/>
                <a:cs typeface="Times New Roman" panose="02020603050405020304" pitchFamily="18" charset="0"/>
              </a:rPr>
              <a:t>4</a:t>
            </a:r>
            <a:r>
              <a:rPr lang="en-US" sz="1400" b="1" dirty="0">
                <a:latin typeface="Times New Roman" panose="02020603050405020304" pitchFamily="18" charset="0"/>
                <a:cs typeface="Times New Roman" panose="02020603050405020304" pitchFamily="18" charset="0"/>
              </a:rPr>
              <a:t>. Anomaly Detection System Using Edge Computing</a:t>
            </a:r>
            <a:r>
              <a:rPr lang="en-US" sz="1400" dirty="0">
                <a:latin typeface="Times New Roman" panose="02020603050405020304" pitchFamily="18" charset="0"/>
                <a:cs typeface="Times New Roman" panose="02020603050405020304" pitchFamily="18" charset="0"/>
              </a:rPr>
              <a:t>:</a:t>
            </a:r>
          </a:p>
          <a:p>
            <a:pPr marL="114300" indent="0" algn="just">
              <a:buNone/>
            </a:pP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Techniques</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Used</a:t>
            </a:r>
            <a:r>
              <a:rPr lang="en-US" sz="1400" dirty="0">
                <a:latin typeface="Times New Roman" panose="02020603050405020304" pitchFamily="18" charset="0"/>
                <a:cs typeface="Times New Roman" panose="02020603050405020304" pitchFamily="18" charset="0"/>
              </a:rPr>
              <a:t>: Edge computing and anomaly detection algorithms.</a:t>
            </a:r>
          </a:p>
          <a:p>
            <a:pPr marL="114300" indent="0" algn="just">
              <a:buNone/>
            </a:pP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Functionality</a:t>
            </a:r>
            <a:r>
              <a:rPr lang="en-US" sz="1400" dirty="0">
                <a:latin typeface="Times New Roman" panose="02020603050405020304" pitchFamily="18" charset="0"/>
                <a:cs typeface="Times New Roman" panose="02020603050405020304" pitchFamily="18" charset="0"/>
              </a:rPr>
              <a:t>: This system processes data at the edge of the network, close to the IoT devices, to detect anomalies in real-time. It reduces latency and bandwidth usage while providing quick responses to potential threats.</a:t>
            </a:r>
          </a:p>
          <a:p>
            <a:pPr marL="114300" indent="0" algn="just">
              <a:buNone/>
            </a:pP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Performance</a:t>
            </a:r>
            <a:r>
              <a:rPr lang="en-US" sz="1400" dirty="0">
                <a:latin typeface="Times New Roman" panose="02020603050405020304" pitchFamily="18" charset="0"/>
                <a:cs typeface="Times New Roman" panose="02020603050405020304" pitchFamily="18" charset="0"/>
              </a:rPr>
              <a:t>: Improves detection speed and accuracy by analyzing data locally before sending it to the cloud for further processing.</a:t>
            </a:r>
          </a:p>
          <a:p>
            <a:pPr marL="114300" indent="0" algn="just">
              <a:buNone/>
            </a:pPr>
            <a:r>
              <a:rPr lang="en-US" sz="1400" dirty="0">
                <a:latin typeface="Times New Roman" panose="02020603050405020304" pitchFamily="18" charset="0"/>
                <a:cs typeface="Times New Roman" panose="02020603050405020304" pitchFamily="18" charset="0"/>
              </a:rPr>
              <a:t>5</a:t>
            </a:r>
            <a:r>
              <a:rPr lang="en-US" sz="1400" b="1" dirty="0">
                <a:latin typeface="Times New Roman" panose="02020603050405020304" pitchFamily="18" charset="0"/>
                <a:cs typeface="Times New Roman" panose="02020603050405020304" pitchFamily="18" charset="0"/>
              </a:rPr>
              <a:t>. Federated Learning-Based Intrusion Detection System</a:t>
            </a:r>
            <a:r>
              <a:rPr lang="en-US" sz="1400" dirty="0">
                <a:latin typeface="Times New Roman" panose="02020603050405020304" pitchFamily="18" charset="0"/>
                <a:cs typeface="Times New Roman" panose="02020603050405020304" pitchFamily="18" charset="0"/>
              </a:rPr>
              <a:t>:</a:t>
            </a:r>
          </a:p>
          <a:p>
            <a:pPr marL="114300" indent="0" algn="just">
              <a:buNone/>
            </a:pP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Techniques</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Used</a:t>
            </a:r>
            <a:r>
              <a:rPr lang="en-US" sz="1400" dirty="0">
                <a:latin typeface="Times New Roman" panose="02020603050405020304" pitchFamily="18" charset="0"/>
                <a:cs typeface="Times New Roman" panose="02020603050405020304" pitchFamily="18" charset="0"/>
              </a:rPr>
              <a:t>: Federated learning and collaborative machine learning models.</a:t>
            </a:r>
          </a:p>
          <a:p>
            <a:pPr marL="114300" indent="0" algn="just">
              <a:buNone/>
            </a:pP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Functionality</a:t>
            </a:r>
            <a:r>
              <a:rPr lang="en-US" sz="1400" dirty="0">
                <a:latin typeface="Times New Roman" panose="02020603050405020304" pitchFamily="18" charset="0"/>
                <a:cs typeface="Times New Roman" panose="02020603050405020304" pitchFamily="18" charset="0"/>
              </a:rPr>
              <a:t>: This system allows multiple IoT devices to collaboratively train a shared machine learning model without sharing raw data. It enhances privacy and security by keeping data localized while benefiting from collective learning.</a:t>
            </a:r>
          </a:p>
          <a:p>
            <a:pPr marL="114300" indent="0" algn="just">
              <a:buNone/>
            </a:pP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Performance</a:t>
            </a:r>
            <a:r>
              <a:rPr lang="en-US" sz="1400" dirty="0">
                <a:latin typeface="Times New Roman" panose="02020603050405020304" pitchFamily="18" charset="0"/>
                <a:cs typeface="Times New Roman" panose="02020603050405020304" pitchFamily="18" charset="0"/>
              </a:rPr>
              <a:t>: Achieves high detection rates while preserving data privacy and reducing the risk of data breaches.</a:t>
            </a:r>
          </a:p>
          <a:p>
            <a:pPr marL="114300" indent="0" algn="just">
              <a:buNone/>
            </a:pPr>
            <a:endParaRPr lang="en-US"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8D49F97-538D-DBE6-2A97-4AAF3F8A486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1219418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2"/>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Architecture Diagram</a:t>
            </a:r>
            <a:endParaRPr/>
          </a:p>
        </p:txBody>
      </p:sp>
      <p:sp>
        <p:nvSpPr>
          <p:cNvPr id="182" name="Google Shape;18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 July 2024</a:t>
            </a:r>
            <a:endParaRPr/>
          </a:p>
        </p:txBody>
      </p:sp>
      <p:sp>
        <p:nvSpPr>
          <p:cNvPr id="183" name="Google Shape;18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School of Computing - CSE</a:t>
            </a:r>
            <a:endParaRPr/>
          </a:p>
        </p:txBody>
      </p:sp>
      <p:sp>
        <p:nvSpPr>
          <p:cNvPr id="184" name="Google Shape;18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pic>
        <p:nvPicPr>
          <p:cNvPr id="1028" name="Picture 4">
            <a:extLst>
              <a:ext uri="{FF2B5EF4-FFF2-40B4-BE49-F238E27FC236}">
                <a16:creationId xmlns:a16="http://schemas.microsoft.com/office/drawing/2014/main" id="{EEB9E17C-B7D2-B3A4-AB5A-1C6CF04FFA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194560"/>
            <a:ext cx="8357616" cy="27523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5"/>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CONCLUSION</a:t>
            </a:r>
            <a:endParaRPr/>
          </a:p>
        </p:txBody>
      </p:sp>
      <p:sp>
        <p:nvSpPr>
          <p:cNvPr id="191" name="Google Shape;191;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None/>
            </a:pPr>
            <a:r>
              <a:rPr lang="en-US" sz="1900">
                <a:latin typeface="Times New Roman"/>
                <a:ea typeface="Times New Roman"/>
                <a:cs typeface="Times New Roman"/>
                <a:sym typeface="Times New Roman"/>
              </a:rPr>
              <a:t>In conclusion, the use of adaptive machine learning in network traffic analysis has proven to be an effective tool in enhancing real-time detection of cyber threats. By continuously evolving and updating its algorithms based on new data, adaptive machine learning enables organizations to stay one step ahead of cyber attackers. This proactive approach not only improves the accuracy of threat detection but also reduces the response time, minimizing potential damage and loss. By combining adaptive machine learning with network traffic analysis, organizations can significantly improve their cybersecurity posture and better protect their digital assets from evolving cyber threats.</a:t>
            </a:r>
            <a:endParaRPr sz="1900">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900">
              <a:latin typeface="Times New Roman"/>
              <a:ea typeface="Times New Roman"/>
              <a:cs typeface="Times New Roman"/>
              <a:sym typeface="Times New Roman"/>
            </a:endParaRPr>
          </a:p>
        </p:txBody>
      </p:sp>
      <p:sp>
        <p:nvSpPr>
          <p:cNvPr id="192" name="Google Shape;192;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 July 2024</a:t>
            </a:r>
            <a:endParaRPr/>
          </a:p>
        </p:txBody>
      </p:sp>
      <p:sp>
        <p:nvSpPr>
          <p:cNvPr id="193" name="Google Shape;193;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School of Computing - CSE</a:t>
            </a:r>
            <a:endParaRPr/>
          </a:p>
        </p:txBody>
      </p:sp>
      <p:sp>
        <p:nvSpPr>
          <p:cNvPr id="194" name="Google Shape;194;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6"/>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REFERENCES</a:t>
            </a:r>
            <a:endParaRPr dirty="0"/>
          </a:p>
        </p:txBody>
      </p:sp>
      <p:sp>
        <p:nvSpPr>
          <p:cNvPr id="201" name="Google Shape;201;p16"/>
          <p:cNvSpPr txBox="1">
            <a:spLocks noGrp="1"/>
          </p:cNvSpPr>
          <p:nvPr>
            <p:ph type="body" idx="1"/>
          </p:nvPr>
        </p:nvSpPr>
        <p:spPr>
          <a:xfrm>
            <a:off x="457200" y="1371600"/>
            <a:ext cx="8229600" cy="5105400"/>
          </a:xfrm>
          <a:prstGeom prst="rect">
            <a:avLst/>
          </a:prstGeom>
          <a:noFill/>
          <a:ln>
            <a:noFill/>
          </a:ln>
        </p:spPr>
        <p:txBody>
          <a:bodyPr spcFirstLastPara="1" wrap="square" lIns="91425" tIns="45700" rIns="91425" bIns="45700" anchor="t" anchorCtr="0">
            <a:noAutofit/>
          </a:bodyPr>
          <a:lstStyle/>
          <a:p>
            <a:pPr marL="425450" indent="-285750" algn="just">
              <a:spcBef>
                <a:spcPts val="0"/>
              </a:spcBef>
              <a:buSzPts val="1400"/>
            </a:pPr>
            <a:r>
              <a:rPr lang="en-US" sz="1400" dirty="0">
                <a:latin typeface="Times New Roman"/>
                <a:ea typeface="Times New Roman"/>
                <a:cs typeface="Times New Roman"/>
                <a:sym typeface="Times New Roman"/>
              </a:rPr>
              <a:t>A. </a:t>
            </a:r>
            <a:r>
              <a:rPr lang="en-US" sz="1400" dirty="0" err="1">
                <a:latin typeface="Times New Roman"/>
                <a:ea typeface="Times New Roman"/>
                <a:cs typeface="Times New Roman"/>
                <a:sym typeface="Times New Roman"/>
              </a:rPr>
              <a:t>Bezemskij</a:t>
            </a:r>
            <a:r>
              <a:rPr lang="en-US" sz="1400" dirty="0">
                <a:latin typeface="Times New Roman"/>
                <a:ea typeface="Times New Roman"/>
                <a:cs typeface="Times New Roman"/>
                <a:sym typeface="Times New Roman"/>
              </a:rPr>
              <a:t>, G. Loukas, D. Gan and R. J. Anthony, "Detecting Cyber-Physical Threats in an Autonomous Robotic Vehicle Using Bayesian Networks," 2017 IEEE International Conference on Internet of Things (</a:t>
            </a:r>
            <a:r>
              <a:rPr lang="en-US" sz="1400" dirty="0" err="1">
                <a:latin typeface="Times New Roman"/>
                <a:ea typeface="Times New Roman"/>
                <a:cs typeface="Times New Roman"/>
                <a:sym typeface="Times New Roman"/>
              </a:rPr>
              <a:t>iThings</a:t>
            </a:r>
            <a:r>
              <a:rPr lang="en-US" sz="1400" dirty="0">
                <a:latin typeface="Times New Roman"/>
                <a:ea typeface="Times New Roman"/>
                <a:cs typeface="Times New Roman"/>
                <a:sym typeface="Times New Roman"/>
              </a:rPr>
              <a:t>) and IEEE Green Computing and Communications (</a:t>
            </a:r>
            <a:r>
              <a:rPr lang="en-US" sz="1400" dirty="0" err="1">
                <a:latin typeface="Times New Roman"/>
                <a:ea typeface="Times New Roman"/>
                <a:cs typeface="Times New Roman"/>
                <a:sym typeface="Times New Roman"/>
              </a:rPr>
              <a:t>GreenCom</a:t>
            </a:r>
            <a:r>
              <a:rPr lang="en-US" sz="1400" dirty="0">
                <a:latin typeface="Times New Roman"/>
                <a:ea typeface="Times New Roman"/>
                <a:cs typeface="Times New Roman"/>
                <a:sym typeface="Times New Roman"/>
              </a:rPr>
              <a:t>) and IEEE Cyber, Physical and Social Computing (</a:t>
            </a:r>
            <a:r>
              <a:rPr lang="en-US" sz="1400" dirty="0" err="1">
                <a:latin typeface="Times New Roman"/>
                <a:ea typeface="Times New Roman"/>
                <a:cs typeface="Times New Roman"/>
                <a:sym typeface="Times New Roman"/>
              </a:rPr>
              <a:t>CPSCom</a:t>
            </a:r>
            <a:r>
              <a:rPr lang="en-US" sz="1400" dirty="0">
                <a:latin typeface="Times New Roman"/>
                <a:ea typeface="Times New Roman"/>
                <a:cs typeface="Times New Roman"/>
                <a:sym typeface="Times New Roman"/>
              </a:rPr>
              <a:t>) and IEEE Smart Data (</a:t>
            </a:r>
            <a:r>
              <a:rPr lang="en-US" sz="1400" dirty="0" err="1">
                <a:latin typeface="Times New Roman"/>
                <a:ea typeface="Times New Roman"/>
                <a:cs typeface="Times New Roman"/>
                <a:sym typeface="Times New Roman"/>
              </a:rPr>
              <a:t>SmartData</a:t>
            </a:r>
            <a:r>
              <a:rPr lang="en-US" sz="1400" dirty="0">
                <a:latin typeface="Times New Roman"/>
                <a:ea typeface="Times New Roman"/>
                <a:cs typeface="Times New Roman"/>
                <a:sym typeface="Times New Roman"/>
              </a:rPr>
              <a:t>), Exeter, UK, 2017, pp. 98-103, </a:t>
            </a:r>
            <a:r>
              <a:rPr lang="en-US" sz="1400" dirty="0" err="1">
                <a:latin typeface="Times New Roman"/>
                <a:ea typeface="Times New Roman"/>
                <a:cs typeface="Times New Roman"/>
                <a:sym typeface="Times New Roman"/>
              </a:rPr>
              <a:t>doi</a:t>
            </a:r>
            <a:r>
              <a:rPr lang="en-US" sz="1400" dirty="0">
                <a:latin typeface="Times New Roman"/>
                <a:ea typeface="Times New Roman"/>
                <a:cs typeface="Times New Roman"/>
                <a:sym typeface="Times New Roman"/>
              </a:rPr>
              <a:t>: 10.1109/iThings-GreenCom-CPSCom-SmartData.2017.20.</a:t>
            </a:r>
            <a:endParaRPr sz="1400" dirty="0">
              <a:latin typeface="Times New Roman"/>
              <a:ea typeface="Times New Roman"/>
              <a:cs typeface="Times New Roman"/>
              <a:sym typeface="Times New Roman"/>
            </a:endParaRPr>
          </a:p>
          <a:p>
            <a:pPr marL="425450" indent="-285750" algn="just">
              <a:spcBef>
                <a:spcPts val="0"/>
              </a:spcBef>
              <a:buSzPts val="1400"/>
            </a:pPr>
            <a:r>
              <a:rPr lang="en-US" sz="1400" dirty="0">
                <a:latin typeface="Times New Roman"/>
                <a:ea typeface="Times New Roman"/>
                <a:cs typeface="Times New Roman"/>
                <a:sym typeface="Times New Roman"/>
              </a:rPr>
              <a:t>T. B. </a:t>
            </a:r>
            <a:r>
              <a:rPr lang="en-US" sz="1400" dirty="0" err="1">
                <a:latin typeface="Times New Roman"/>
                <a:ea typeface="Times New Roman"/>
                <a:cs typeface="Times New Roman"/>
                <a:sym typeface="Times New Roman"/>
              </a:rPr>
              <a:t>Ghuge</a:t>
            </a:r>
            <a:r>
              <a:rPr lang="en-US" sz="1400" dirty="0">
                <a:latin typeface="Times New Roman"/>
                <a:ea typeface="Times New Roman"/>
                <a:cs typeface="Times New Roman"/>
                <a:sym typeface="Times New Roman"/>
              </a:rPr>
              <a:t> and S. Sunil </a:t>
            </a:r>
            <a:r>
              <a:rPr lang="en-US" sz="1400" dirty="0" err="1">
                <a:latin typeface="Times New Roman"/>
                <a:ea typeface="Times New Roman"/>
                <a:cs typeface="Times New Roman"/>
                <a:sym typeface="Times New Roman"/>
              </a:rPr>
              <a:t>Biradar</a:t>
            </a:r>
            <a:r>
              <a:rPr lang="en-US" sz="1400" dirty="0">
                <a:latin typeface="Times New Roman"/>
                <a:ea typeface="Times New Roman"/>
                <a:cs typeface="Times New Roman"/>
                <a:sym typeface="Times New Roman"/>
              </a:rPr>
              <a:t>, "Web Data Mining for Cyber Security Threat Detection," 2024 International Conference on Inventive Computation Technologies (ICICT), Lalitpur, Nepal, 2024, pp. 1420-1426, </a:t>
            </a:r>
            <a:r>
              <a:rPr lang="en-US" sz="1400" dirty="0" err="1">
                <a:latin typeface="Times New Roman"/>
                <a:ea typeface="Times New Roman"/>
                <a:cs typeface="Times New Roman"/>
                <a:sym typeface="Times New Roman"/>
              </a:rPr>
              <a:t>doi</a:t>
            </a:r>
            <a:r>
              <a:rPr lang="en-US" sz="1400" dirty="0">
                <a:latin typeface="Times New Roman"/>
                <a:ea typeface="Times New Roman"/>
                <a:cs typeface="Times New Roman"/>
                <a:sym typeface="Times New Roman"/>
              </a:rPr>
              <a:t>: 10.1109/ICICT60155.2024.10544843.</a:t>
            </a:r>
            <a:endParaRPr sz="1400" dirty="0">
              <a:latin typeface="Times New Roman"/>
              <a:ea typeface="Times New Roman"/>
              <a:cs typeface="Times New Roman"/>
              <a:sym typeface="Times New Roman"/>
            </a:endParaRPr>
          </a:p>
          <a:p>
            <a:pPr marL="425450" indent="-285750" algn="just">
              <a:spcBef>
                <a:spcPts val="0"/>
              </a:spcBef>
              <a:buSzPts val="1400"/>
            </a:pPr>
            <a:r>
              <a:rPr lang="en-US" sz="1400" dirty="0">
                <a:latin typeface="Times New Roman"/>
                <a:ea typeface="Times New Roman"/>
                <a:cs typeface="Times New Roman"/>
                <a:sym typeface="Times New Roman"/>
              </a:rPr>
              <a:t>V. </a:t>
            </a:r>
            <a:r>
              <a:rPr lang="en-US" sz="1400" dirty="0" err="1">
                <a:latin typeface="Times New Roman"/>
                <a:ea typeface="Times New Roman"/>
                <a:cs typeface="Times New Roman"/>
                <a:sym typeface="Times New Roman"/>
              </a:rPr>
              <a:t>Mavroeidis</a:t>
            </a:r>
            <a:r>
              <a:rPr lang="en-US" sz="1400" dirty="0">
                <a:latin typeface="Times New Roman"/>
                <a:ea typeface="Times New Roman"/>
                <a:cs typeface="Times New Roman"/>
                <a:sym typeface="Times New Roman"/>
              </a:rPr>
              <a:t> and S. </a:t>
            </a:r>
            <a:r>
              <a:rPr lang="en-US" sz="1400" dirty="0" err="1">
                <a:latin typeface="Times New Roman"/>
                <a:ea typeface="Times New Roman"/>
                <a:cs typeface="Times New Roman"/>
                <a:sym typeface="Times New Roman"/>
              </a:rPr>
              <a:t>Bromander</a:t>
            </a:r>
            <a:r>
              <a:rPr lang="en-US" sz="1400" dirty="0">
                <a:latin typeface="Times New Roman"/>
                <a:ea typeface="Times New Roman"/>
                <a:cs typeface="Times New Roman"/>
                <a:sym typeface="Times New Roman"/>
              </a:rPr>
              <a:t>, "Cyber Threat Intelligence Model: An Evaluation of Taxonomies, Sharing Standards, and Ontologies within Cyber Threat Intelligence," 2017 European Intelligence and Security Informatics Conference (EISIC), Athens, Greece, 2017, pp. 91-98, </a:t>
            </a:r>
            <a:r>
              <a:rPr lang="en-US" sz="1400" dirty="0" err="1">
                <a:latin typeface="Times New Roman"/>
                <a:ea typeface="Times New Roman"/>
                <a:cs typeface="Times New Roman"/>
                <a:sym typeface="Times New Roman"/>
              </a:rPr>
              <a:t>doi</a:t>
            </a:r>
            <a:r>
              <a:rPr lang="en-US" sz="1400" dirty="0">
                <a:latin typeface="Times New Roman"/>
                <a:ea typeface="Times New Roman"/>
                <a:cs typeface="Times New Roman"/>
                <a:sym typeface="Times New Roman"/>
              </a:rPr>
              <a:t>: 10.1109/EISIC.2017.20.</a:t>
            </a:r>
            <a:endParaRPr sz="1400" dirty="0">
              <a:latin typeface="Times New Roman"/>
              <a:ea typeface="Times New Roman"/>
              <a:cs typeface="Times New Roman"/>
              <a:sym typeface="Times New Roman"/>
            </a:endParaRPr>
          </a:p>
          <a:p>
            <a:pPr marL="425450" indent="-285750" algn="just">
              <a:spcBef>
                <a:spcPts val="0"/>
              </a:spcBef>
              <a:buSzPts val="1400"/>
            </a:pPr>
            <a:r>
              <a:rPr lang="en-US" sz="1400" dirty="0">
                <a:latin typeface="Times New Roman"/>
                <a:ea typeface="Times New Roman"/>
                <a:cs typeface="Times New Roman"/>
                <a:sym typeface="Times New Roman"/>
              </a:rPr>
              <a:t>A. </a:t>
            </a:r>
            <a:r>
              <a:rPr lang="en-US" sz="1400" dirty="0" err="1">
                <a:latin typeface="Times New Roman"/>
                <a:ea typeface="Times New Roman"/>
                <a:cs typeface="Times New Roman"/>
                <a:sym typeface="Times New Roman"/>
              </a:rPr>
              <a:t>Rogachev</a:t>
            </a:r>
            <a:r>
              <a:rPr lang="en-US" sz="1400" dirty="0">
                <a:latin typeface="Times New Roman"/>
                <a:ea typeface="Times New Roman"/>
                <a:cs typeface="Times New Roman"/>
                <a:sym typeface="Times New Roman"/>
              </a:rPr>
              <a:t> and E. </a:t>
            </a:r>
            <a:r>
              <a:rPr lang="en-US" sz="1400" dirty="0" err="1">
                <a:latin typeface="Times New Roman"/>
                <a:ea typeface="Times New Roman"/>
                <a:cs typeface="Times New Roman"/>
                <a:sym typeface="Times New Roman"/>
              </a:rPr>
              <a:t>Melikhova</a:t>
            </a:r>
            <a:r>
              <a:rPr lang="en-US" sz="1400" dirty="0">
                <a:latin typeface="Times New Roman"/>
                <a:ea typeface="Times New Roman"/>
                <a:cs typeface="Times New Roman"/>
                <a:sym typeface="Times New Roman"/>
              </a:rPr>
              <a:t>, "Automation of Architecture Justification and Parameters Selection of Artificial Neural Networks for Intelligent Detection of Cyber-Physical Threats," 2022 International Russian Automation Conference (</a:t>
            </a:r>
            <a:r>
              <a:rPr lang="en-US" sz="1400" dirty="0" err="1">
                <a:latin typeface="Times New Roman"/>
                <a:ea typeface="Times New Roman"/>
                <a:cs typeface="Times New Roman"/>
                <a:sym typeface="Times New Roman"/>
              </a:rPr>
              <a:t>RusAutoCon</a:t>
            </a:r>
            <a:r>
              <a:rPr lang="en-US" sz="1400" dirty="0">
                <a:latin typeface="Times New Roman"/>
                <a:ea typeface="Times New Roman"/>
                <a:cs typeface="Times New Roman"/>
                <a:sym typeface="Times New Roman"/>
              </a:rPr>
              <a:t>), Sochi, Russian Federation, 2022, pp. 908-912, </a:t>
            </a:r>
            <a:r>
              <a:rPr lang="en-US" sz="1400" dirty="0" err="1">
                <a:latin typeface="Times New Roman"/>
                <a:ea typeface="Times New Roman"/>
                <a:cs typeface="Times New Roman"/>
                <a:sym typeface="Times New Roman"/>
              </a:rPr>
              <a:t>doi</a:t>
            </a:r>
            <a:r>
              <a:rPr lang="en-US" sz="1400" dirty="0">
                <a:latin typeface="Times New Roman"/>
                <a:ea typeface="Times New Roman"/>
                <a:cs typeface="Times New Roman"/>
                <a:sym typeface="Times New Roman"/>
              </a:rPr>
              <a:t>: 10.1109/RusAutoCon54946.2022.9896311.</a:t>
            </a:r>
            <a:endParaRPr sz="1400" dirty="0">
              <a:latin typeface="Times New Roman"/>
              <a:ea typeface="Times New Roman"/>
              <a:cs typeface="Times New Roman"/>
              <a:sym typeface="Times New Roman"/>
            </a:endParaRPr>
          </a:p>
          <a:p>
            <a:pPr marL="425450" indent="-285750" algn="just">
              <a:spcBef>
                <a:spcPts val="0"/>
              </a:spcBef>
              <a:buSzPts val="1400"/>
            </a:pPr>
            <a:r>
              <a:rPr lang="en-US" sz="1400" dirty="0">
                <a:latin typeface="Times New Roman"/>
                <a:ea typeface="Times New Roman"/>
                <a:cs typeface="Times New Roman"/>
                <a:sym typeface="Times New Roman"/>
              </a:rPr>
              <a:t>Y. Shi, W. Li, Y. Zhang, X. Deng, D. Yin and S. Deng, "Survey on APT Attack Detection in Industrial Cyber-Physical System," 2021 International Conference on Electronic Information Technology and Smart Agriculture (ICEITSA), </a:t>
            </a:r>
            <a:r>
              <a:rPr lang="en-US" sz="1400" dirty="0" err="1">
                <a:latin typeface="Times New Roman"/>
                <a:ea typeface="Times New Roman"/>
                <a:cs typeface="Times New Roman"/>
                <a:sym typeface="Times New Roman"/>
              </a:rPr>
              <a:t>Huaihua</a:t>
            </a:r>
            <a:r>
              <a:rPr lang="en-US" sz="1400" dirty="0">
                <a:latin typeface="Times New Roman"/>
                <a:ea typeface="Times New Roman"/>
                <a:cs typeface="Times New Roman"/>
                <a:sym typeface="Times New Roman"/>
              </a:rPr>
              <a:t>, China, 2021, pp. 296-301, </a:t>
            </a:r>
            <a:r>
              <a:rPr lang="en-US" sz="1400" dirty="0" err="1">
                <a:latin typeface="Times New Roman"/>
                <a:ea typeface="Times New Roman"/>
                <a:cs typeface="Times New Roman"/>
                <a:sym typeface="Times New Roman"/>
              </a:rPr>
              <a:t>doi</a:t>
            </a:r>
            <a:r>
              <a:rPr lang="en-US" sz="1400" dirty="0">
                <a:latin typeface="Times New Roman"/>
                <a:ea typeface="Times New Roman"/>
                <a:cs typeface="Times New Roman"/>
                <a:sym typeface="Times New Roman"/>
              </a:rPr>
              <a:t>: 10.1109/ICEITSA54226.2021.00064.</a:t>
            </a:r>
            <a:endParaRPr sz="1600" dirty="0"/>
          </a:p>
        </p:txBody>
      </p:sp>
      <p:sp>
        <p:nvSpPr>
          <p:cNvPr id="202" name="Google Shape;202;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 July 2024</a:t>
            </a:r>
            <a:endParaRPr/>
          </a:p>
        </p:txBody>
      </p:sp>
      <p:sp>
        <p:nvSpPr>
          <p:cNvPr id="203" name="Google Shape;203;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School of Computing - CSE</a:t>
            </a:r>
            <a:endParaRPr/>
          </a:p>
        </p:txBody>
      </p:sp>
      <p:sp>
        <p:nvSpPr>
          <p:cNvPr id="204" name="Google Shape;204;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7"/>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br>
              <a:rPr lang="en-US" dirty="0"/>
            </a:br>
            <a:r>
              <a:rPr lang="en-US" sz="4900" dirty="0"/>
              <a:t>REFERENCES</a:t>
            </a:r>
            <a:endParaRPr sz="4900" dirty="0"/>
          </a:p>
          <a:p>
            <a:pPr marL="0" lvl="0" indent="0" algn="ctr" rtl="0">
              <a:spcBef>
                <a:spcPts val="0"/>
              </a:spcBef>
              <a:spcAft>
                <a:spcPts val="0"/>
              </a:spcAft>
              <a:buClr>
                <a:schemeClr val="dk1"/>
              </a:buClr>
              <a:buSzPct val="100000"/>
              <a:buFont typeface="Calibri"/>
              <a:buNone/>
            </a:pPr>
            <a:endParaRPr dirty="0"/>
          </a:p>
        </p:txBody>
      </p:sp>
      <p:sp>
        <p:nvSpPr>
          <p:cNvPr id="210" name="Google Shape;210;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425450" indent="-285750">
              <a:spcBef>
                <a:spcPts val="0"/>
              </a:spcBef>
              <a:buSzPts val="1400"/>
            </a:pPr>
            <a:r>
              <a:rPr lang="en-US" sz="1400" dirty="0">
                <a:latin typeface="Times New Roman"/>
                <a:ea typeface="Times New Roman"/>
                <a:cs typeface="Times New Roman"/>
                <a:sym typeface="Times New Roman"/>
              </a:rPr>
              <a:t>Simran, S. Kumar and A. Hans, "The AI Shield and Red AI Framework: Machine Learning Solutions for Cyber Threat Intelligence(CTI)," 2024 International Conference on Intelligent Systems for Cybersecurity (ISCS), Gurugram, India, 2024, pp. 1-6, </a:t>
            </a:r>
            <a:r>
              <a:rPr lang="en-US" sz="1400" dirty="0" err="1">
                <a:latin typeface="Times New Roman"/>
                <a:ea typeface="Times New Roman"/>
                <a:cs typeface="Times New Roman"/>
                <a:sym typeface="Times New Roman"/>
              </a:rPr>
              <a:t>doi</a:t>
            </a:r>
            <a:r>
              <a:rPr lang="en-US" sz="1400" dirty="0">
                <a:latin typeface="Times New Roman"/>
                <a:ea typeface="Times New Roman"/>
                <a:cs typeface="Times New Roman"/>
                <a:sym typeface="Times New Roman"/>
              </a:rPr>
              <a:t>: 10.1109/ISCS61804.2024.10581195.</a:t>
            </a:r>
            <a:endParaRPr sz="1400" dirty="0">
              <a:latin typeface="Times New Roman"/>
              <a:ea typeface="Times New Roman"/>
              <a:cs typeface="Times New Roman"/>
              <a:sym typeface="Times New Roman"/>
            </a:endParaRPr>
          </a:p>
          <a:p>
            <a:pPr marL="425450" indent="-285750">
              <a:spcBef>
                <a:spcPts val="0"/>
              </a:spcBef>
              <a:buSzPts val="1400"/>
            </a:pPr>
            <a:r>
              <a:rPr lang="en-US" sz="1400" dirty="0">
                <a:latin typeface="Times New Roman"/>
                <a:ea typeface="Times New Roman"/>
                <a:cs typeface="Times New Roman"/>
                <a:sym typeface="Times New Roman"/>
              </a:rPr>
              <a:t>V. R. </a:t>
            </a:r>
            <a:r>
              <a:rPr lang="en-US" sz="1400" dirty="0" err="1">
                <a:latin typeface="Times New Roman"/>
                <a:ea typeface="Times New Roman"/>
                <a:cs typeface="Times New Roman"/>
                <a:sym typeface="Times New Roman"/>
              </a:rPr>
              <a:t>Saddi</a:t>
            </a:r>
            <a:r>
              <a:rPr lang="en-US" sz="1400" dirty="0">
                <a:latin typeface="Times New Roman"/>
                <a:ea typeface="Times New Roman"/>
                <a:cs typeface="Times New Roman"/>
                <a:sym typeface="Times New Roman"/>
              </a:rPr>
              <a:t>, S. K. Gopal, A. S. Mohammed, S. </a:t>
            </a:r>
            <a:r>
              <a:rPr lang="en-US" sz="1400" dirty="0" err="1">
                <a:latin typeface="Times New Roman"/>
                <a:ea typeface="Times New Roman"/>
                <a:cs typeface="Times New Roman"/>
                <a:sym typeface="Times New Roman"/>
              </a:rPr>
              <a:t>Dhanasekaran</a:t>
            </a:r>
            <a:r>
              <a:rPr lang="en-US" sz="1400" dirty="0">
                <a:latin typeface="Times New Roman"/>
                <a:ea typeface="Times New Roman"/>
                <a:cs typeface="Times New Roman"/>
                <a:sym typeface="Times New Roman"/>
              </a:rPr>
              <a:t> and M. S. </a:t>
            </a:r>
            <a:r>
              <a:rPr lang="en-US" sz="1400" dirty="0" err="1">
                <a:latin typeface="Times New Roman"/>
                <a:ea typeface="Times New Roman"/>
                <a:cs typeface="Times New Roman"/>
                <a:sym typeface="Times New Roman"/>
              </a:rPr>
              <a:t>Naruka</a:t>
            </a:r>
            <a:r>
              <a:rPr lang="en-US" sz="1400" dirty="0">
                <a:latin typeface="Times New Roman"/>
                <a:ea typeface="Times New Roman"/>
                <a:cs typeface="Times New Roman"/>
                <a:sym typeface="Times New Roman"/>
              </a:rPr>
              <a:t>, "Examine the Role of Generative AI in Enhancing Threat Intelligence and Cyber Security Measures," 2024 2nd International Conference on Disruptive Technologies (ICDT), Greater Noida, India, 2024, pp. 537-542, </a:t>
            </a:r>
            <a:r>
              <a:rPr lang="en-US" sz="1400" dirty="0" err="1">
                <a:latin typeface="Times New Roman"/>
                <a:ea typeface="Times New Roman"/>
                <a:cs typeface="Times New Roman"/>
                <a:sym typeface="Times New Roman"/>
              </a:rPr>
              <a:t>doi</a:t>
            </a:r>
            <a:r>
              <a:rPr lang="en-US" sz="1400" dirty="0">
                <a:latin typeface="Times New Roman"/>
                <a:ea typeface="Times New Roman"/>
                <a:cs typeface="Times New Roman"/>
                <a:sym typeface="Times New Roman"/>
              </a:rPr>
              <a:t>: 10.1109/ICDT61202.2024.10489766.</a:t>
            </a:r>
            <a:endParaRPr sz="1400" dirty="0">
              <a:latin typeface="Times New Roman"/>
              <a:ea typeface="Times New Roman"/>
              <a:cs typeface="Times New Roman"/>
              <a:sym typeface="Times New Roman"/>
            </a:endParaRPr>
          </a:p>
          <a:p>
            <a:pPr marL="425450" indent="-285750">
              <a:spcBef>
                <a:spcPts val="0"/>
              </a:spcBef>
              <a:buSzPts val="1400"/>
            </a:pPr>
            <a:r>
              <a:rPr lang="en-US" sz="1400" dirty="0">
                <a:latin typeface="Times New Roman"/>
                <a:ea typeface="Times New Roman"/>
                <a:cs typeface="Times New Roman"/>
                <a:sym typeface="Times New Roman"/>
              </a:rPr>
              <a:t>M. </a:t>
            </a:r>
            <a:r>
              <a:rPr lang="en-US" sz="1400" dirty="0" err="1">
                <a:latin typeface="Times New Roman"/>
                <a:ea typeface="Times New Roman"/>
                <a:cs typeface="Times New Roman"/>
                <a:sym typeface="Times New Roman"/>
              </a:rPr>
              <a:t>Bommy</a:t>
            </a:r>
            <a:r>
              <a:rPr lang="en-US" sz="1400" dirty="0">
                <a:latin typeface="Times New Roman"/>
                <a:ea typeface="Times New Roman"/>
                <a:cs typeface="Times New Roman"/>
                <a:sym typeface="Times New Roman"/>
              </a:rPr>
              <a:t>, T. </a:t>
            </a:r>
            <a:r>
              <a:rPr lang="en-US" sz="1400" dirty="0" err="1">
                <a:latin typeface="Times New Roman"/>
                <a:ea typeface="Times New Roman"/>
                <a:cs typeface="Times New Roman"/>
                <a:sym typeface="Times New Roman"/>
              </a:rPr>
              <a:t>Vivekanandan</a:t>
            </a:r>
            <a:r>
              <a:rPr lang="en-US" sz="1400" dirty="0">
                <a:latin typeface="Times New Roman"/>
                <a:ea typeface="Times New Roman"/>
                <a:cs typeface="Times New Roman"/>
                <a:sym typeface="Times New Roman"/>
              </a:rPr>
              <a:t>, Y. </a:t>
            </a:r>
            <a:r>
              <a:rPr lang="en-US" sz="1400" dirty="0" err="1">
                <a:latin typeface="Times New Roman"/>
                <a:ea typeface="Times New Roman"/>
                <a:cs typeface="Times New Roman"/>
                <a:sym typeface="Times New Roman"/>
              </a:rPr>
              <a:t>Sreeraman</a:t>
            </a:r>
            <a:r>
              <a:rPr lang="en-US" sz="1400" dirty="0">
                <a:latin typeface="Times New Roman"/>
                <a:ea typeface="Times New Roman"/>
                <a:cs typeface="Times New Roman"/>
                <a:sym typeface="Times New Roman"/>
              </a:rPr>
              <a:t>, D. </a:t>
            </a:r>
            <a:r>
              <a:rPr lang="en-US" sz="1400" dirty="0" err="1">
                <a:latin typeface="Times New Roman"/>
                <a:ea typeface="Times New Roman"/>
                <a:cs typeface="Times New Roman"/>
                <a:sym typeface="Times New Roman"/>
              </a:rPr>
              <a:t>Jagadeesan</a:t>
            </a:r>
            <a:r>
              <a:rPr lang="en-US" sz="1400" dirty="0">
                <a:latin typeface="Times New Roman"/>
                <a:ea typeface="Times New Roman"/>
                <a:cs typeface="Times New Roman"/>
                <a:sym typeface="Times New Roman"/>
              </a:rPr>
              <a:t>, C. Sunil Kumar and G. Asha, "Mobile Ad Hoc Networks Supporting Adaptive Threat Detection through Intrusion Detection Effective Use of Machine Learning for Cyber Defense," 2023 International Conference on Innovative Computing, Intelligent Communication and Smart Electrical Systems (ICSES), Chennai, India, 2023, pp. 1-5, </a:t>
            </a:r>
            <a:r>
              <a:rPr lang="en-US" sz="1400" dirty="0" err="1">
                <a:latin typeface="Times New Roman"/>
                <a:ea typeface="Times New Roman"/>
                <a:cs typeface="Times New Roman"/>
                <a:sym typeface="Times New Roman"/>
              </a:rPr>
              <a:t>doi</a:t>
            </a:r>
            <a:r>
              <a:rPr lang="en-US" sz="1400" dirty="0">
                <a:latin typeface="Times New Roman"/>
                <a:ea typeface="Times New Roman"/>
                <a:cs typeface="Times New Roman"/>
                <a:sym typeface="Times New Roman"/>
              </a:rPr>
              <a:t>: 10.1109/ICSES60034.2023.10465320.</a:t>
            </a:r>
            <a:endParaRPr sz="1400" dirty="0">
              <a:latin typeface="Times New Roman"/>
              <a:ea typeface="Times New Roman"/>
              <a:cs typeface="Times New Roman"/>
              <a:sym typeface="Times New Roman"/>
            </a:endParaRPr>
          </a:p>
          <a:p>
            <a:pPr marL="425450" indent="-285750">
              <a:spcBef>
                <a:spcPts val="0"/>
              </a:spcBef>
              <a:buSzPts val="1400"/>
            </a:pPr>
            <a:r>
              <a:rPr lang="en-US" sz="1400" dirty="0">
                <a:latin typeface="Times New Roman"/>
                <a:ea typeface="Times New Roman"/>
                <a:cs typeface="Times New Roman"/>
                <a:sym typeface="Times New Roman"/>
              </a:rPr>
              <a:t>Z. C. Khan, T. Mkhwanazi and M. Masango, "A Model for Cyber Threat Intelligence for </a:t>
            </a:r>
            <a:r>
              <a:rPr lang="en-US" sz="1400" dirty="0" err="1">
                <a:latin typeface="Times New Roman"/>
                <a:ea typeface="Times New Roman"/>
                <a:cs typeface="Times New Roman"/>
                <a:sym typeface="Times New Roman"/>
              </a:rPr>
              <a:t>Organisations</a:t>
            </a:r>
            <a:r>
              <a:rPr lang="en-US" sz="1400" dirty="0">
                <a:latin typeface="Times New Roman"/>
                <a:ea typeface="Times New Roman"/>
                <a:cs typeface="Times New Roman"/>
                <a:sym typeface="Times New Roman"/>
              </a:rPr>
              <a:t>," 2023 International Conference on Artificial Intelligence, Big Data, Computing and Data Communication Systems (</a:t>
            </a:r>
            <a:r>
              <a:rPr lang="en-US" sz="1400" dirty="0" err="1">
                <a:latin typeface="Times New Roman"/>
                <a:ea typeface="Times New Roman"/>
                <a:cs typeface="Times New Roman"/>
                <a:sym typeface="Times New Roman"/>
              </a:rPr>
              <a:t>icABCD</a:t>
            </a:r>
            <a:r>
              <a:rPr lang="en-US" sz="1400" dirty="0">
                <a:latin typeface="Times New Roman"/>
                <a:ea typeface="Times New Roman"/>
                <a:cs typeface="Times New Roman"/>
                <a:sym typeface="Times New Roman"/>
              </a:rPr>
              <a:t>), Durban, South Africa, 2023, pp. 1-7, </a:t>
            </a:r>
            <a:r>
              <a:rPr lang="en-US" sz="1400" dirty="0" err="1">
                <a:latin typeface="Times New Roman"/>
                <a:ea typeface="Times New Roman"/>
                <a:cs typeface="Times New Roman"/>
                <a:sym typeface="Times New Roman"/>
              </a:rPr>
              <a:t>doi</a:t>
            </a:r>
            <a:r>
              <a:rPr lang="en-US" sz="1400" dirty="0">
                <a:latin typeface="Times New Roman"/>
                <a:ea typeface="Times New Roman"/>
                <a:cs typeface="Times New Roman"/>
                <a:sym typeface="Times New Roman"/>
              </a:rPr>
              <a:t>: 10.1109/icABCD59051.2023.10220503.</a:t>
            </a:r>
            <a:endParaRPr sz="1400" dirty="0">
              <a:latin typeface="Times New Roman"/>
              <a:ea typeface="Times New Roman"/>
              <a:cs typeface="Times New Roman"/>
              <a:sym typeface="Times New Roman"/>
            </a:endParaRPr>
          </a:p>
          <a:p>
            <a:pPr marL="425450" indent="-285750">
              <a:spcBef>
                <a:spcPts val="0"/>
              </a:spcBef>
              <a:buSzPts val="1400"/>
            </a:pPr>
            <a:r>
              <a:rPr lang="en-US" sz="1400" dirty="0">
                <a:latin typeface="Times New Roman"/>
                <a:ea typeface="Times New Roman"/>
                <a:cs typeface="Times New Roman"/>
                <a:sym typeface="Times New Roman"/>
              </a:rPr>
              <a:t>A. H. </a:t>
            </a:r>
            <a:r>
              <a:rPr lang="en-US" sz="1400" dirty="0" err="1">
                <a:latin typeface="Times New Roman"/>
                <a:ea typeface="Times New Roman"/>
                <a:cs typeface="Times New Roman"/>
                <a:sym typeface="Times New Roman"/>
              </a:rPr>
              <a:t>Nursidiq</a:t>
            </a:r>
            <a:r>
              <a:rPr lang="en-US" sz="1400" dirty="0">
                <a:latin typeface="Times New Roman"/>
                <a:ea typeface="Times New Roman"/>
                <a:cs typeface="Times New Roman"/>
                <a:sym typeface="Times New Roman"/>
              </a:rPr>
              <a:t> and C. Lim, "Cyber Threat Hunting to Detect Unknown Threats in the Enterprise Network," 2023 IEEE International Conference on Cryptography, Informatics, and Cybersecurity (</a:t>
            </a:r>
            <a:r>
              <a:rPr lang="en-US" sz="1400" dirty="0" err="1">
                <a:latin typeface="Times New Roman"/>
                <a:ea typeface="Times New Roman"/>
                <a:cs typeface="Times New Roman"/>
                <a:sym typeface="Times New Roman"/>
              </a:rPr>
              <a:t>ICoCICs</a:t>
            </a:r>
            <a:r>
              <a:rPr lang="en-US" sz="1400" dirty="0">
                <a:latin typeface="Times New Roman"/>
                <a:ea typeface="Times New Roman"/>
                <a:cs typeface="Times New Roman"/>
                <a:sym typeface="Times New Roman"/>
              </a:rPr>
              <a:t>), Bogor, Indonesia, 2023, pp. 303-308, </a:t>
            </a:r>
            <a:r>
              <a:rPr lang="en-US" sz="1400" dirty="0" err="1">
                <a:latin typeface="Times New Roman"/>
                <a:ea typeface="Times New Roman"/>
                <a:cs typeface="Times New Roman"/>
                <a:sym typeface="Times New Roman"/>
              </a:rPr>
              <a:t>doi</a:t>
            </a:r>
            <a:r>
              <a:rPr lang="en-US" sz="1400" dirty="0">
                <a:latin typeface="Times New Roman"/>
                <a:ea typeface="Times New Roman"/>
                <a:cs typeface="Times New Roman"/>
                <a:sym typeface="Times New Roman"/>
              </a:rPr>
              <a:t>: 10.1109/ICoCICs58778.2023.10277438.</a:t>
            </a:r>
            <a:endParaRPr sz="1400" dirty="0">
              <a:latin typeface="Times New Roman"/>
              <a:ea typeface="Times New Roman"/>
              <a:cs typeface="Times New Roman"/>
              <a:sym typeface="Times New Roman"/>
            </a:endParaRPr>
          </a:p>
          <a:p>
            <a:pPr marL="342900" lvl="0" indent="-342900" algn="l" rtl="0">
              <a:spcBef>
                <a:spcPts val="256"/>
              </a:spcBef>
              <a:spcAft>
                <a:spcPts val="0"/>
              </a:spcAft>
              <a:buClr>
                <a:schemeClr val="dk1"/>
              </a:buClr>
              <a:buSzPts val="3200"/>
              <a:buNone/>
            </a:pPr>
            <a:endParaRPr sz="4000" dirty="0"/>
          </a:p>
        </p:txBody>
      </p:sp>
      <p:sp>
        <p:nvSpPr>
          <p:cNvPr id="211" name="Google Shape;21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 July 2024</a:t>
            </a:r>
            <a:endParaRPr/>
          </a:p>
        </p:txBody>
      </p:sp>
      <p:sp>
        <p:nvSpPr>
          <p:cNvPr id="212" name="Google Shape;21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School of Computing - CSE</a:t>
            </a:r>
            <a:endParaRPr/>
          </a:p>
        </p:txBody>
      </p:sp>
      <p:sp>
        <p:nvSpPr>
          <p:cNvPr id="213" name="Google Shape;21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8"/>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THANK YOU</a:t>
            </a:r>
            <a:endParaRPr/>
          </a:p>
        </p:txBody>
      </p:sp>
      <p:sp>
        <p:nvSpPr>
          <p:cNvPr id="219" name="Google Shape;219;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 July 2024</a:t>
            </a:r>
            <a:endParaRPr/>
          </a:p>
        </p:txBody>
      </p:sp>
      <p:sp>
        <p:nvSpPr>
          <p:cNvPr id="220" name="Google Shape;220;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School of Computing - CSE</a:t>
            </a:r>
            <a:endParaRPr/>
          </a:p>
        </p:txBody>
      </p:sp>
      <p:sp>
        <p:nvSpPr>
          <p:cNvPr id="221" name="Google Shape;221;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22" name="Google Shape;222;p18"/>
          <p:cNvSpPr/>
          <p:nvPr/>
        </p:nvSpPr>
        <p:spPr>
          <a:xfrm>
            <a:off x="609600" y="2690336"/>
            <a:ext cx="7918940" cy="138499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800">
                <a:solidFill>
                  <a:schemeClr val="dk1"/>
                </a:solidFill>
                <a:latin typeface="Calibri"/>
                <a:ea typeface="Calibri"/>
                <a:cs typeface="Calibri"/>
                <a:sym typeface="Calibri"/>
              </a:rPr>
              <a:t>We thank God, Our Department, Guide, Panel Members, Supportive Professors and all Technical and non Technical staff who helped us in our Project.</a:t>
            </a:r>
            <a:endParaRPr sz="2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AGENDA</a:t>
            </a:r>
            <a:endParaRPr/>
          </a:p>
        </p:txBody>
      </p:sp>
      <p:sp>
        <p:nvSpPr>
          <p:cNvPr id="110" name="Google Shape;110;p2"/>
          <p:cNvSpPr txBox="1">
            <a:spLocks noGrp="1"/>
          </p:cNvSpPr>
          <p:nvPr>
            <p:ph type="body" idx="1"/>
          </p:nvPr>
        </p:nvSpPr>
        <p:spPr>
          <a:xfrm>
            <a:off x="457200" y="1600993"/>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Abstract</a:t>
            </a:r>
            <a:endParaRPr/>
          </a:p>
          <a:p>
            <a:pPr marL="342900" lvl="0" indent="-342900" algn="l" rtl="0">
              <a:spcBef>
                <a:spcPts val="640"/>
              </a:spcBef>
              <a:spcAft>
                <a:spcPts val="0"/>
              </a:spcAft>
              <a:buClr>
                <a:schemeClr val="dk1"/>
              </a:buClr>
              <a:buSzPts val="3200"/>
              <a:buChar char="•"/>
            </a:pPr>
            <a:r>
              <a:rPr lang="en-US"/>
              <a:t>Objective</a:t>
            </a:r>
            <a:endParaRPr/>
          </a:p>
          <a:p>
            <a:pPr marL="342900" lvl="0" indent="-342900" algn="l" rtl="0">
              <a:spcBef>
                <a:spcPts val="640"/>
              </a:spcBef>
              <a:spcAft>
                <a:spcPts val="0"/>
              </a:spcAft>
              <a:buClr>
                <a:schemeClr val="dk1"/>
              </a:buClr>
              <a:buSzPts val="3200"/>
              <a:buChar char="•"/>
            </a:pPr>
            <a:r>
              <a:rPr lang="en-US"/>
              <a:t>Literature Survey</a:t>
            </a:r>
            <a:endParaRPr/>
          </a:p>
          <a:p>
            <a:pPr marL="342900" lvl="0" indent="-342900" algn="l" rtl="0">
              <a:spcBef>
                <a:spcPts val="640"/>
              </a:spcBef>
              <a:spcAft>
                <a:spcPts val="0"/>
              </a:spcAft>
              <a:buClr>
                <a:schemeClr val="dk1"/>
              </a:buClr>
              <a:buSzPts val="3200"/>
              <a:buChar char="•"/>
            </a:pPr>
            <a:r>
              <a:rPr lang="en-US"/>
              <a:t>Inferences from Literature Survey</a:t>
            </a:r>
            <a:endParaRPr/>
          </a:p>
          <a:p>
            <a:pPr marL="342900" lvl="0" indent="-342900" algn="l" rtl="0">
              <a:spcBef>
                <a:spcPts val="640"/>
              </a:spcBef>
              <a:spcAft>
                <a:spcPts val="0"/>
              </a:spcAft>
              <a:buClr>
                <a:schemeClr val="dk1"/>
              </a:buClr>
              <a:buSzPts val="3200"/>
              <a:buChar char="•"/>
            </a:pPr>
            <a:r>
              <a:rPr lang="en-US"/>
              <a:t>Proposed System</a:t>
            </a:r>
            <a:endParaRPr/>
          </a:p>
          <a:p>
            <a:pPr marL="342900" lvl="0" indent="-342900" algn="l" rtl="0">
              <a:spcBef>
                <a:spcPts val="640"/>
              </a:spcBef>
              <a:spcAft>
                <a:spcPts val="0"/>
              </a:spcAft>
              <a:buClr>
                <a:schemeClr val="dk1"/>
              </a:buClr>
              <a:buSzPts val="3200"/>
              <a:buChar char="•"/>
            </a:pPr>
            <a:r>
              <a:rPr lang="en-US"/>
              <a:t>Conclusion</a:t>
            </a:r>
            <a:endParaRPr/>
          </a:p>
          <a:p>
            <a:pPr marL="342900" lvl="0" indent="-342900" algn="l" rtl="0">
              <a:spcBef>
                <a:spcPts val="640"/>
              </a:spcBef>
              <a:spcAft>
                <a:spcPts val="0"/>
              </a:spcAft>
              <a:buClr>
                <a:schemeClr val="dk1"/>
              </a:buClr>
              <a:buSzPts val="3200"/>
              <a:buChar char="•"/>
            </a:pPr>
            <a:r>
              <a:rPr lang="en-US"/>
              <a:t>References</a:t>
            </a: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sp>
        <p:nvSpPr>
          <p:cNvPr id="111" name="Google Shape;111;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 July 2024</a:t>
            </a:r>
            <a:endParaRPr/>
          </a:p>
        </p:txBody>
      </p:sp>
      <p:sp>
        <p:nvSpPr>
          <p:cNvPr id="112" name="Google Shape;112;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School of Computing - CSE</a:t>
            </a:r>
            <a:endParaRPr/>
          </a:p>
        </p:txBody>
      </p:sp>
      <p:sp>
        <p:nvSpPr>
          <p:cNvPr id="113" name="Google Shape;113;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libri"/>
              <a:buNone/>
            </a:pPr>
            <a:r>
              <a:rPr lang="en-US" sz="3600"/>
              <a:t>ABSTRACT</a:t>
            </a:r>
            <a:endParaRPr sz="3600"/>
          </a:p>
        </p:txBody>
      </p:sp>
      <p:sp>
        <p:nvSpPr>
          <p:cNvPr id="119" name="Google Shape;119;p3"/>
          <p:cNvSpPr txBox="1">
            <a:spLocks noGrp="1"/>
          </p:cNvSpPr>
          <p:nvPr>
            <p:ph type="body" idx="1"/>
          </p:nvPr>
        </p:nvSpPr>
        <p:spPr>
          <a:xfrm>
            <a:off x="457200" y="1357298"/>
            <a:ext cx="8229600" cy="4543630"/>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None/>
            </a:pPr>
            <a:r>
              <a:rPr lang="en-US" sz="1200" dirty="0">
                <a:latin typeface="+mn-lt"/>
              </a:rPr>
              <a:t>The Internet of Things (IoT) is a network of interconnected devices that communicate and exchange data through the internet. This technology has revolutionized various sectors by enabling smart homes, healthcare, industrial automation, and more. However, IoT also introduces significant security challenges. The primary security issues in IoT include data breaches, unauthorized access, and device manipulation. Major attacks on IoT systems, such as the Mirai botnet attack, have demonstrated the vulnerability of these networks to large-scale disruptions. The problems in IoT security system from the lack of standardized security protocols, limited computational resources of IoT devices, and the vast attack surface due to the sheer number of connected devices. This project shows a novel approach to enhancing real-time detection of cyber threats through adaptive machine learning in network traffic analysis. By leveraging machine learning algorithms that can dynamically adjust based on the changing threat landscape, our system is able to effectively detect and classify malicious activities in network traffic in real-time. This adaptive approach allows for more accurate and timely identification of cybersecurity incidents, helping organizations to mitigate potential threats before they can cause significant damage. Our experimental results demonstrate the effectiveness of our approach in improving detection rates and reducing false positives, showcasing the potential of adaptive machine learning in enhancing cybersecurity defenses.</a:t>
            </a:r>
            <a:endParaRPr lang="en-US" sz="1200" dirty="0">
              <a:latin typeface="+mn-lt"/>
              <a:ea typeface="Times New Roman"/>
              <a:cs typeface="Times New Roman"/>
              <a:sym typeface="Times New Roman"/>
            </a:endParaRPr>
          </a:p>
        </p:txBody>
      </p:sp>
      <p:sp>
        <p:nvSpPr>
          <p:cNvPr id="120" name="Google Shape;120;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 July 2024</a:t>
            </a:r>
            <a:endParaRPr/>
          </a:p>
        </p:txBody>
      </p:sp>
      <p:sp>
        <p:nvSpPr>
          <p:cNvPr id="121" name="Google Shape;121;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School of Computing - CSE</a:t>
            </a:r>
            <a:endParaRPr/>
          </a:p>
        </p:txBody>
      </p:sp>
      <p:sp>
        <p:nvSpPr>
          <p:cNvPr id="122" name="Google Shape;122;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4"/>
          <p:cNvSpPr txBox="1">
            <a:spLocks noGrp="1"/>
          </p:cNvSpPr>
          <p:nvPr>
            <p:ph type="title"/>
          </p:nvPr>
        </p:nvSpPr>
        <p:spPr>
          <a:xfrm>
            <a:off x="298940" y="22860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OBJECTIVE(S)</a:t>
            </a:r>
            <a:endParaRPr/>
          </a:p>
        </p:txBody>
      </p:sp>
      <p:sp>
        <p:nvSpPr>
          <p:cNvPr id="128" name="Google Shape;128;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a:bodyPr>
          <a:lstStyle/>
          <a:p>
            <a:pPr marL="0" lvl="0" indent="0" algn="just" rtl="0">
              <a:lnSpc>
                <a:spcPct val="150000"/>
              </a:lnSpc>
              <a:spcBef>
                <a:spcPts val="0"/>
              </a:spcBef>
              <a:spcAft>
                <a:spcPts val="0"/>
              </a:spcAft>
              <a:buNone/>
            </a:pPr>
            <a:r>
              <a:rPr lang="en-US" sz="1800">
                <a:latin typeface="Times New Roman"/>
                <a:ea typeface="Times New Roman"/>
                <a:cs typeface="Times New Roman"/>
                <a:sym typeface="Times New Roman"/>
              </a:rPr>
              <a:t>With the increasing sophistication and frequency of cyber threats, there is a growing need for enhanced real-time detection capabilities to protect networks from malicious activities. Adaptive machine learning techniques applied to network traffic analysis offer a promising solution to this challenge. By continuously learning and adapting to new threats, these models can quickly identify anomalies and potential security breaches in real-time. This approach combines the power of machine learning algorithms with the speed and efficiency of real-time network analysis to provide proactive threat detection and response. By automatically detecting and analyzing patterns in network traffic data, adaptive machine learning can identify known threats as well as zero-day attacks that traditional signature-based methods may miss. This proactive approach to cyber threat detection can significantly reduce the likelihood of successful attacks and minimize damage to network systems and data.</a:t>
            </a:r>
            <a:endParaRPr sz="1800" b="1">
              <a:latin typeface="Times New Roman"/>
              <a:ea typeface="Times New Roman"/>
              <a:cs typeface="Times New Roman"/>
              <a:sym typeface="Times New Roman"/>
            </a:endParaRPr>
          </a:p>
        </p:txBody>
      </p:sp>
      <p:sp>
        <p:nvSpPr>
          <p:cNvPr id="129" name="Google Shape;12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22 July 2024</a:t>
            </a:r>
            <a:endParaRPr/>
          </a:p>
        </p:txBody>
      </p:sp>
      <p:sp>
        <p:nvSpPr>
          <p:cNvPr id="130" name="Google Shape;13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School of Computing - CSE</a:t>
            </a:r>
            <a:endParaRPr/>
          </a:p>
        </p:txBody>
      </p:sp>
      <p:sp>
        <p:nvSpPr>
          <p:cNvPr id="131" name="Google Shape;13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5"/>
          <p:cNvSpPr txBox="1">
            <a:spLocks noGrp="1"/>
          </p:cNvSpPr>
          <p:nvPr>
            <p:ph type="title"/>
          </p:nvPr>
        </p:nvSpPr>
        <p:spPr>
          <a:xfrm>
            <a:off x="628650" y="-334016"/>
            <a:ext cx="7886700" cy="2045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LITERATURE REVIEW</a:t>
            </a:r>
            <a:endParaRPr b="1">
              <a:latin typeface="Times New Roman"/>
              <a:ea typeface="Times New Roman"/>
              <a:cs typeface="Times New Roman"/>
              <a:sym typeface="Times New Roman"/>
            </a:endParaRPr>
          </a:p>
        </p:txBody>
      </p:sp>
      <p:graphicFrame>
        <p:nvGraphicFramePr>
          <p:cNvPr id="137" name="Google Shape;137;p5"/>
          <p:cNvGraphicFramePr/>
          <p:nvPr/>
        </p:nvGraphicFramePr>
        <p:xfrm>
          <a:off x="304800" y="1207800"/>
          <a:ext cx="8595475" cy="4644283"/>
        </p:xfrm>
        <a:graphic>
          <a:graphicData uri="http://schemas.openxmlformats.org/drawingml/2006/table">
            <a:tbl>
              <a:tblPr>
                <a:noFill/>
                <a:tableStyleId>{F0D33F13-4AAC-4275-8D4D-B27A8D3EAE24}</a:tableStyleId>
              </a:tblPr>
              <a:tblGrid>
                <a:gridCol w="581725">
                  <a:extLst>
                    <a:ext uri="{9D8B030D-6E8A-4147-A177-3AD203B41FA5}">
                      <a16:colId xmlns:a16="http://schemas.microsoft.com/office/drawing/2014/main" val="20000"/>
                    </a:ext>
                  </a:extLst>
                </a:gridCol>
                <a:gridCol w="1519750">
                  <a:extLst>
                    <a:ext uri="{9D8B030D-6E8A-4147-A177-3AD203B41FA5}">
                      <a16:colId xmlns:a16="http://schemas.microsoft.com/office/drawing/2014/main" val="20001"/>
                    </a:ext>
                  </a:extLst>
                </a:gridCol>
                <a:gridCol w="936100">
                  <a:extLst>
                    <a:ext uri="{9D8B030D-6E8A-4147-A177-3AD203B41FA5}">
                      <a16:colId xmlns:a16="http://schemas.microsoft.com/office/drawing/2014/main" val="20002"/>
                    </a:ext>
                  </a:extLst>
                </a:gridCol>
                <a:gridCol w="1874125">
                  <a:extLst>
                    <a:ext uri="{9D8B030D-6E8A-4147-A177-3AD203B41FA5}">
                      <a16:colId xmlns:a16="http://schemas.microsoft.com/office/drawing/2014/main" val="20003"/>
                    </a:ext>
                  </a:extLst>
                </a:gridCol>
                <a:gridCol w="1227925">
                  <a:extLst>
                    <a:ext uri="{9D8B030D-6E8A-4147-A177-3AD203B41FA5}">
                      <a16:colId xmlns:a16="http://schemas.microsoft.com/office/drawing/2014/main" val="20004"/>
                    </a:ext>
                  </a:extLst>
                </a:gridCol>
                <a:gridCol w="1227925">
                  <a:extLst>
                    <a:ext uri="{9D8B030D-6E8A-4147-A177-3AD203B41FA5}">
                      <a16:colId xmlns:a16="http://schemas.microsoft.com/office/drawing/2014/main" val="20005"/>
                    </a:ext>
                  </a:extLst>
                </a:gridCol>
                <a:gridCol w="1227925">
                  <a:extLst>
                    <a:ext uri="{9D8B030D-6E8A-4147-A177-3AD203B41FA5}">
                      <a16:colId xmlns:a16="http://schemas.microsoft.com/office/drawing/2014/main" val="20006"/>
                    </a:ext>
                  </a:extLst>
                </a:gridCol>
              </a:tblGrid>
              <a:tr h="503575">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S.No.</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Title</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Authors</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Journal Details and Year</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Observation</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Merits</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Demerits</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308625">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1</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Detecting Cyber-Physical Threats in an Autonomous Robotic Vehicle Using Bayesian Networks</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A. Bezemskij, G. Loukas, D. Gan, R. J. Anthony</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2017 IEEE International Conference on Internet of Things (iThings) and IEEE Green Computing and Communications (GreenCom) and IEEE Cyber, Physical and Social Computing (CPSCom) and IEEE Smart Data (SmartData), Exeter, UK, 2017</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Focuses on the use of Bayesian Networks to detect threats in autonomous robotic vehicles.</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Provides a probabilistic approach to threat detection, enhancing predictive accuracy.</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May not handle dynamic changes in threat signatures efficiently.</a:t>
                      </a:r>
                      <a:endParaRPr sz="1300">
                        <a:latin typeface="Times New Roman"/>
                        <a:ea typeface="Times New Roman"/>
                        <a:cs typeface="Times New Roman"/>
                        <a:sym typeface="Times New Roman"/>
                      </a:endParaRPr>
                    </a:p>
                  </a:txBody>
                  <a:tcPr marL="91425" marR="9142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308625">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2</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Web Data Mining for Cyber Security Threat Detection</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T. B. Ghuge, S. Sunil Biradar</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2024 International Conference on Inventive Computation Technologies (ICICT), Lalitpur, Nepal, 2024</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Explores the application of data mining techniques for detecting cyber security threats in web data.</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Enables detection of sophisticated cyber threats using advanced data mining techniques.</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Potentially high false positive rates depending on the data quality.</a:t>
                      </a:r>
                      <a:endParaRPr sz="1300">
                        <a:latin typeface="Times New Roman"/>
                        <a:ea typeface="Times New Roman"/>
                        <a:cs typeface="Times New Roman"/>
                        <a:sym typeface="Times New Roman"/>
                      </a:endParaRPr>
                    </a:p>
                  </a:txBody>
                  <a:tcPr marL="91425" marR="9142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27fefcdb6f8_0_2"/>
          <p:cNvSpPr txBox="1">
            <a:spLocks noGrp="1"/>
          </p:cNvSpPr>
          <p:nvPr>
            <p:ph type="title"/>
          </p:nvPr>
        </p:nvSpPr>
        <p:spPr>
          <a:xfrm>
            <a:off x="628650" y="-334016"/>
            <a:ext cx="7886700" cy="2045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LITERATURE REVIEW</a:t>
            </a:r>
            <a:endParaRPr b="1">
              <a:latin typeface="Times New Roman"/>
              <a:ea typeface="Times New Roman"/>
              <a:cs typeface="Times New Roman"/>
              <a:sym typeface="Times New Roman"/>
            </a:endParaRPr>
          </a:p>
        </p:txBody>
      </p:sp>
      <p:graphicFrame>
        <p:nvGraphicFramePr>
          <p:cNvPr id="143" name="Google Shape;143;g27fefcdb6f8_0_2"/>
          <p:cNvGraphicFramePr/>
          <p:nvPr/>
        </p:nvGraphicFramePr>
        <p:xfrm>
          <a:off x="513950" y="1353700"/>
          <a:ext cx="8116075" cy="4644283"/>
        </p:xfrm>
        <a:graphic>
          <a:graphicData uri="http://schemas.openxmlformats.org/drawingml/2006/table">
            <a:tbl>
              <a:tblPr>
                <a:noFill/>
                <a:tableStyleId>{F0D33F13-4AAC-4275-8D4D-B27A8D3EAE24}</a:tableStyleId>
              </a:tblPr>
              <a:tblGrid>
                <a:gridCol w="549275">
                  <a:extLst>
                    <a:ext uri="{9D8B030D-6E8A-4147-A177-3AD203B41FA5}">
                      <a16:colId xmlns:a16="http://schemas.microsoft.com/office/drawing/2014/main" val="20000"/>
                    </a:ext>
                  </a:extLst>
                </a:gridCol>
                <a:gridCol w="1434975">
                  <a:extLst>
                    <a:ext uri="{9D8B030D-6E8A-4147-A177-3AD203B41FA5}">
                      <a16:colId xmlns:a16="http://schemas.microsoft.com/office/drawing/2014/main" val="20001"/>
                    </a:ext>
                  </a:extLst>
                </a:gridCol>
                <a:gridCol w="883875">
                  <a:extLst>
                    <a:ext uri="{9D8B030D-6E8A-4147-A177-3AD203B41FA5}">
                      <a16:colId xmlns:a16="http://schemas.microsoft.com/office/drawing/2014/main" val="20002"/>
                    </a:ext>
                  </a:extLst>
                </a:gridCol>
                <a:gridCol w="1769600">
                  <a:extLst>
                    <a:ext uri="{9D8B030D-6E8A-4147-A177-3AD203B41FA5}">
                      <a16:colId xmlns:a16="http://schemas.microsoft.com/office/drawing/2014/main" val="20003"/>
                    </a:ext>
                  </a:extLst>
                </a:gridCol>
                <a:gridCol w="1159450">
                  <a:extLst>
                    <a:ext uri="{9D8B030D-6E8A-4147-A177-3AD203B41FA5}">
                      <a16:colId xmlns:a16="http://schemas.microsoft.com/office/drawing/2014/main" val="20004"/>
                    </a:ext>
                  </a:extLst>
                </a:gridCol>
                <a:gridCol w="1159450">
                  <a:extLst>
                    <a:ext uri="{9D8B030D-6E8A-4147-A177-3AD203B41FA5}">
                      <a16:colId xmlns:a16="http://schemas.microsoft.com/office/drawing/2014/main" val="20005"/>
                    </a:ext>
                  </a:extLst>
                </a:gridCol>
                <a:gridCol w="1159450">
                  <a:extLst>
                    <a:ext uri="{9D8B030D-6E8A-4147-A177-3AD203B41FA5}">
                      <a16:colId xmlns:a16="http://schemas.microsoft.com/office/drawing/2014/main" val="20006"/>
                    </a:ext>
                  </a:extLst>
                </a:gridCol>
              </a:tblGrid>
              <a:tr h="503575">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S.No.</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Title</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Authors</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Journal Details and Year</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Observation</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Merits</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Demerits</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308625">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3</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Cyber Threat Intelligence Model: An Evaluation of Taxonomies, Sharing Standards, and Ontologies within Cyber Threat Intelligence</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V. Mavroeidis, S. Bromander</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2017 European Intelligence and Security Informatics Conference (EISIC), Athens, Greece, 2017</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Evaluates different frameworks and standards in cyber threat intelligence.</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Enhances understanding of threat intelligence infrastructure.</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Complexity in integrating diverse standards and taxonomies.</a:t>
                      </a:r>
                      <a:endParaRPr sz="1300">
                        <a:latin typeface="Times New Roman"/>
                        <a:ea typeface="Times New Roman"/>
                        <a:cs typeface="Times New Roman"/>
                        <a:sym typeface="Times New Roman"/>
                      </a:endParaRPr>
                    </a:p>
                  </a:txBody>
                  <a:tcPr marL="91425" marR="9142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308625">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4</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Automation of Architecture Justification and Parameters Selection of Artificial Neural Networks for Intelligent Detection of Cyber-Physical Threats</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A. Rogachev, E. Melikhova</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2022 International Russian Automation Conference (RusAutoCon), Sochi, Russian Federation, 2022</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Discusses the automation in selecting architecture and parameters for ANNs in threat detection.</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Improves efficiency in developing and tuning ANNs for specific applications.</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May lack generalizability across different types of cyber-physical systems.</a:t>
                      </a:r>
                      <a:endParaRPr sz="1300">
                        <a:latin typeface="Times New Roman"/>
                        <a:ea typeface="Times New Roman"/>
                        <a:cs typeface="Times New Roman"/>
                        <a:sym typeface="Times New Roman"/>
                      </a:endParaRPr>
                    </a:p>
                  </a:txBody>
                  <a:tcPr marL="91425" marR="9142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7fefcdb6f8_0_8"/>
          <p:cNvSpPr txBox="1">
            <a:spLocks noGrp="1"/>
          </p:cNvSpPr>
          <p:nvPr>
            <p:ph type="title"/>
          </p:nvPr>
        </p:nvSpPr>
        <p:spPr>
          <a:xfrm>
            <a:off x="628650" y="-334016"/>
            <a:ext cx="7886700" cy="2045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LITERATURE REVIEW</a:t>
            </a:r>
            <a:endParaRPr b="1">
              <a:latin typeface="Times New Roman"/>
              <a:ea typeface="Times New Roman"/>
              <a:cs typeface="Times New Roman"/>
              <a:sym typeface="Times New Roman"/>
            </a:endParaRPr>
          </a:p>
        </p:txBody>
      </p:sp>
      <p:graphicFrame>
        <p:nvGraphicFramePr>
          <p:cNvPr id="149" name="Google Shape;149;g27fefcdb6f8_0_8"/>
          <p:cNvGraphicFramePr/>
          <p:nvPr/>
        </p:nvGraphicFramePr>
        <p:xfrm>
          <a:off x="513950" y="1353700"/>
          <a:ext cx="8116075" cy="4644283"/>
        </p:xfrm>
        <a:graphic>
          <a:graphicData uri="http://schemas.openxmlformats.org/drawingml/2006/table">
            <a:tbl>
              <a:tblPr>
                <a:noFill/>
                <a:tableStyleId>{F0D33F13-4AAC-4275-8D4D-B27A8D3EAE24}</a:tableStyleId>
              </a:tblPr>
              <a:tblGrid>
                <a:gridCol w="549275">
                  <a:extLst>
                    <a:ext uri="{9D8B030D-6E8A-4147-A177-3AD203B41FA5}">
                      <a16:colId xmlns:a16="http://schemas.microsoft.com/office/drawing/2014/main" val="20000"/>
                    </a:ext>
                  </a:extLst>
                </a:gridCol>
                <a:gridCol w="1434975">
                  <a:extLst>
                    <a:ext uri="{9D8B030D-6E8A-4147-A177-3AD203B41FA5}">
                      <a16:colId xmlns:a16="http://schemas.microsoft.com/office/drawing/2014/main" val="20001"/>
                    </a:ext>
                  </a:extLst>
                </a:gridCol>
                <a:gridCol w="883875">
                  <a:extLst>
                    <a:ext uri="{9D8B030D-6E8A-4147-A177-3AD203B41FA5}">
                      <a16:colId xmlns:a16="http://schemas.microsoft.com/office/drawing/2014/main" val="20002"/>
                    </a:ext>
                  </a:extLst>
                </a:gridCol>
                <a:gridCol w="1769600">
                  <a:extLst>
                    <a:ext uri="{9D8B030D-6E8A-4147-A177-3AD203B41FA5}">
                      <a16:colId xmlns:a16="http://schemas.microsoft.com/office/drawing/2014/main" val="20003"/>
                    </a:ext>
                  </a:extLst>
                </a:gridCol>
                <a:gridCol w="1159450">
                  <a:extLst>
                    <a:ext uri="{9D8B030D-6E8A-4147-A177-3AD203B41FA5}">
                      <a16:colId xmlns:a16="http://schemas.microsoft.com/office/drawing/2014/main" val="20004"/>
                    </a:ext>
                  </a:extLst>
                </a:gridCol>
                <a:gridCol w="1159450">
                  <a:extLst>
                    <a:ext uri="{9D8B030D-6E8A-4147-A177-3AD203B41FA5}">
                      <a16:colId xmlns:a16="http://schemas.microsoft.com/office/drawing/2014/main" val="20005"/>
                    </a:ext>
                  </a:extLst>
                </a:gridCol>
                <a:gridCol w="1159450">
                  <a:extLst>
                    <a:ext uri="{9D8B030D-6E8A-4147-A177-3AD203B41FA5}">
                      <a16:colId xmlns:a16="http://schemas.microsoft.com/office/drawing/2014/main" val="20006"/>
                    </a:ext>
                  </a:extLst>
                </a:gridCol>
              </a:tblGrid>
              <a:tr h="503575">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S.No.</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Title</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Authors</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Journal Details and Year</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Observation</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Merits</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Demerits</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308625">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5</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Survey on APT Attack Detection in Industrial Cyber-Physical System</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Y. Shi, W. Li, Y. Zhang, X. Deng, D. Yin, S. Deng</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2021 International Conference on Electronic Information Technology and Smart Agriculture (ICEITSA), Huaihua, China, 2021</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Provides a comprehensive survey of techniques used to detect Advanced Persistent Threats (APT) in industrial systems.</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Comprehensive overview aids in understanding current challenges and methods in APT detection.</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Specific focus on industrial systems may not apply to other environments.</a:t>
                      </a:r>
                      <a:endParaRPr sz="1300">
                        <a:latin typeface="Times New Roman"/>
                        <a:ea typeface="Times New Roman"/>
                        <a:cs typeface="Times New Roman"/>
                        <a:sym typeface="Times New Roman"/>
                      </a:endParaRPr>
                    </a:p>
                  </a:txBody>
                  <a:tcPr marL="91425" marR="9142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308625">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6</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The AI Shield and Red AI Framework: Machine Learning Solutions for Cyber Threat Intelligence (CTI)</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Simran, S. Kumar, A. Hans</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2024 International Conference on Intelligent Systems for Cybersecurity (ISCS), Gurugram, India, 2024</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Discusses a dual-framework approach using AI to enhance cyber threat intelligence and defense mechanisms.</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Introduces innovative AI frameworks tailored to specific cybersecurity needs.</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Framework complexity may require significant resources to implement and maintain.</a:t>
                      </a:r>
                      <a:endParaRPr sz="1300">
                        <a:latin typeface="Times New Roman"/>
                        <a:ea typeface="Times New Roman"/>
                        <a:cs typeface="Times New Roman"/>
                        <a:sym typeface="Times New Roman"/>
                      </a:endParaRPr>
                    </a:p>
                  </a:txBody>
                  <a:tcPr marL="91425" marR="9142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27fefcdb6f8_0_21"/>
          <p:cNvSpPr txBox="1">
            <a:spLocks noGrp="1"/>
          </p:cNvSpPr>
          <p:nvPr>
            <p:ph type="title"/>
          </p:nvPr>
        </p:nvSpPr>
        <p:spPr>
          <a:xfrm>
            <a:off x="628650" y="-334016"/>
            <a:ext cx="7886700" cy="2045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LITERATURE REVIEW</a:t>
            </a:r>
            <a:endParaRPr b="1">
              <a:latin typeface="Times New Roman"/>
              <a:ea typeface="Times New Roman"/>
              <a:cs typeface="Times New Roman"/>
              <a:sym typeface="Times New Roman"/>
            </a:endParaRPr>
          </a:p>
        </p:txBody>
      </p:sp>
      <p:graphicFrame>
        <p:nvGraphicFramePr>
          <p:cNvPr id="155" name="Google Shape;155;g27fefcdb6f8_0_21"/>
          <p:cNvGraphicFramePr/>
          <p:nvPr/>
        </p:nvGraphicFramePr>
        <p:xfrm>
          <a:off x="513950" y="1353700"/>
          <a:ext cx="8116075" cy="4541921"/>
        </p:xfrm>
        <a:graphic>
          <a:graphicData uri="http://schemas.openxmlformats.org/drawingml/2006/table">
            <a:tbl>
              <a:tblPr>
                <a:noFill/>
                <a:tableStyleId>{F0D33F13-4AAC-4275-8D4D-B27A8D3EAE24}</a:tableStyleId>
              </a:tblPr>
              <a:tblGrid>
                <a:gridCol w="549275">
                  <a:extLst>
                    <a:ext uri="{9D8B030D-6E8A-4147-A177-3AD203B41FA5}">
                      <a16:colId xmlns:a16="http://schemas.microsoft.com/office/drawing/2014/main" val="20000"/>
                    </a:ext>
                  </a:extLst>
                </a:gridCol>
                <a:gridCol w="1434975">
                  <a:extLst>
                    <a:ext uri="{9D8B030D-6E8A-4147-A177-3AD203B41FA5}">
                      <a16:colId xmlns:a16="http://schemas.microsoft.com/office/drawing/2014/main" val="20001"/>
                    </a:ext>
                  </a:extLst>
                </a:gridCol>
                <a:gridCol w="883875">
                  <a:extLst>
                    <a:ext uri="{9D8B030D-6E8A-4147-A177-3AD203B41FA5}">
                      <a16:colId xmlns:a16="http://schemas.microsoft.com/office/drawing/2014/main" val="20002"/>
                    </a:ext>
                  </a:extLst>
                </a:gridCol>
                <a:gridCol w="1769600">
                  <a:extLst>
                    <a:ext uri="{9D8B030D-6E8A-4147-A177-3AD203B41FA5}">
                      <a16:colId xmlns:a16="http://schemas.microsoft.com/office/drawing/2014/main" val="20003"/>
                    </a:ext>
                  </a:extLst>
                </a:gridCol>
                <a:gridCol w="1159450">
                  <a:extLst>
                    <a:ext uri="{9D8B030D-6E8A-4147-A177-3AD203B41FA5}">
                      <a16:colId xmlns:a16="http://schemas.microsoft.com/office/drawing/2014/main" val="20004"/>
                    </a:ext>
                  </a:extLst>
                </a:gridCol>
                <a:gridCol w="1159450">
                  <a:extLst>
                    <a:ext uri="{9D8B030D-6E8A-4147-A177-3AD203B41FA5}">
                      <a16:colId xmlns:a16="http://schemas.microsoft.com/office/drawing/2014/main" val="20005"/>
                    </a:ext>
                  </a:extLst>
                </a:gridCol>
                <a:gridCol w="1159450">
                  <a:extLst>
                    <a:ext uri="{9D8B030D-6E8A-4147-A177-3AD203B41FA5}">
                      <a16:colId xmlns:a16="http://schemas.microsoft.com/office/drawing/2014/main" val="20006"/>
                    </a:ext>
                  </a:extLst>
                </a:gridCol>
              </a:tblGrid>
              <a:tr h="503575">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S.No.</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Title</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Authors</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Journal Details and Year</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Observation</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Merits</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Demerits</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308625">
                <a:tc>
                  <a:txBody>
                    <a:bodyPr/>
                    <a:lstStyle/>
                    <a:p>
                      <a:pPr marL="0" lvl="0" indent="0" algn="ctr" rtl="0">
                        <a:lnSpc>
                          <a:spcPct val="115000"/>
                        </a:lnSpc>
                        <a:spcBef>
                          <a:spcPts val="0"/>
                        </a:spcBef>
                        <a:spcAft>
                          <a:spcPts val="0"/>
                        </a:spcAft>
                        <a:buNone/>
                      </a:pPr>
                      <a:r>
                        <a:rPr lang="en-US" sz="1200">
                          <a:latin typeface="Times New Roman"/>
                          <a:ea typeface="Times New Roman"/>
                          <a:cs typeface="Times New Roman"/>
                          <a:sym typeface="Times New Roman"/>
                        </a:rPr>
                        <a:t>7</a:t>
                      </a:r>
                      <a:endParaRPr sz="12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latin typeface="Times New Roman"/>
                          <a:ea typeface="Times New Roman"/>
                          <a:cs typeface="Times New Roman"/>
                          <a:sym typeface="Times New Roman"/>
                        </a:rPr>
                        <a:t>Examine the Role of Generative AI in Enhancing Threat Intelligence and Cyber Security Measures</a:t>
                      </a:r>
                      <a:endParaRPr sz="12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latin typeface="Times New Roman"/>
                          <a:ea typeface="Times New Roman"/>
                          <a:cs typeface="Times New Roman"/>
                          <a:sym typeface="Times New Roman"/>
                        </a:rPr>
                        <a:t>V. R. Saddi, S. K. Gopal, A. S. Mohammed, S. Dhanasekaran, M. S. Naruka</a:t>
                      </a:r>
                      <a:endParaRPr sz="12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latin typeface="Times New Roman"/>
                          <a:ea typeface="Times New Roman"/>
                          <a:cs typeface="Times New Roman"/>
                          <a:sym typeface="Times New Roman"/>
                        </a:rPr>
                        <a:t>2024 2nd International Conference on Disruptive Technologies (ICDT), Greater Noida, India, 2024</a:t>
                      </a:r>
                      <a:endParaRPr sz="12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latin typeface="Times New Roman"/>
                          <a:ea typeface="Times New Roman"/>
                          <a:cs typeface="Times New Roman"/>
                          <a:sym typeface="Times New Roman"/>
                        </a:rPr>
                        <a:t>Explores how generative AI technologies can be applied to improve threat intelligence and cybersecurity measures.</a:t>
                      </a:r>
                      <a:endParaRPr sz="12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latin typeface="Times New Roman"/>
                          <a:ea typeface="Times New Roman"/>
                          <a:cs typeface="Times New Roman"/>
                          <a:sym typeface="Times New Roman"/>
                        </a:rPr>
                        <a:t>Highlights the potential of generative AI to create advanced cybersecurity solutions.</a:t>
                      </a:r>
                      <a:endParaRPr sz="12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latin typeface="Times New Roman"/>
                          <a:ea typeface="Times New Roman"/>
                          <a:cs typeface="Times New Roman"/>
                          <a:sym typeface="Times New Roman"/>
                        </a:rPr>
                        <a:t>Potential ethical and security concerns with generative AI's capabilities in creating deceptive content.</a:t>
                      </a:r>
                      <a:endParaRPr sz="1200">
                        <a:latin typeface="Times New Roman"/>
                        <a:ea typeface="Times New Roman"/>
                        <a:cs typeface="Times New Roman"/>
                        <a:sym typeface="Times New Roman"/>
                      </a:endParaRPr>
                    </a:p>
                  </a:txBody>
                  <a:tcPr marL="91425" marR="9142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308625">
                <a:tc>
                  <a:txBody>
                    <a:bodyPr/>
                    <a:lstStyle/>
                    <a:p>
                      <a:pPr marL="0" lvl="0" indent="0" algn="ctr" rtl="0">
                        <a:lnSpc>
                          <a:spcPct val="115000"/>
                        </a:lnSpc>
                        <a:spcBef>
                          <a:spcPts val="0"/>
                        </a:spcBef>
                        <a:spcAft>
                          <a:spcPts val="0"/>
                        </a:spcAft>
                        <a:buNone/>
                      </a:pPr>
                      <a:r>
                        <a:rPr lang="en-US" sz="1200">
                          <a:latin typeface="Times New Roman"/>
                          <a:ea typeface="Times New Roman"/>
                          <a:cs typeface="Times New Roman"/>
                          <a:sym typeface="Times New Roman"/>
                        </a:rPr>
                        <a:t>8</a:t>
                      </a:r>
                      <a:endParaRPr sz="12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latin typeface="Times New Roman"/>
                          <a:ea typeface="Times New Roman"/>
                          <a:cs typeface="Times New Roman"/>
                          <a:sym typeface="Times New Roman"/>
                        </a:rPr>
                        <a:t>Mobile Ad Hoc Networks Supporting Adaptive Threat Detection through Intrusion Detection Effective Use of Machine Learning for Cyber Defense</a:t>
                      </a:r>
                      <a:endParaRPr sz="12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latin typeface="Times New Roman"/>
                          <a:ea typeface="Times New Roman"/>
                          <a:cs typeface="Times New Roman"/>
                          <a:sym typeface="Times New Roman"/>
                        </a:rPr>
                        <a:t>M. Bommy, T. Vivekanandan, Y. Sreeraman, D. Jagadeesan, C. Sunil Kumar, G. Asha</a:t>
                      </a:r>
                      <a:endParaRPr sz="12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latin typeface="Times New Roman"/>
                          <a:ea typeface="Times New Roman"/>
                          <a:cs typeface="Times New Roman"/>
                          <a:sym typeface="Times New Roman"/>
                        </a:rPr>
                        <a:t>2023 International Conference on Innovative Computing, Intelligent Communication and Smart Electrical Systems (ICSES), Chennai, India, 2023</a:t>
                      </a:r>
                      <a:endParaRPr sz="12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latin typeface="Times New Roman"/>
                          <a:ea typeface="Times New Roman"/>
                          <a:cs typeface="Times New Roman"/>
                          <a:sym typeface="Times New Roman"/>
                        </a:rPr>
                        <a:t>Focuses on leveraging machine learning for dynamic threat detection in mobile ad hoc networks (MANETs).</a:t>
                      </a:r>
                      <a:endParaRPr sz="12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latin typeface="Times New Roman"/>
                          <a:ea typeface="Times New Roman"/>
                          <a:cs typeface="Times New Roman"/>
                          <a:sym typeface="Times New Roman"/>
                        </a:rPr>
                        <a:t>Demonstrates the adaptability of ML in enhancing intrusion detection systems for mobile networks.</a:t>
                      </a:r>
                      <a:endParaRPr sz="12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200">
                          <a:latin typeface="Times New Roman"/>
                          <a:ea typeface="Times New Roman"/>
                          <a:cs typeface="Times New Roman"/>
                          <a:sym typeface="Times New Roman"/>
                        </a:rPr>
                        <a:t>May face challenges with dynamic network topologies and varying data quality.</a:t>
                      </a:r>
                      <a:endParaRPr sz="1200">
                        <a:latin typeface="Times New Roman"/>
                        <a:ea typeface="Times New Roman"/>
                        <a:cs typeface="Times New Roman"/>
                        <a:sym typeface="Times New Roman"/>
                      </a:endParaRPr>
                    </a:p>
                  </a:txBody>
                  <a:tcPr marL="91425" marR="9142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7fefcdb6f8_0_27"/>
          <p:cNvSpPr txBox="1">
            <a:spLocks noGrp="1"/>
          </p:cNvSpPr>
          <p:nvPr>
            <p:ph type="title"/>
          </p:nvPr>
        </p:nvSpPr>
        <p:spPr>
          <a:xfrm>
            <a:off x="628650" y="-334016"/>
            <a:ext cx="7886700" cy="20454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Times New Roman"/>
              <a:buNone/>
            </a:pPr>
            <a:r>
              <a:rPr lang="en-US" b="1">
                <a:latin typeface="Times New Roman"/>
                <a:ea typeface="Times New Roman"/>
                <a:cs typeface="Times New Roman"/>
                <a:sym typeface="Times New Roman"/>
              </a:rPr>
              <a:t>LITERATURE REVIEW</a:t>
            </a:r>
            <a:endParaRPr b="1">
              <a:latin typeface="Times New Roman"/>
              <a:ea typeface="Times New Roman"/>
              <a:cs typeface="Times New Roman"/>
              <a:sym typeface="Times New Roman"/>
            </a:endParaRPr>
          </a:p>
        </p:txBody>
      </p:sp>
      <p:graphicFrame>
        <p:nvGraphicFramePr>
          <p:cNvPr id="161" name="Google Shape;161;g27fefcdb6f8_0_27"/>
          <p:cNvGraphicFramePr/>
          <p:nvPr/>
        </p:nvGraphicFramePr>
        <p:xfrm>
          <a:off x="513950" y="1353700"/>
          <a:ext cx="8116075" cy="4644283"/>
        </p:xfrm>
        <a:graphic>
          <a:graphicData uri="http://schemas.openxmlformats.org/drawingml/2006/table">
            <a:tbl>
              <a:tblPr>
                <a:noFill/>
                <a:tableStyleId>{F0D33F13-4AAC-4275-8D4D-B27A8D3EAE24}</a:tableStyleId>
              </a:tblPr>
              <a:tblGrid>
                <a:gridCol w="549275">
                  <a:extLst>
                    <a:ext uri="{9D8B030D-6E8A-4147-A177-3AD203B41FA5}">
                      <a16:colId xmlns:a16="http://schemas.microsoft.com/office/drawing/2014/main" val="20000"/>
                    </a:ext>
                  </a:extLst>
                </a:gridCol>
                <a:gridCol w="1434975">
                  <a:extLst>
                    <a:ext uri="{9D8B030D-6E8A-4147-A177-3AD203B41FA5}">
                      <a16:colId xmlns:a16="http://schemas.microsoft.com/office/drawing/2014/main" val="20001"/>
                    </a:ext>
                  </a:extLst>
                </a:gridCol>
                <a:gridCol w="883875">
                  <a:extLst>
                    <a:ext uri="{9D8B030D-6E8A-4147-A177-3AD203B41FA5}">
                      <a16:colId xmlns:a16="http://schemas.microsoft.com/office/drawing/2014/main" val="20002"/>
                    </a:ext>
                  </a:extLst>
                </a:gridCol>
                <a:gridCol w="1769600">
                  <a:extLst>
                    <a:ext uri="{9D8B030D-6E8A-4147-A177-3AD203B41FA5}">
                      <a16:colId xmlns:a16="http://schemas.microsoft.com/office/drawing/2014/main" val="20003"/>
                    </a:ext>
                  </a:extLst>
                </a:gridCol>
                <a:gridCol w="1159450">
                  <a:extLst>
                    <a:ext uri="{9D8B030D-6E8A-4147-A177-3AD203B41FA5}">
                      <a16:colId xmlns:a16="http://schemas.microsoft.com/office/drawing/2014/main" val="20004"/>
                    </a:ext>
                  </a:extLst>
                </a:gridCol>
                <a:gridCol w="1159450">
                  <a:extLst>
                    <a:ext uri="{9D8B030D-6E8A-4147-A177-3AD203B41FA5}">
                      <a16:colId xmlns:a16="http://schemas.microsoft.com/office/drawing/2014/main" val="20005"/>
                    </a:ext>
                  </a:extLst>
                </a:gridCol>
                <a:gridCol w="1159450">
                  <a:extLst>
                    <a:ext uri="{9D8B030D-6E8A-4147-A177-3AD203B41FA5}">
                      <a16:colId xmlns:a16="http://schemas.microsoft.com/office/drawing/2014/main" val="20006"/>
                    </a:ext>
                  </a:extLst>
                </a:gridCol>
              </a:tblGrid>
              <a:tr h="503575">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S.No.</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Title</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Authors</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Journal Details and Year</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Observation</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Merits</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b="1">
                          <a:latin typeface="Times New Roman"/>
                          <a:ea typeface="Times New Roman"/>
                          <a:cs typeface="Times New Roman"/>
                          <a:sym typeface="Times New Roman"/>
                        </a:rPr>
                        <a:t>Demerits</a:t>
                      </a:r>
                      <a:endParaRPr sz="1300" b="1">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308625">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9</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A Model for Cyber Threat Intelligence for Organisations</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Z. C. Khan, T. Mkhwanazi, M. Masango</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dirty="0">
                          <a:latin typeface="Times New Roman"/>
                          <a:ea typeface="Times New Roman"/>
                          <a:cs typeface="Times New Roman"/>
                          <a:sym typeface="Times New Roman"/>
                        </a:rPr>
                        <a:t>2023 International Conference on Artificial Intelligence, Big Data, Computing and Data Communication Systems (</a:t>
                      </a:r>
                      <a:r>
                        <a:rPr lang="en-US" sz="1300" dirty="0" err="1">
                          <a:latin typeface="Times New Roman"/>
                          <a:ea typeface="Times New Roman"/>
                          <a:cs typeface="Times New Roman"/>
                          <a:sym typeface="Times New Roman"/>
                        </a:rPr>
                        <a:t>icABCD</a:t>
                      </a:r>
                      <a:r>
                        <a:rPr lang="en-US" sz="1300" dirty="0">
                          <a:latin typeface="Times New Roman"/>
                          <a:ea typeface="Times New Roman"/>
                          <a:cs typeface="Times New Roman"/>
                          <a:sym typeface="Times New Roman"/>
                        </a:rPr>
                        <a:t>), Durban, South Africa, 2023</a:t>
                      </a:r>
                      <a:endParaRPr sz="1300" dirty="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Proposes a structured model for integrating cyber threat intelligence within organizational frameworks.</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Provides a comprehensive model that enhances organizational response to cyber threats.</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Model implementation may require extensive training and change management.</a:t>
                      </a:r>
                      <a:endParaRPr sz="1300">
                        <a:latin typeface="Times New Roman"/>
                        <a:ea typeface="Times New Roman"/>
                        <a:cs typeface="Times New Roman"/>
                        <a:sym typeface="Times New Roman"/>
                      </a:endParaRPr>
                    </a:p>
                  </a:txBody>
                  <a:tcPr marL="91425" marR="9142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308625">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10</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Cyber Threat Hunting to Detect Unknown Threats in the Enterprise Network</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A. H. Nursidiq, C. Lim</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2023 IEEE International Conference on Cryptography, Informatics, and Cybersecurity (ICoCICs), Bogor, Indonesia, 2023</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Details methods and strategies for proactive cyber threat hunting to identify latent threats in enterprise networks.</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a:latin typeface="Times New Roman"/>
                          <a:ea typeface="Times New Roman"/>
                          <a:cs typeface="Times New Roman"/>
                          <a:sym typeface="Times New Roman"/>
                        </a:rPr>
                        <a:t>Emphasizes proactive security measures, potentially reducing incident response times.</a:t>
                      </a:r>
                      <a:endParaRPr sz="1300">
                        <a:latin typeface="Times New Roman"/>
                        <a:ea typeface="Times New Roman"/>
                        <a:cs typeface="Times New Roman"/>
                        <a:sym typeface="Times New Roman"/>
                      </a:endParaRPr>
                    </a:p>
                  </a:txBody>
                  <a:tcPr marL="28575" marR="2857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300" dirty="0">
                          <a:latin typeface="Times New Roman"/>
                          <a:ea typeface="Times New Roman"/>
                          <a:cs typeface="Times New Roman"/>
                          <a:sym typeface="Times New Roman"/>
                        </a:rPr>
                        <a:t>Highly dependent on skilled personnel and sophisticated technology infrastructure.</a:t>
                      </a:r>
                      <a:endParaRPr sz="1300" dirty="0">
                        <a:latin typeface="Times New Roman"/>
                        <a:ea typeface="Times New Roman"/>
                        <a:cs typeface="Times New Roman"/>
                        <a:sym typeface="Times New Roman"/>
                      </a:endParaRPr>
                    </a:p>
                  </a:txBody>
                  <a:tcPr marL="91425" marR="91425" marT="19050" marB="1905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6162</TotalTime>
  <Words>2759</Words>
  <Application>Microsoft Office PowerPoint</Application>
  <PresentationFormat>On-screen Show (4:3)</PresentationFormat>
  <Paragraphs>212</Paragraphs>
  <Slides>17</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Times New Roman</vt:lpstr>
      <vt:lpstr>Custom Design</vt:lpstr>
      <vt:lpstr>  </vt:lpstr>
      <vt:lpstr>AGENDA</vt:lpstr>
      <vt:lpstr>ABSTRACT</vt:lpstr>
      <vt:lpstr>OBJECTIVE(S)</vt:lpstr>
      <vt:lpstr>LITERATURE REVIEW</vt:lpstr>
      <vt:lpstr>LITERATURE REVIEW</vt:lpstr>
      <vt:lpstr>LITERATURE REVIEW</vt:lpstr>
      <vt:lpstr>LITERATURE REVIEW</vt:lpstr>
      <vt:lpstr>LITERATURE REVIEW</vt:lpstr>
      <vt:lpstr>INFERENCES FROM LITERATURE SURVEY</vt:lpstr>
      <vt:lpstr>PROPOSED SYTEM:</vt:lpstr>
      <vt:lpstr>PROPOSED SYTEM:</vt:lpstr>
      <vt:lpstr>Architecture Diagram</vt:lpstr>
      <vt:lpstr>CONCLUSION</vt:lpstr>
      <vt:lpstr>REFERENCES</vt:lpstr>
      <vt:lpstr> 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Windows User</dc:creator>
  <cp:lastModifiedBy>Abhinav teenu</cp:lastModifiedBy>
  <cp:revision>6</cp:revision>
  <dcterms:created xsi:type="dcterms:W3CDTF">2019-11-06T07:48:53Z</dcterms:created>
  <dcterms:modified xsi:type="dcterms:W3CDTF">2024-08-21T05:34:52Z</dcterms:modified>
</cp:coreProperties>
</file>