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Dm2RXK5RkDyycMWhnO7i2slQb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51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0" name="Google Shape;18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f7af813f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ef7af813f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6"/>
        <p:cNvGrpSpPr/>
        <p:nvPr/>
      </p:nvGrpSpPr>
      <p:grpSpPr>
        <a:xfrm>
          <a:off x="0" y="0"/>
          <a:ext cx="0" cy="0"/>
          <a:chOff x="0" y="0"/>
          <a:chExt cx="0" cy="0"/>
        </a:xfrm>
      </p:grpSpPr>
      <p:sp>
        <p:nvSpPr>
          <p:cNvPr id="87" name="Google Shape;87;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1"/>
          <p:cNvSpPr txBox="1">
            <a:spLocks noGrp="1"/>
          </p:cNvSpPr>
          <p:nvPr>
            <p:ph type="dt" idx="10"/>
          </p:nvPr>
        </p:nvSpPr>
        <p:spPr>
          <a:xfrm>
            <a:off x="457200" y="6356350"/>
            <a:ext cx="2133600" cy="365125"/>
          </a:xfrm>
          <a:prstGeom prst="rect">
            <a:avLst/>
          </a:prstGeom>
          <a:noFill/>
          <a:ln>
            <a:noFill/>
          </a:ln>
          <a:effectLst>
            <a:outerShdw blurRad="50800" dist="50800" dir="5400000" algn="ctr" rotWithShape="0">
              <a:schemeClr val="lt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974806"/>
                </a:solidFill>
                <a:latin typeface="Calibri"/>
                <a:ea typeface="Calibri"/>
                <a:cs typeface="Calibri"/>
                <a:sym typeface="Calibri"/>
              </a:defRPr>
            </a:lvl1pPr>
            <a:lvl2pPr marL="0" lvl="1" indent="0" algn="r">
              <a:spcBef>
                <a:spcPts val="0"/>
              </a:spcBef>
              <a:buNone/>
              <a:defRPr sz="1200">
                <a:solidFill>
                  <a:srgbClr val="974806"/>
                </a:solidFill>
                <a:latin typeface="Calibri"/>
                <a:ea typeface="Calibri"/>
                <a:cs typeface="Calibri"/>
                <a:sym typeface="Calibri"/>
              </a:defRPr>
            </a:lvl2pPr>
            <a:lvl3pPr marL="0" lvl="2" indent="0" algn="r">
              <a:spcBef>
                <a:spcPts val="0"/>
              </a:spcBef>
              <a:buNone/>
              <a:defRPr sz="1200">
                <a:solidFill>
                  <a:srgbClr val="974806"/>
                </a:solidFill>
                <a:latin typeface="Calibri"/>
                <a:ea typeface="Calibri"/>
                <a:cs typeface="Calibri"/>
                <a:sym typeface="Calibri"/>
              </a:defRPr>
            </a:lvl3pPr>
            <a:lvl4pPr marL="0" lvl="3" indent="0" algn="r">
              <a:spcBef>
                <a:spcPts val="0"/>
              </a:spcBef>
              <a:buNone/>
              <a:defRPr sz="1200">
                <a:solidFill>
                  <a:srgbClr val="974806"/>
                </a:solidFill>
                <a:latin typeface="Calibri"/>
                <a:ea typeface="Calibri"/>
                <a:cs typeface="Calibri"/>
                <a:sym typeface="Calibri"/>
              </a:defRPr>
            </a:lvl4pPr>
            <a:lvl5pPr marL="0" lvl="4" indent="0" algn="r">
              <a:spcBef>
                <a:spcPts val="0"/>
              </a:spcBef>
              <a:buNone/>
              <a:defRPr sz="1200">
                <a:solidFill>
                  <a:srgbClr val="974806"/>
                </a:solidFill>
                <a:latin typeface="Calibri"/>
                <a:ea typeface="Calibri"/>
                <a:cs typeface="Calibri"/>
                <a:sym typeface="Calibri"/>
              </a:defRPr>
            </a:lvl5pPr>
            <a:lvl6pPr marL="0" lvl="5" indent="0" algn="r">
              <a:spcBef>
                <a:spcPts val="0"/>
              </a:spcBef>
              <a:buNone/>
              <a:defRPr sz="1200">
                <a:solidFill>
                  <a:srgbClr val="974806"/>
                </a:solidFill>
                <a:latin typeface="Calibri"/>
                <a:ea typeface="Calibri"/>
                <a:cs typeface="Calibri"/>
                <a:sym typeface="Calibri"/>
              </a:defRPr>
            </a:lvl6pPr>
            <a:lvl7pPr marL="0" lvl="6" indent="0" algn="r">
              <a:spcBef>
                <a:spcPts val="0"/>
              </a:spcBef>
              <a:buNone/>
              <a:defRPr sz="1200">
                <a:solidFill>
                  <a:srgbClr val="974806"/>
                </a:solidFill>
                <a:latin typeface="Calibri"/>
                <a:ea typeface="Calibri"/>
                <a:cs typeface="Calibri"/>
                <a:sym typeface="Calibri"/>
              </a:defRPr>
            </a:lvl7pPr>
            <a:lvl8pPr marL="0" lvl="7" indent="0" algn="r">
              <a:spcBef>
                <a:spcPts val="0"/>
              </a:spcBef>
              <a:buNone/>
              <a:defRPr sz="1200">
                <a:solidFill>
                  <a:srgbClr val="974806"/>
                </a:solidFill>
                <a:latin typeface="Calibri"/>
                <a:ea typeface="Calibri"/>
                <a:cs typeface="Calibri"/>
                <a:sym typeface="Calibri"/>
              </a:defRPr>
            </a:lvl8pPr>
            <a:lvl9pPr marL="0" lvl="8" indent="0" algn="r">
              <a:spcBef>
                <a:spcPts val="0"/>
              </a:spcBef>
              <a:buNone/>
              <a:defRPr sz="1200">
                <a:solidFill>
                  <a:srgbClr val="97480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8"/>
          <p:cNvSpPr>
            <a:spLocks noGrp="1"/>
          </p:cNvSpPr>
          <p:nvPr>
            <p:ph type="pic" idx="2"/>
          </p:nvPr>
        </p:nvSpPr>
        <p:spPr>
          <a:xfrm>
            <a:off x="1792288" y="612775"/>
            <a:ext cx="5486400" cy="4114800"/>
          </a:xfrm>
          <a:prstGeom prst="rect">
            <a:avLst/>
          </a:prstGeom>
          <a:noFill/>
          <a:ln>
            <a:noFill/>
          </a:ln>
        </p:spPr>
      </p:sp>
      <p:sp>
        <p:nvSpPr>
          <p:cNvPr id="70" name="Google Shape;70;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19"/>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571500" y="449944"/>
            <a:ext cx="7772400" cy="35051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44061"/>
              </a:buClr>
              <a:buSzPts val="2000"/>
              <a:buFont typeface="Arial"/>
              <a:buNone/>
            </a:pPr>
            <a:br>
              <a:rPr lang="en-US" sz="2000">
                <a:solidFill>
                  <a:srgbClr val="244061"/>
                </a:solidFill>
                <a:latin typeface="Arial"/>
                <a:ea typeface="Arial"/>
                <a:cs typeface="Arial"/>
                <a:sym typeface="Arial"/>
              </a:rPr>
            </a:br>
            <a:br>
              <a:rPr lang="en-US" sz="2400">
                <a:solidFill>
                  <a:srgbClr val="244061"/>
                </a:solidFill>
                <a:latin typeface="Arial"/>
                <a:ea typeface="Arial"/>
                <a:cs typeface="Arial"/>
                <a:sym typeface="Arial"/>
              </a:rPr>
            </a:br>
            <a:endParaRPr sz="2400">
              <a:solidFill>
                <a:srgbClr val="244061"/>
              </a:solidFill>
              <a:latin typeface="Arial"/>
              <a:ea typeface="Arial"/>
              <a:cs typeface="Arial"/>
              <a:sym typeface="Arial"/>
            </a:endParaRPr>
          </a:p>
        </p:txBody>
      </p:sp>
      <p:sp>
        <p:nvSpPr>
          <p:cNvPr id="97" name="Google Shape;97;p1"/>
          <p:cNvSpPr txBox="1">
            <a:spLocks noGrp="1"/>
          </p:cNvSpPr>
          <p:nvPr>
            <p:ph type="subTitle" idx="1"/>
          </p:nvPr>
        </p:nvSpPr>
        <p:spPr>
          <a:xfrm>
            <a:off x="1406125" y="3385060"/>
            <a:ext cx="6709200" cy="885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2600" b="1" cap="small">
                <a:solidFill>
                  <a:schemeClr val="dk2"/>
                </a:solidFill>
                <a:latin typeface="Times New Roman"/>
                <a:ea typeface="Times New Roman"/>
                <a:cs typeface="Times New Roman"/>
                <a:sym typeface="Times New Roman"/>
              </a:rPr>
              <a:t>Enhanced Real-Time Detection of Cyber Threats through Adaptive Machine Learning in Network Traffic Analysis</a:t>
            </a:r>
            <a:endParaRPr sz="2600" b="1" cap="small">
              <a:solidFill>
                <a:schemeClr val="dk2"/>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600" b="1" cap="small">
              <a:solidFill>
                <a:schemeClr val="dk2"/>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600" b="1" cap="small">
              <a:solidFill>
                <a:schemeClr val="dk2"/>
              </a:solidFill>
              <a:latin typeface="Times New Roman"/>
              <a:ea typeface="Times New Roman"/>
              <a:cs typeface="Times New Roman"/>
              <a:sym typeface="Times New Roman"/>
            </a:endParaRPr>
          </a:p>
          <a:p>
            <a:pPr marL="0" lvl="0" indent="0" algn="ctr" rtl="0">
              <a:spcBef>
                <a:spcPts val="400"/>
              </a:spcBef>
              <a:spcAft>
                <a:spcPts val="0"/>
              </a:spcAft>
              <a:buClr>
                <a:schemeClr val="dk1"/>
              </a:buClr>
              <a:buSzPts val="1000"/>
              <a:buNone/>
            </a:pPr>
            <a:endParaRPr sz="600" b="1">
              <a:solidFill>
                <a:schemeClr val="dk2"/>
              </a:solidFill>
              <a:latin typeface="Times New Roman"/>
              <a:ea typeface="Times New Roman"/>
              <a:cs typeface="Times New Roman"/>
              <a:sym typeface="Times New Roman"/>
            </a:endParaRPr>
          </a:p>
        </p:txBody>
      </p:sp>
      <p:sp>
        <p:nvSpPr>
          <p:cNvPr id="98" name="Google Shape;98;p1"/>
          <p:cNvSpPr txBox="1">
            <a:spLocks noGrp="1"/>
          </p:cNvSpPr>
          <p:nvPr>
            <p:ph type="dt" idx="10"/>
          </p:nvPr>
        </p:nvSpPr>
        <p:spPr>
          <a:xfrm>
            <a:off x="457200" y="6356350"/>
            <a:ext cx="2133600" cy="365125"/>
          </a:xfrm>
          <a:prstGeom prst="rect">
            <a:avLst/>
          </a:prstGeom>
          <a:noFill/>
          <a:ln>
            <a:noFill/>
          </a:ln>
          <a:effectLst>
            <a:outerShdw blurRad="50800" dist="50800" dir="5400000" algn="ctr" rotWithShape="0">
              <a:schemeClr val="lt1"/>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US" dirty="0"/>
              <a:t>13 August 2024</a:t>
            </a:r>
            <a:endParaRPr dirty="0"/>
          </a:p>
        </p:txBody>
      </p:sp>
      <p:sp>
        <p:nvSpPr>
          <p:cNvPr id="99" name="Google Shape;9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00" name="Google Shape;10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01" name="Google Shape;101;p1"/>
          <p:cNvPicPr preferRelativeResize="0"/>
          <p:nvPr/>
        </p:nvPicPr>
        <p:blipFill rotWithShape="1">
          <a:blip r:embed="rId3">
            <a:alphaModFix/>
          </a:blip>
          <a:srcRect/>
          <a:stretch/>
        </p:blipFill>
        <p:spPr>
          <a:xfrm>
            <a:off x="304800" y="136525"/>
            <a:ext cx="8610600" cy="1696686"/>
          </a:xfrm>
          <a:prstGeom prst="rect">
            <a:avLst/>
          </a:prstGeom>
          <a:noFill/>
          <a:ln w="9525" cap="flat" cmpd="sng">
            <a:solidFill>
              <a:srgbClr val="002060"/>
            </a:solidFill>
            <a:prstDash val="solid"/>
            <a:round/>
            <a:headEnd type="none" w="sm" len="sm"/>
            <a:tailEnd type="none" w="sm" len="sm"/>
          </a:ln>
        </p:spPr>
      </p:pic>
      <p:sp>
        <p:nvSpPr>
          <p:cNvPr id="102" name="Google Shape;102;p1"/>
          <p:cNvSpPr txBox="1"/>
          <p:nvPr/>
        </p:nvSpPr>
        <p:spPr>
          <a:xfrm>
            <a:off x="1066800" y="1833211"/>
            <a:ext cx="655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p:cNvSpPr txBox="1"/>
          <p:nvPr/>
        </p:nvSpPr>
        <p:spPr>
          <a:xfrm>
            <a:off x="457200" y="4901084"/>
            <a:ext cx="8381999" cy="148788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400"/>
              <a:buFont typeface="Arial"/>
              <a:buNone/>
            </a:pPr>
            <a:r>
              <a:rPr lang="en-US" sz="2400" b="1" u="none" dirty="0">
                <a:solidFill>
                  <a:schemeClr val="dk1"/>
                </a:solidFill>
                <a:latin typeface="Calibri"/>
                <a:ea typeface="Calibri"/>
                <a:cs typeface="Calibri"/>
                <a:sym typeface="Calibri"/>
              </a:rPr>
              <a:t>PROJECT STUDENTS                                              GUIDE</a:t>
            </a:r>
          </a:p>
          <a:p>
            <a:pPr marL="0" marR="0" lvl="0" indent="0" algn="l" rtl="0">
              <a:spcBef>
                <a:spcPts val="0"/>
              </a:spcBef>
              <a:spcAft>
                <a:spcPts val="0"/>
              </a:spcAft>
              <a:buClr>
                <a:schemeClr val="dk1"/>
              </a:buClr>
              <a:buSzPts val="2400"/>
              <a:buFont typeface="Arial"/>
              <a:buNone/>
            </a:pPr>
            <a:r>
              <a:rPr lang="en-IN" sz="2400" b="1" u="none" dirty="0">
                <a:solidFill>
                  <a:schemeClr val="dk1"/>
                </a:solidFill>
                <a:latin typeface="Calibri"/>
                <a:ea typeface="Calibri"/>
                <a:cs typeface="Calibri"/>
                <a:sym typeface="Calibri"/>
              </a:rPr>
              <a:t>K. Abhinav, 41110666                         Dr. L. Suji Helen, M.E.,Ph.D.,</a:t>
            </a:r>
          </a:p>
          <a:p>
            <a:pPr marL="0" marR="0" lvl="0" indent="0" algn="l" rtl="0">
              <a:spcBef>
                <a:spcPts val="0"/>
              </a:spcBef>
              <a:spcAft>
                <a:spcPts val="0"/>
              </a:spcAft>
              <a:buClr>
                <a:schemeClr val="dk1"/>
              </a:buClr>
              <a:buSzPts val="2400"/>
              <a:buFont typeface="Arial"/>
              <a:buNone/>
            </a:pPr>
            <a:r>
              <a:rPr lang="en-IN" sz="2400" b="1" dirty="0">
                <a:solidFill>
                  <a:schemeClr val="dk1"/>
                </a:solidFill>
                <a:latin typeface="Calibri"/>
                <a:ea typeface="Calibri"/>
                <a:cs typeface="Calibri"/>
                <a:sym typeface="Calibri"/>
              </a:rPr>
              <a:t>K. Charan Sai, 41110668</a:t>
            </a:r>
            <a:endParaRPr sz="2400" b="1" u="none" dirty="0">
              <a:solidFill>
                <a:schemeClr val="dk1"/>
              </a:solidFill>
              <a:latin typeface="Calibri"/>
              <a:ea typeface="Calibri"/>
              <a:cs typeface="Calibri"/>
              <a:sym typeface="Calibri"/>
            </a:endParaRPr>
          </a:p>
        </p:txBody>
      </p:sp>
      <p:pic>
        <p:nvPicPr>
          <p:cNvPr id="104" name="Google Shape;104;p1"/>
          <p:cNvPicPr preferRelativeResize="0"/>
          <p:nvPr/>
        </p:nvPicPr>
        <p:blipFill rotWithShape="1">
          <a:blip r:embed="rId4">
            <a:alphaModFix/>
          </a:blip>
          <a:srcRect/>
          <a:stretch/>
        </p:blipFill>
        <p:spPr>
          <a:xfrm>
            <a:off x="590550" y="2021581"/>
            <a:ext cx="8115299" cy="11750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5"/>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173" name="Google Shape;17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1900">
                <a:latin typeface="Times New Roman"/>
                <a:ea typeface="Times New Roman"/>
                <a:cs typeface="Times New Roman"/>
                <a:sym typeface="Times New Roman"/>
              </a:rPr>
              <a:t>In conclusion, the use of adaptive machine learning in network traffic analysis has proven to be an effective tool in enhancing real-time detection of cyber threats. By continuously evolving and updating its algorithms based on new data, adaptive machine learning enables organizations to stay one step ahead of cyber attackers. This proactive approach not only improves the accuracy of threat detection but also reduces the response time, minimizing potential damage and loss. By combining adaptive machine learning with network traffic analysis, organizations can significantly improve their cybersecurity posture and better protect their digital assets from evolving cyber threats.</a:t>
            </a:r>
            <a:endParaRPr sz="19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900">
              <a:latin typeface="Times New Roman"/>
              <a:ea typeface="Times New Roman"/>
              <a:cs typeface="Times New Roman"/>
              <a:sym typeface="Times New Roman"/>
            </a:endParaRPr>
          </a:p>
        </p:txBody>
      </p:sp>
      <p:sp>
        <p:nvSpPr>
          <p:cNvPr id="174" name="Google Shape;17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75" name="Google Shape;17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76" name="Google Shape;17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REFERENCES</a:t>
            </a:r>
            <a:endParaRPr/>
          </a:p>
        </p:txBody>
      </p:sp>
      <p:sp>
        <p:nvSpPr>
          <p:cNvPr id="183" name="Google Shape;183;p16"/>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Autofit/>
          </a:bodyPr>
          <a:lstStyle/>
          <a:p>
            <a:pPr marL="457200" lvl="0" indent="-317500" algn="just" rtl="0">
              <a:spcBef>
                <a:spcPts val="0"/>
              </a:spcBef>
              <a:spcAft>
                <a:spcPts val="0"/>
              </a:spcAft>
              <a:buSzPts val="1400"/>
              <a:buFont typeface="Times New Roman"/>
              <a:buChar char="•"/>
            </a:pPr>
            <a:r>
              <a:rPr lang="en-US" sz="1400">
                <a:latin typeface="Times New Roman"/>
                <a:ea typeface="Times New Roman"/>
                <a:cs typeface="Times New Roman"/>
                <a:sym typeface="Times New Roman"/>
              </a:rPr>
              <a:t>A. Bezemskij, G. Loukas, D. Gan and R. J. Anthony, "Detecting Cyber-Physical Threats in an Autonomous Robotic Vehicle Using Bayesian Networks," 2017 IEEE International Conference on Internet of Things (iThings) and IEEE Green Computing and Communications (GreenCom) and IEEE Cyber, Physical and Social Computing (CPSCom) and IEEE Smart Data (SmartData), Exeter, UK, 2017, pp. 98-103, doi: 10.1109/iThings-GreenCom-CPSCom-SmartData.2017.20.</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US" sz="1400">
                <a:latin typeface="Times New Roman"/>
                <a:ea typeface="Times New Roman"/>
                <a:cs typeface="Times New Roman"/>
                <a:sym typeface="Times New Roman"/>
              </a:rPr>
              <a:t>T. B. Ghuge and S. Sunil Biradar, "Web Data Mining for Cyber Security Threat Detection," 2024 International Conference on Inventive Computation Technologies (ICICT), Lalitpur, Nepal, 2024, pp. 1420-1426, doi: 10.1109/ICICT60155.2024.10544843.</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US" sz="1400">
                <a:latin typeface="Times New Roman"/>
                <a:ea typeface="Times New Roman"/>
                <a:cs typeface="Times New Roman"/>
                <a:sym typeface="Times New Roman"/>
              </a:rPr>
              <a:t>V. Mavroeidis and S. Bromander, "Cyber Threat Intelligence Model: An Evaluation of Taxonomies, Sharing Standards, and Ontologies within Cyber Threat Intelligence," 2017 European Intelligence and Security Informatics Conference (EISIC), Athens, Greece, 2017, pp. 91-98, doi: 10.1109/EISIC.2017.20.</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US" sz="1400">
                <a:latin typeface="Times New Roman"/>
                <a:ea typeface="Times New Roman"/>
                <a:cs typeface="Times New Roman"/>
                <a:sym typeface="Times New Roman"/>
              </a:rPr>
              <a:t>A. Rogachev and E. Melikhova, "Automation of Architecture Justification and Parameters Selection of Artificial Neural Networks for Intelligent Detection of Cyber-Physical Threats," 2022 International Russian Automation Conference (RusAutoCon), Sochi, Russian Federation, 2022, pp. 908-912, doi: 10.1109/RusAutoCon54946.2022.9896311.</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US" sz="1400">
                <a:latin typeface="Times New Roman"/>
                <a:ea typeface="Times New Roman"/>
                <a:cs typeface="Times New Roman"/>
                <a:sym typeface="Times New Roman"/>
              </a:rPr>
              <a:t>Y. Shi, W. Li, Y. Zhang, X. Deng, D. Yin and S. Deng, "Survey on APT Attack Detection in Industrial Cyber-Physical System," 2021 International Conference on Electronic Information Technology and Smart Agriculture (ICEITSA), Huaihua, China, 2021, pp. 296-301, doi: 10.1109/ICEITSA54226.2021.00064.</a:t>
            </a:r>
            <a:endParaRPr sz="1600"/>
          </a:p>
        </p:txBody>
      </p:sp>
      <p:sp>
        <p:nvSpPr>
          <p:cNvPr id="184" name="Google Shape;18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85" name="Google Shape;18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86" name="Google Shape;18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a:br>
            <a:r>
              <a:rPr lang="en-US"/>
              <a:t>REFERENCES</a:t>
            </a:r>
            <a:endParaRPr/>
          </a:p>
          <a:p>
            <a:pPr marL="0" lvl="0" indent="0" algn="ctr" rtl="0">
              <a:spcBef>
                <a:spcPts val="0"/>
              </a:spcBef>
              <a:spcAft>
                <a:spcPts val="0"/>
              </a:spcAft>
              <a:buClr>
                <a:schemeClr val="dk1"/>
              </a:buClr>
              <a:buSzPct val="100000"/>
              <a:buFont typeface="Calibri"/>
              <a:buNone/>
            </a:pPr>
            <a:endParaRPr dirty="0"/>
          </a:p>
        </p:txBody>
      </p:sp>
      <p:sp>
        <p:nvSpPr>
          <p:cNvPr id="192" name="Google Shape;192;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17500" algn="l" rtl="0">
              <a:spcBef>
                <a:spcPts val="0"/>
              </a:spcBef>
              <a:spcAft>
                <a:spcPts val="0"/>
              </a:spcAft>
              <a:buSzPts val="1400"/>
              <a:buFont typeface="Times New Roman"/>
              <a:buChar char="●"/>
            </a:pPr>
            <a:r>
              <a:rPr lang="en-US" sz="1400">
                <a:latin typeface="Times New Roman"/>
                <a:ea typeface="Times New Roman"/>
                <a:cs typeface="Times New Roman"/>
                <a:sym typeface="Times New Roman"/>
              </a:rPr>
              <a:t>Simran, S. Kumar and A. Hans, "The AI Shield and Red AI Framework: Machine Learning Solutions for Cyber Threat Intelligence(CTI)," 2024 International Conference on Intelligent Systems for Cybersecurity (ISCS), Gurugram, India, 2024, pp. 1-6, doi: 10.1109/ISCS61804.2024.10581195.</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400">
                <a:latin typeface="Times New Roman"/>
                <a:ea typeface="Times New Roman"/>
                <a:cs typeface="Times New Roman"/>
                <a:sym typeface="Times New Roman"/>
              </a:rPr>
              <a:t>V. R. Saddi, S. K. Gopal, A. S. Mohammed, S. Dhanasekaran and M. S. Naruka, "Examine the Role of Generative AI in Enhancing Threat Intelligence and Cyber Security Measures," 2024 2nd International Conference on Disruptive Technologies (ICDT), Greater Noida, India, 2024, pp. 537-542, doi: 10.1109/ICDT61202.2024.10489766.</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400">
                <a:latin typeface="Times New Roman"/>
                <a:ea typeface="Times New Roman"/>
                <a:cs typeface="Times New Roman"/>
                <a:sym typeface="Times New Roman"/>
              </a:rPr>
              <a:t>M. Bommy, T. Vivekanandan, Y. Sreeraman, D. Jagadeesan, C. Sunil Kumar and G. Asha, "Mobile Ad Hoc Networks Supporting Adaptive Threat Detection through Intrusion Detection Effective Use of Machine Learning for Cyber Defense," 2023 International Conference on Innovative Computing, Intelligent Communication and Smart Electrical Systems (ICSES), Chennai, India, 2023, pp. 1-5, doi: 10.1109/ICSES60034.2023.10465320.</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400">
                <a:latin typeface="Times New Roman"/>
                <a:ea typeface="Times New Roman"/>
                <a:cs typeface="Times New Roman"/>
                <a:sym typeface="Times New Roman"/>
              </a:rPr>
              <a:t>Z. C. Khan, T. Mkhwanazi and M. Masango, "A Model for Cyber Threat Intelligence for Organisations," 2023 International Conference on Artificial Intelligence, Big Data, Computing and Data Communication Systems (icABCD), Durban, South Africa, 2023, pp. 1-7, doi: 10.1109/icABCD59051.2023.10220503.</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400">
                <a:latin typeface="Times New Roman"/>
                <a:ea typeface="Times New Roman"/>
                <a:cs typeface="Times New Roman"/>
                <a:sym typeface="Times New Roman"/>
              </a:rPr>
              <a:t>A. H. Nursidiq and C. Lim, "Cyber Threat Hunting to Detect Unknown Threats in the Enterprise Network," 2023 IEEE International Conference on Cryptography, Informatics, and Cybersecurity (ICoCICs), Bogor, Indonesia, 2023, pp. 303-308, doi: 10.1109/ICoCICs58778.2023.10277438.</a:t>
            </a:r>
            <a:endParaRPr sz="1400">
              <a:latin typeface="Times New Roman"/>
              <a:ea typeface="Times New Roman"/>
              <a:cs typeface="Times New Roman"/>
              <a:sym typeface="Times New Roman"/>
            </a:endParaRPr>
          </a:p>
          <a:p>
            <a:pPr marL="342900" lvl="0" indent="-342900" algn="l" rtl="0">
              <a:spcBef>
                <a:spcPts val="256"/>
              </a:spcBef>
              <a:spcAft>
                <a:spcPts val="0"/>
              </a:spcAft>
              <a:buClr>
                <a:schemeClr val="dk1"/>
              </a:buClr>
              <a:buSzPts val="3200"/>
              <a:buNone/>
            </a:pPr>
            <a:endParaRPr sz="4000"/>
          </a:p>
        </p:txBody>
      </p:sp>
      <p:sp>
        <p:nvSpPr>
          <p:cNvPr id="193" name="Google Shape;19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94" name="Google Shape;19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95" name="Google Shape;19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THANK YOU</a:t>
            </a:r>
            <a:endParaRPr/>
          </a:p>
        </p:txBody>
      </p:sp>
      <p:sp>
        <p:nvSpPr>
          <p:cNvPr id="201" name="Google Shape;20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202" name="Google Shape;20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203" name="Google Shape;20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4" name="Google Shape;204;p18"/>
          <p:cNvSpPr/>
          <p:nvPr/>
        </p:nvSpPr>
        <p:spPr>
          <a:xfrm>
            <a:off x="609600" y="2690336"/>
            <a:ext cx="7918940"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We thank God, Our Department, Guide, Panel Members, Supportive Professors and all Technical and non Technical staff who helped us in our Project.</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AGENDA</a:t>
            </a:r>
            <a:endParaRPr/>
          </a:p>
        </p:txBody>
      </p:sp>
      <p:sp>
        <p:nvSpPr>
          <p:cNvPr id="110" name="Google Shape;110;p2"/>
          <p:cNvSpPr txBox="1">
            <a:spLocks noGrp="1"/>
          </p:cNvSpPr>
          <p:nvPr>
            <p:ph type="body" idx="1"/>
          </p:nvPr>
        </p:nvSpPr>
        <p:spPr>
          <a:xfrm>
            <a:off x="457200" y="1600993"/>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Abstract</a:t>
            </a:r>
            <a:endParaRPr dirty="0"/>
          </a:p>
          <a:p>
            <a:pPr marL="342900" lvl="0" indent="-342900" algn="l" rtl="0">
              <a:spcBef>
                <a:spcPts val="640"/>
              </a:spcBef>
              <a:spcAft>
                <a:spcPts val="0"/>
              </a:spcAft>
              <a:buClr>
                <a:schemeClr val="dk1"/>
              </a:buClr>
              <a:buSzPts val="3200"/>
              <a:buChar char="•"/>
            </a:pPr>
            <a:r>
              <a:rPr lang="en-US" dirty="0"/>
              <a:t>Objective(S)</a:t>
            </a:r>
            <a:endParaRPr dirty="0"/>
          </a:p>
          <a:p>
            <a:pPr marL="342900" lvl="0" indent="-342900" algn="l" rtl="0">
              <a:spcBef>
                <a:spcPts val="640"/>
              </a:spcBef>
              <a:spcAft>
                <a:spcPts val="0"/>
              </a:spcAft>
              <a:buClr>
                <a:schemeClr val="dk1"/>
              </a:buClr>
              <a:buSzPts val="3200"/>
              <a:buChar char="•"/>
            </a:pPr>
            <a:r>
              <a:rPr lang="en-US" dirty="0"/>
              <a:t>Literature Survey</a:t>
            </a:r>
            <a:endParaRPr dirty="0"/>
          </a:p>
          <a:p>
            <a:pPr marL="342900" lvl="0" indent="-342900" algn="l" rtl="0">
              <a:spcBef>
                <a:spcPts val="640"/>
              </a:spcBef>
              <a:spcAft>
                <a:spcPts val="0"/>
              </a:spcAft>
              <a:buClr>
                <a:schemeClr val="dk1"/>
              </a:buClr>
              <a:buSzPts val="3200"/>
              <a:buChar char="•"/>
            </a:pPr>
            <a:r>
              <a:rPr lang="en-US" dirty="0"/>
              <a:t>Inferences from Literature Survey</a:t>
            </a:r>
            <a:endParaRPr dirty="0"/>
          </a:p>
          <a:p>
            <a:pPr marL="342900" lvl="0" indent="-342900" algn="l" rtl="0">
              <a:spcBef>
                <a:spcPts val="640"/>
              </a:spcBef>
              <a:spcAft>
                <a:spcPts val="0"/>
              </a:spcAft>
              <a:buClr>
                <a:schemeClr val="dk1"/>
              </a:buClr>
              <a:buSzPts val="3200"/>
              <a:buChar char="•"/>
            </a:pPr>
            <a:r>
              <a:rPr lang="en-US" dirty="0"/>
              <a:t>Proposed System</a:t>
            </a:r>
            <a:endParaRPr dirty="0"/>
          </a:p>
          <a:p>
            <a:pPr marL="342900" lvl="0" indent="-342900" algn="l" rtl="0">
              <a:spcBef>
                <a:spcPts val="640"/>
              </a:spcBef>
              <a:spcAft>
                <a:spcPts val="0"/>
              </a:spcAft>
              <a:buClr>
                <a:schemeClr val="dk1"/>
              </a:buClr>
              <a:buSzPts val="3200"/>
              <a:buChar char="•"/>
            </a:pPr>
            <a:r>
              <a:rPr lang="en-US" dirty="0"/>
              <a:t>Conclusion</a:t>
            </a:r>
            <a:endParaRPr dirty="0"/>
          </a:p>
          <a:p>
            <a:pPr marL="342900" lvl="0" indent="-342900" algn="l" rtl="0">
              <a:spcBef>
                <a:spcPts val="640"/>
              </a:spcBef>
              <a:spcAft>
                <a:spcPts val="0"/>
              </a:spcAft>
              <a:buClr>
                <a:schemeClr val="dk1"/>
              </a:buClr>
              <a:buSzPts val="3200"/>
              <a:buChar char="•"/>
            </a:pPr>
            <a:r>
              <a:rPr lang="en-US" dirty="0"/>
              <a:t>References</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
        <p:nvSpPr>
          <p:cNvPr id="111" name="Google Shape;11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13 August 2024</a:t>
            </a:r>
            <a:endParaRPr dirty="0"/>
          </a:p>
        </p:txBody>
      </p:sp>
      <p:sp>
        <p:nvSpPr>
          <p:cNvPr id="112" name="Google Shape;11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13" name="Google Shape;11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ABSTRACT</a:t>
            </a:r>
            <a:endParaRPr sz="3600"/>
          </a:p>
        </p:txBody>
      </p:sp>
      <p:sp>
        <p:nvSpPr>
          <p:cNvPr id="119" name="Google Shape;119;p3"/>
          <p:cNvSpPr txBox="1">
            <a:spLocks noGrp="1"/>
          </p:cNvSpPr>
          <p:nvPr>
            <p:ph type="body" idx="1"/>
          </p:nvPr>
        </p:nvSpPr>
        <p:spPr>
          <a:xfrm>
            <a:off x="457200" y="1264831"/>
            <a:ext cx="8229600" cy="4601713"/>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spcBef>
                <a:spcPts val="0"/>
              </a:spcBef>
            </a:pPr>
            <a:r>
              <a:rPr lang="en-US" sz="1500" b="1" dirty="0">
                <a:latin typeface="+mn-lt"/>
                <a:ea typeface="Times New Roman"/>
                <a:cs typeface="Times New Roman"/>
                <a:sym typeface="Times New Roman"/>
              </a:rPr>
              <a:t>IoT Overview</a:t>
            </a:r>
            <a:r>
              <a:rPr lang="en-US" sz="1500" dirty="0">
                <a:latin typeface="+mn-lt"/>
                <a:ea typeface="Times New Roman"/>
                <a:cs typeface="Times New Roman"/>
                <a:sym typeface="Times New Roman"/>
              </a:rPr>
              <a:t>: IoT is a network of interconnected devices that communicate and exchange data via the internet, revolutionizing sectors like smart homes, healthcare, and industrial automation.</a:t>
            </a:r>
          </a:p>
          <a:p>
            <a:pPr marL="285750" indent="-285750" algn="just">
              <a:lnSpc>
                <a:spcPct val="150000"/>
              </a:lnSpc>
              <a:spcBef>
                <a:spcPts val="0"/>
              </a:spcBef>
            </a:pPr>
            <a:r>
              <a:rPr lang="en-US" sz="1500" b="1" dirty="0">
                <a:latin typeface="+mn-lt"/>
                <a:ea typeface="Times New Roman"/>
                <a:cs typeface="Times New Roman"/>
                <a:sym typeface="Times New Roman"/>
              </a:rPr>
              <a:t>Security Challenges</a:t>
            </a:r>
            <a:r>
              <a:rPr lang="en-US" sz="1500" dirty="0">
                <a:latin typeface="+mn-lt"/>
                <a:ea typeface="Times New Roman"/>
                <a:cs typeface="Times New Roman"/>
                <a:sym typeface="Times New Roman"/>
              </a:rPr>
              <a:t>: IoT faces significant security challenges, including data breaches, unauthorized access, and device manipulation, exemplified by major attacks like the Mirai botnet.</a:t>
            </a:r>
          </a:p>
          <a:p>
            <a:pPr marL="285750" indent="-285750" algn="just">
              <a:lnSpc>
                <a:spcPct val="150000"/>
              </a:lnSpc>
              <a:spcBef>
                <a:spcPts val="0"/>
              </a:spcBef>
            </a:pPr>
            <a:r>
              <a:rPr lang="en-US" sz="1500" b="1" dirty="0">
                <a:latin typeface="+mn-lt"/>
                <a:ea typeface="Times New Roman"/>
                <a:cs typeface="Times New Roman"/>
                <a:sym typeface="Times New Roman"/>
              </a:rPr>
              <a:t>System Vulnerabilities</a:t>
            </a:r>
            <a:r>
              <a:rPr lang="en-US" sz="1500" dirty="0">
                <a:latin typeface="+mn-lt"/>
                <a:ea typeface="Times New Roman"/>
                <a:cs typeface="Times New Roman"/>
                <a:sym typeface="Times New Roman"/>
              </a:rPr>
              <a:t>: The lack of standardized security protocols, limited computational resources of IoT devices, and the vast attack surface due to numerous connected devices contribute to IoT security vulnerabilities.</a:t>
            </a:r>
          </a:p>
          <a:p>
            <a:pPr marL="285750" indent="-285750" algn="just">
              <a:lnSpc>
                <a:spcPct val="150000"/>
              </a:lnSpc>
              <a:spcBef>
                <a:spcPts val="0"/>
              </a:spcBef>
            </a:pPr>
            <a:r>
              <a:rPr lang="en-US" sz="1500" b="1" dirty="0">
                <a:latin typeface="+mn-lt"/>
                <a:ea typeface="Times New Roman"/>
                <a:cs typeface="Times New Roman"/>
                <a:sym typeface="Times New Roman"/>
              </a:rPr>
              <a:t>Adaptive Machine Learning Solution</a:t>
            </a:r>
            <a:r>
              <a:rPr lang="en-US" sz="1500" dirty="0">
                <a:latin typeface="+mn-lt"/>
                <a:ea typeface="Times New Roman"/>
                <a:cs typeface="Times New Roman"/>
                <a:sym typeface="Times New Roman"/>
              </a:rPr>
              <a:t>: The project proposes using adaptive machine learning for real-time detection of cyber threats by analyzing network traffic, dynamically adjusting to the changing threat landscape.</a:t>
            </a:r>
          </a:p>
          <a:p>
            <a:pPr marL="285750" indent="-285750" algn="just">
              <a:lnSpc>
                <a:spcPct val="150000"/>
              </a:lnSpc>
              <a:spcBef>
                <a:spcPts val="0"/>
              </a:spcBef>
            </a:pPr>
            <a:r>
              <a:rPr lang="en-US" sz="1500" b="1" dirty="0">
                <a:latin typeface="+mn-lt"/>
                <a:ea typeface="Times New Roman"/>
                <a:cs typeface="Times New Roman"/>
                <a:sym typeface="Times New Roman"/>
              </a:rPr>
              <a:t>Experimental Results</a:t>
            </a:r>
            <a:r>
              <a:rPr lang="en-US" sz="1500" dirty="0">
                <a:latin typeface="+mn-lt"/>
                <a:ea typeface="Times New Roman"/>
                <a:cs typeface="Times New Roman"/>
                <a:sym typeface="Times New Roman"/>
              </a:rPr>
              <a:t>: The adaptive machine learning approach improves detection rates and reduces false positives, showcasing its potential to enhance cybersecurity defenses</a:t>
            </a:r>
            <a:r>
              <a:rPr lang="en-US" sz="1400" dirty="0">
                <a:latin typeface="+mn-lt"/>
                <a:ea typeface="Times New Roman"/>
                <a:cs typeface="Times New Roman"/>
                <a:sym typeface="Times New Roman"/>
              </a:rPr>
              <a:t>.</a:t>
            </a:r>
            <a:endParaRPr sz="1400" dirty="0">
              <a:latin typeface="+mn-lt"/>
              <a:ea typeface="Times New Roman"/>
              <a:cs typeface="Times New Roman"/>
              <a:sym typeface="Times New Roman"/>
            </a:endParaRPr>
          </a:p>
        </p:txBody>
      </p:sp>
      <p:sp>
        <p:nvSpPr>
          <p:cNvPr id="120" name="Google Shape;1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13 August 2024</a:t>
            </a:r>
            <a:endParaRPr dirty="0"/>
          </a:p>
        </p:txBody>
      </p:sp>
      <p:sp>
        <p:nvSpPr>
          <p:cNvPr id="121" name="Google Shape;1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22" name="Google Shape;1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OBJECTIVE(S)</a:t>
            </a:r>
            <a:endParaRPr/>
          </a:p>
        </p:txBody>
      </p:sp>
      <p:sp>
        <p:nvSpPr>
          <p:cNvPr id="128" name="Google Shape;1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50000"/>
              </a:lnSpc>
              <a:spcBef>
                <a:spcPts val="0"/>
              </a:spcBef>
              <a:spcAft>
                <a:spcPts val="0"/>
              </a:spcAft>
              <a:buNone/>
            </a:pPr>
            <a:r>
              <a:rPr lang="en-US" sz="1800">
                <a:latin typeface="Times New Roman"/>
                <a:ea typeface="Times New Roman"/>
                <a:cs typeface="Times New Roman"/>
                <a:sym typeface="Times New Roman"/>
              </a:rPr>
              <a:t>With the increasing sophistication and frequency of cyber threats, there is a growing need for enhanced real-time detection capabilities to protect networks from malicious activities. Adaptive machine learning techniques applied to network traffic analysis offer a promising solution to this challenge. By continuously learning and adapting to new threats, these models can quickly identify anomalies and potential security breaches in real-time. This approach combines the power of machine learning algorithms with the speed and efficiency of real-time network analysis to provide proactive threat detection and response. By automatically detecting and analyzing patterns in network traffic data, adaptive machine learning can identify known threats as well as zero-day attacks that traditional signature-based methods may miss. This proactive approach to cyber threat detection can significantly reduce the likelihood of successful attacks and minimize damage to network systems and data.</a:t>
            </a:r>
            <a:endParaRPr sz="1800" b="1">
              <a:latin typeface="Times New Roman"/>
              <a:ea typeface="Times New Roman"/>
              <a:cs typeface="Times New Roman"/>
              <a:sym typeface="Times New Roman"/>
            </a:endParaRPr>
          </a:p>
        </p:txBody>
      </p:sp>
      <p:sp>
        <p:nvSpPr>
          <p:cNvPr id="129" name="Google Shape;1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30" name="Google Shape;1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31" name="Google Shape;1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37" name="Google Shape;137;p5"/>
          <p:cNvSpPr txBox="1"/>
          <p:nvPr/>
        </p:nvSpPr>
        <p:spPr>
          <a:xfrm>
            <a:off x="564450" y="1303575"/>
            <a:ext cx="8015100" cy="48024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 Bezemskij, G. Loukas, D. Gan and R. J. Anthony, "Detecting Cyber-Physical Threats in an Autonomous Robotic Vehicle Using Bayesian Networks," 2017 IEEE International Conference on Internet of Things (iThings) and IEEE Green Computing and Communications (GreenCom) and IEEE Cyber, Physical and Social Computing (CPSCom) and IEEE Smart Data (SmartData), Exeter, UK, 2017, pp. 98-103, doi: 10.1109/iThings-GreenCom-CPSCom-SmartData.2017.20.</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T. B. Ghuge and S. Sunil Biradar, "Web Data Mining for Cyber Security Threat Detection," 2024 International Conference on Inventive Computation Technologies (ICICT), Lalitpur, Nepal, 2024, pp. 1420-1426, doi: 10.1109/ICICT60155.2024.10544843.</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V. Mavroeidis and S. Bromander, "Cyber Threat Intelligence Model: An Evaluation of Taxonomies, Sharing Standards, and Ontologies within Cyber Threat Intelligence," 2017 European Intelligence and Security Informatics Conference (EISIC), Athens, Greece, 2017, pp. 91-98, doi: 10.1109/EISIC.2017.20.</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 Rogachev and E. Melikhova, "Automation of Architecture Justification and Parameters Selection of Artificial Neural Networks for Intelligent Detection of Cyber-Physical Threats," 2022 International Russian Automation Conference (RusAutoCon), Sochi, Russian Federation, 2022, pp. 908-912, doi: 10.1109/RusAutoCon54946.2022.9896311.</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Y. Shi, W. Li, Y. Zhang, X. Deng, D. Yin and S. Deng, "Survey on APT Attack Detection in Industrial Cyber-Physical System," 2021 International Conference on Electronic Information Technology and Smart Agriculture (ICEITSA), Huaihua, China, 2021, pp. 296-301, doi: 10.1109/ICEITSA54226.2021.00064.</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ef7af813f1_0_6"/>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sp>
        <p:nvSpPr>
          <p:cNvPr id="143" name="Google Shape;143;g2ef7af813f1_0_6"/>
          <p:cNvSpPr txBox="1"/>
          <p:nvPr/>
        </p:nvSpPr>
        <p:spPr>
          <a:xfrm>
            <a:off x="564450" y="1303575"/>
            <a:ext cx="8015100" cy="52797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Simran, S. Kumar and A. Hans, "The AI Shield and Red AI Framework: Machine Learning Solutions for Cyber Threat Intelligence(CTI)," 2024 International Conference on Intelligent Systems for Cybersecurity (ISCS), Gurugram, India, 2024, pp. 1-6, doi: 10.1109/ISCS61804.2024.10581195.</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V. R. Saddi, S. K. Gopal, A. S. Mohammed, S. Dhanasekaran and M. S. Naruka, "Examine the Role of Generative AI in Enhancing Threat Intelligence and Cyber Security Measures," 2024 2nd International Conference on Disruptive Technologies (ICDT), Greater Noida, India, 2024, pp. 537-542, doi: 10.1109/ICDT61202.2024.10489766.</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M. Bommy, T. Vivekanandan, Y. Sreeraman, D. Jagadeesan, C. Sunil Kumar and G. Asha, "Mobile Ad Hoc Networks Supporting Adaptive Threat Detection through Intrusion Detection Effective Use of Machine Learning for Cyber Defense," 2023 International Conference on Innovative Computing, Intelligent Communication and Smart Electrical Systems (ICSES), Chennai, India, 2023, pp. 1-5, doi: 10.1109/ICSES60034.2023.10465320.</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Z. C. Khan, T. Mkhwanazi and M. Masango, "A Model for Cyber Threat Intelligence for Organisations," 2023 International Conference on Artificial Intelligence, Big Data, Computing and Data Communication Systems (icABCD), Durban, South Africa, 2023, pp. 1-7, doi: 10.1109/icABCD59051.2023.10220503.</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 H. Nursidiq and C. Lim, "Cyber Threat Hunting to Detect Unknown Threats in the Enterprise Network," 2023 IEEE International Conference on Cryptography, Informatics, and Cybersecurity (ICoCICs), Bogor, Indonesia, 2023, pp. 303-308, doi: 10.1109/ICoCICs58778.2023.10277438.</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INFERENCES FROM LITERATURE SURVEY</a:t>
            </a:r>
            <a:endParaRPr/>
          </a:p>
        </p:txBody>
      </p:sp>
      <p:sp>
        <p:nvSpPr>
          <p:cNvPr id="149" name="Google Shape;149;p10"/>
          <p:cNvSpPr txBox="1">
            <a:spLocks noGrp="1"/>
          </p:cNvSpPr>
          <p:nvPr>
            <p:ph type="body" idx="1"/>
          </p:nvPr>
        </p:nvSpPr>
        <p:spPr>
          <a:xfrm>
            <a:off x="457200" y="1219200"/>
            <a:ext cx="8229600" cy="5029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700">
                <a:latin typeface="Times New Roman"/>
                <a:ea typeface="Times New Roman"/>
                <a:cs typeface="Times New Roman"/>
                <a:sym typeface="Times New Roman"/>
              </a:rPr>
              <a:t>1. Lack of real-time monitoring: The existing system may not have the capability to provide up-to-the-minute updates on cyber threats, leaving potential vulnerabilities unaddressed for longer periods of time.</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a:latin typeface="Times New Roman"/>
                <a:ea typeface="Times New Roman"/>
                <a:cs typeface="Times New Roman"/>
                <a:sym typeface="Times New Roman"/>
              </a:rPr>
              <a:t>2. Limited adaptability: The machine learning algorithms used in network traffic analysis may not be able to dynamically adjust to new and evolving cyber threats, resulting in inadequate protection against emerging risks.</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a:latin typeface="Times New Roman"/>
                <a:ea typeface="Times New Roman"/>
                <a:cs typeface="Times New Roman"/>
                <a:sym typeface="Times New Roman"/>
              </a:rPr>
              <a:t>3. Ineffective anomaly detection: The system may struggle to accurately identify and flag unusual or suspicious network behavior, leading to a higher likelihood of cyber attacks going undetected.</a:t>
            </a:r>
            <a:endParaRPr sz="170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a:latin typeface="Times New Roman"/>
                <a:ea typeface="Times New Roman"/>
                <a:cs typeface="Times New Roman"/>
                <a:sym typeface="Times New Roman"/>
              </a:rPr>
              <a:t>4. Insufficient integration: The system may not effectively integrate with other security tools and systems, hindering the overall efficacy of threat detection and response efforts.</a:t>
            </a:r>
            <a:endParaRPr sz="1700">
              <a:latin typeface="Times New Roman"/>
              <a:ea typeface="Times New Roman"/>
              <a:cs typeface="Times New Roman"/>
              <a:sym typeface="Times New Roman"/>
            </a:endParaRPr>
          </a:p>
          <a:p>
            <a:pPr marL="0" lvl="0" indent="0" algn="just" rtl="0">
              <a:lnSpc>
                <a:spcPct val="150000"/>
              </a:lnSpc>
              <a:spcBef>
                <a:spcPts val="360"/>
              </a:spcBef>
              <a:spcAft>
                <a:spcPts val="0"/>
              </a:spcAft>
              <a:buNone/>
            </a:pPr>
            <a:endParaRPr sz="2100" b="1">
              <a:latin typeface="Times New Roman"/>
              <a:ea typeface="Times New Roman"/>
              <a:cs typeface="Times New Roman"/>
              <a:sym typeface="Times New Roman"/>
            </a:endParaRPr>
          </a:p>
        </p:txBody>
      </p:sp>
      <p:sp>
        <p:nvSpPr>
          <p:cNvPr id="150" name="Google Shape;15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51" name="Google Shape;15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52" name="Google Shape;15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PROPOSED SYTEM:</a:t>
            </a:r>
            <a:endParaRPr sz="4000">
              <a:latin typeface="Times New Roman"/>
              <a:ea typeface="Times New Roman"/>
              <a:cs typeface="Times New Roman"/>
              <a:sym typeface="Times New Roman"/>
            </a:endParaRPr>
          </a:p>
        </p:txBody>
      </p:sp>
      <p:sp>
        <p:nvSpPr>
          <p:cNvPr id="158" name="Google Shape;158;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a:latin typeface="Times New Roman"/>
                <a:ea typeface="Times New Roman"/>
                <a:cs typeface="Times New Roman"/>
                <a:sym typeface="Times New Roman"/>
              </a:rPr>
              <a:t>1. The integration of machine learning into network traffic analysis allows for the real-time detection of cyber threats with higher accuracy and efficiency.</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2. The adaptability of the machine learning algorithms ensures that the system can continuously learn and evolve to identify new and emerging threats.</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3. By analyzing network traffic in real-time, potential threats can be identified and mitigated before they have a chance to cause any damage.</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4. The enhanced capabilities of this system can help organizations stay ahead of cyber threats and protect their sensitive data and infrastructure effectively.</a:t>
            </a:r>
            <a:endParaRPr sz="2000">
              <a:latin typeface="Times New Roman"/>
              <a:ea typeface="Times New Roman"/>
              <a:cs typeface="Times New Roman"/>
              <a:sym typeface="Times New Roman"/>
            </a:endParaRPr>
          </a:p>
          <a:p>
            <a:pPr marL="0" lvl="0" indent="0" algn="just" rtl="0">
              <a:spcBef>
                <a:spcPts val="400"/>
              </a:spcBef>
              <a:spcAft>
                <a:spcPts val="0"/>
              </a:spcAft>
              <a:buNone/>
            </a:pPr>
            <a:endParaRPr sz="26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Architecture Diagram</a:t>
            </a:r>
            <a:endParaRPr/>
          </a:p>
        </p:txBody>
      </p:sp>
      <p:sp>
        <p:nvSpPr>
          <p:cNvPr id="164" name="Google Shape;16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65" name="Google Shape;16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66" name="Google Shape;16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67" name="Google Shape;167;p12"/>
          <p:cNvPicPr preferRelativeResize="0"/>
          <p:nvPr/>
        </p:nvPicPr>
        <p:blipFill>
          <a:blip r:embed="rId3">
            <a:alphaModFix/>
          </a:blip>
          <a:stretch>
            <a:fillRect/>
          </a:stretch>
        </p:blipFill>
        <p:spPr>
          <a:xfrm>
            <a:off x="615450" y="2058550"/>
            <a:ext cx="8071350" cy="3960300"/>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2084</Words>
  <Application>Microsoft Office PowerPoint</Application>
  <PresentationFormat>On-screen Show (4:3)</PresentationFormat>
  <Paragraphs>97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Custom Design</vt:lpstr>
      <vt:lpstr>  </vt:lpstr>
      <vt:lpstr>AGENDA</vt:lpstr>
      <vt:lpstr>ABSTRACT</vt:lpstr>
      <vt:lpstr>OBJECTIVE(S)</vt:lpstr>
      <vt:lpstr>LITERATURE REVIEW</vt:lpstr>
      <vt:lpstr>LITERATURE REVIEW</vt:lpstr>
      <vt:lpstr>INFERENCES FROM LITERATURE SURVEY</vt:lpstr>
      <vt:lpstr>PROPOSED SYTEM:</vt:lpstr>
      <vt:lpstr>Architecture Diagram</vt:lpstr>
      <vt:lpstr>CONCLUSION</vt:lpstr>
      <vt:lpstr>REFERENCES</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User</dc:creator>
  <cp:lastModifiedBy>Abhinav teenu</cp:lastModifiedBy>
  <cp:revision>2</cp:revision>
  <dcterms:created xsi:type="dcterms:W3CDTF">2019-11-06T07:48:53Z</dcterms:created>
  <dcterms:modified xsi:type="dcterms:W3CDTF">2024-08-12T16:47:11Z</dcterms:modified>
</cp:coreProperties>
</file>