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90" r:id="rId3"/>
    <p:sldId id="277" r:id="rId4"/>
    <p:sldId id="305" r:id="rId5"/>
    <p:sldId id="279" r:id="rId6"/>
    <p:sldId id="307" r:id="rId7"/>
    <p:sldId id="294" r:id="rId8"/>
    <p:sldId id="300" r:id="rId9"/>
    <p:sldId id="284" r:id="rId10"/>
    <p:sldId id="285" r:id="rId11"/>
    <p:sldId id="309"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10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04-10-2023</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04-10-2023</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4 October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8" name="Rectangle 7"/>
          <p:cNvSpPr/>
          <p:nvPr/>
        </p:nvSpPr>
        <p:spPr>
          <a:xfrm>
            <a:off x="2249905" y="3587769"/>
            <a:ext cx="8328213" cy="1600438"/>
          </a:xfrm>
          <a:prstGeom prst="rect">
            <a:avLst/>
          </a:prstGeom>
        </p:spPr>
        <p:txBody>
          <a:bodyPr wrap="square">
            <a:spAutoFit/>
          </a:bodyPr>
          <a:lstStyle/>
          <a:p>
            <a:r>
              <a:rPr lang="en-US" sz="2800" dirty="0">
                <a:latin typeface="Arial" pitchFamily="34" charset="0"/>
                <a:cs typeface="Arial" pitchFamily="34" charset="0"/>
              </a:rPr>
              <a:t>Project Supervisor: </a:t>
            </a:r>
            <a:r>
              <a:rPr lang="en-US" sz="2800" b="1" dirty="0">
                <a:solidFill>
                  <a:schemeClr val="tx1">
                    <a:lumMod val="50000"/>
                  </a:schemeClr>
                </a:solidFill>
                <a:latin typeface="Arial" panose="020B0604020202020204" pitchFamily="34" charset="0"/>
                <a:cs typeface="Arial" pitchFamily="34" charset="0"/>
              </a:rPr>
              <a:t>MS.R.YOGITHA </a:t>
            </a:r>
          </a:p>
          <a:p>
            <a:r>
              <a:rPr lang="en-US" sz="2800" dirty="0" smtClean="0">
                <a:latin typeface="Arial" pitchFamily="34" charset="0"/>
                <a:cs typeface="Arial" pitchFamily="34" charset="0"/>
              </a:rPr>
              <a:t>Name </a:t>
            </a:r>
            <a:r>
              <a:rPr lang="en-US" sz="2800" dirty="0">
                <a:latin typeface="Arial" pitchFamily="34" charset="0"/>
                <a:cs typeface="Arial" pitchFamily="34" charset="0"/>
              </a:rPr>
              <a:t>of the Student</a:t>
            </a:r>
            <a:r>
              <a:rPr lang="en-US" sz="2800" dirty="0" smtClean="0">
                <a:latin typeface="Arial" pitchFamily="34" charset="0"/>
                <a:cs typeface="Arial" pitchFamily="34" charset="0"/>
              </a:rPr>
              <a:t>: K.Abhinav</a:t>
            </a:r>
            <a:endParaRPr lang="en-US" sz="2800" dirty="0">
              <a:latin typeface="Arial" pitchFamily="34" charset="0"/>
              <a:cs typeface="Arial" pitchFamily="34" charset="0"/>
            </a:endParaRPr>
          </a:p>
          <a:p>
            <a:pPr>
              <a:lnSpc>
                <a:spcPct val="150000"/>
              </a:lnSpc>
            </a:pPr>
            <a:r>
              <a:rPr lang="en-US" sz="2800" dirty="0">
                <a:latin typeface="Arial" pitchFamily="34" charset="0"/>
                <a:cs typeface="Arial" pitchFamily="34" charset="0"/>
              </a:rPr>
              <a:t>Register Number</a:t>
            </a:r>
            <a:r>
              <a:rPr lang="en-US" sz="2800" dirty="0" smtClean="0">
                <a:latin typeface="Arial" pitchFamily="34" charset="0"/>
                <a:cs typeface="Arial" pitchFamily="34" charset="0"/>
              </a:rPr>
              <a:t>: 41110666</a:t>
            </a:r>
            <a:endParaRPr lang="en-US" sz="2800" dirty="0">
              <a:latin typeface="Arial" pitchFamily="34" charset="0"/>
              <a:cs typeface="Arial" pitchFamily="34" charset="0"/>
            </a:endParaRPr>
          </a:p>
        </p:txBody>
      </p:sp>
      <p:pic>
        <p:nvPicPr>
          <p:cNvPr id="10" name="Picture 9" descr="A close up of a logo&#10;&#10;Description automatically generated">
            <a:extLst>
              <a:ext uri="{FF2B5EF4-FFF2-40B4-BE49-F238E27FC236}">
                <a16:creationId xmlns:a16="http://schemas.microsoft.com/office/drawing/2014/main" id="{9E1B18CF-5036-7BCA-12AB-5F49EE263CF4}"/>
              </a:ext>
            </a:extLst>
          </p:cNvPr>
          <p:cNvPicPr>
            <a:picLocks noChangeAspect="1"/>
          </p:cNvPicPr>
          <p:nvPr/>
        </p:nvPicPr>
        <p:blipFill>
          <a:blip r:embed="rId2"/>
          <a:stretch>
            <a:fillRect/>
          </a:stretch>
        </p:blipFill>
        <p:spPr>
          <a:xfrm>
            <a:off x="2133600" y="197087"/>
            <a:ext cx="8229600" cy="1987568"/>
          </a:xfrm>
          <a:prstGeom prst="rect">
            <a:avLst/>
          </a:prstGeom>
        </p:spPr>
      </p:pic>
      <p:sp>
        <p:nvSpPr>
          <p:cNvPr id="9" name="Rectangle 8"/>
          <p:cNvSpPr/>
          <p:nvPr/>
        </p:nvSpPr>
        <p:spPr>
          <a:xfrm>
            <a:off x="3088421" y="2539743"/>
            <a:ext cx="6766596" cy="707886"/>
          </a:xfrm>
          <a:prstGeom prst="rect">
            <a:avLst/>
          </a:prstGeom>
        </p:spPr>
        <p:txBody>
          <a:bodyPr wrap="none">
            <a:spAutoFit/>
          </a:bodyPr>
          <a:lstStyle/>
          <a:p>
            <a:r>
              <a:rPr lang="en-IN" sz="4000" b="1" dirty="0">
                <a:solidFill>
                  <a:schemeClr val="accent1">
                    <a:lumMod val="50000"/>
                  </a:schemeClr>
                </a:solidFill>
                <a:latin typeface="Arial" pitchFamily="34" charset="0"/>
                <a:ea typeface="Calibri" panose="020F0502020204030204" pitchFamily="34" charset="0"/>
                <a:cs typeface="Arial" pitchFamily="34" charset="0"/>
              </a:rPr>
              <a:t>“</a:t>
            </a:r>
            <a:r>
              <a:rPr lang="en-US" sz="40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Vehicle Service Application </a:t>
            </a:r>
            <a:r>
              <a:rPr lang="en-IN" sz="4000" b="1" dirty="0">
                <a:solidFill>
                  <a:schemeClr val="accent1">
                    <a:lumMod val="50000"/>
                  </a:schemeClr>
                </a:solidFill>
                <a:latin typeface="Arial" pitchFamily="34" charset="0"/>
                <a:cs typeface="Arial" pitchFamily="34" charset="0"/>
              </a:rPr>
              <a:t>”</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1431758" y="707232"/>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r>
              <a:rPr lang="en-US" dirty="0">
                <a:latin typeface="Arial" panose="020B0604020202020204" pitchFamily="34" charset="0"/>
                <a:cs typeface="Arial" panose="020B0604020202020204" pitchFamily="34" charset="0"/>
              </a:rPr>
              <a:t>In conclusion, this project has developed a vehicle service application that provides a number of benefits to both customers and service providers. The application allows customers to easily book appointments, track the status of their vehicles, and receive notifications about upcoming services. It also allows service providers to manage their calendars, track inventory, and generate invoices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5428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15" y="316832"/>
            <a:ext cx="8229600" cy="2286000"/>
          </a:xfrm>
        </p:spPr>
        <p:txBody>
          <a:bodyPr>
            <a:normAutofit/>
          </a:bodyPr>
          <a:lstStyle/>
          <a:p>
            <a:pPr algn="l"/>
            <a:r>
              <a:rPr lang="en-US" dirty="0">
                <a:solidFill>
                  <a:srgbClr val="C00000"/>
                </a:solidFill>
                <a:latin typeface="Arial" pitchFamily="34" charset="0"/>
                <a:cs typeface="Arial" pitchFamily="34" charset="0"/>
              </a:rPr>
              <a:t>References</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Content Placeholder 6"/>
          <p:cNvSpPr>
            <a:spLocks noGrp="1"/>
          </p:cNvSpPr>
          <p:nvPr>
            <p:ph idx="1"/>
          </p:nvPr>
        </p:nvSpPr>
        <p:spPr>
          <a:xfrm>
            <a:off x="838200" y="1459832"/>
            <a:ext cx="10515600" cy="4717131"/>
          </a:xfrm>
        </p:spPr>
        <p:txBody>
          <a:bodyPr>
            <a:normAutofit fontScale="92500" lnSpcReduction="20000"/>
          </a:bodyPr>
          <a:lstStyle/>
          <a:p>
            <a:pPr marL="285750" indent="-285750" algn="just"/>
            <a:r>
              <a:rPr lang="en-US" dirty="0">
                <a:latin typeface="Arial" panose="020B0604020202020204" pitchFamily="34" charset="0"/>
                <a:cs typeface="Arial" panose="020B0604020202020204" pitchFamily="34" charset="0"/>
              </a:rPr>
              <a:t>Vehicle Service Application Project Report by RNEC Vehicle Service</a:t>
            </a:r>
          </a:p>
          <a:p>
            <a:pPr marL="285750" indent="-285750" algn="just"/>
            <a:r>
              <a:rPr lang="en-US" dirty="0">
                <a:latin typeface="Arial" panose="020B0604020202020204" pitchFamily="34" charset="0"/>
                <a:cs typeface="Arial" panose="020B0604020202020204" pitchFamily="34" charset="0"/>
              </a:rPr>
              <a:t>Online Vehicle Service Center Management System by Visvesvaraya Technological University</a:t>
            </a:r>
          </a:p>
          <a:p>
            <a:pPr marL="285750" indent="-285750" algn="just"/>
            <a:r>
              <a:rPr lang="en-US" dirty="0">
                <a:latin typeface="Arial" panose="020B0604020202020204" pitchFamily="34" charset="0"/>
                <a:cs typeface="Arial" panose="020B0604020202020204" pitchFamily="34" charset="0"/>
              </a:rPr>
              <a:t>Online Vehicle Service Station Management System by </a:t>
            </a:r>
            <a:r>
              <a:rPr lang="en-US" dirty="0" err="1">
                <a:latin typeface="Arial" panose="020B0604020202020204" pitchFamily="34" charset="0"/>
                <a:cs typeface="Arial" panose="020B0604020202020204" pitchFamily="34" charset="0"/>
              </a:rPr>
              <a:t>SlideShare</a:t>
            </a:r>
            <a:endParaRPr lang="en-US" dirty="0">
              <a:latin typeface="Arial" panose="020B0604020202020204" pitchFamily="34" charset="0"/>
              <a:cs typeface="Arial" panose="020B0604020202020204" pitchFamily="34" charset="0"/>
            </a:endParaRPr>
          </a:p>
          <a:p>
            <a:pPr marL="285750" indent="-285750" algn="just"/>
            <a:r>
              <a:rPr lang="en-US" dirty="0">
                <a:latin typeface="Arial" panose="020B0604020202020204" pitchFamily="34" charset="0"/>
                <a:cs typeface="Arial" panose="020B0604020202020204" pitchFamily="34" charset="0"/>
              </a:rPr>
              <a:t>The Vehicle Service Management System by Research Gate</a:t>
            </a:r>
          </a:p>
          <a:p>
            <a:pPr marL="285750" indent="-285750" algn="just"/>
            <a:r>
              <a:rPr lang="en-US" dirty="0">
                <a:latin typeface="Arial" panose="020B0604020202020204" pitchFamily="34" charset="0"/>
                <a:cs typeface="Arial" panose="020B0604020202020204" pitchFamily="34" charset="0"/>
              </a:rPr>
              <a:t>Application used in vehicle service application by Bard (me!)</a:t>
            </a:r>
          </a:p>
          <a:p>
            <a:r>
              <a:rPr lang="en-US" dirty="0">
                <a:latin typeface="Arial" panose="020B0604020202020204" pitchFamily="34" charset="0"/>
                <a:cs typeface="Arial" panose="020B0604020202020204" pitchFamily="34" charset="0"/>
              </a:rPr>
              <a:t>Go Mechanic Application by</a:t>
            </a:r>
          </a:p>
          <a:p>
            <a:pPr marL="342900" indent="-342900">
              <a:buFont typeface="+mj-lt"/>
              <a:buAutoNum type="arabicPeriod"/>
            </a:pPr>
            <a:r>
              <a:rPr lang="en-US" dirty="0">
                <a:latin typeface="Arial" panose="020B0604020202020204" pitchFamily="34" charset="0"/>
                <a:cs typeface="Arial" panose="020B0604020202020204" pitchFamily="34" charset="0"/>
              </a:rPr>
              <a:t>Amit </a:t>
            </a:r>
            <a:r>
              <a:rPr lang="en-US" dirty="0" err="1">
                <a:latin typeface="Arial" panose="020B0604020202020204" pitchFamily="34" charset="0"/>
                <a:cs typeface="Arial" panose="020B0604020202020204" pitchFamily="34" charset="0"/>
              </a:rPr>
              <a:t>Bhasin</a:t>
            </a: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err="1">
                <a:latin typeface="Arial" panose="020B0604020202020204" pitchFamily="34" charset="0"/>
                <a:cs typeface="Arial" panose="020B0604020202020204" pitchFamily="34" charset="0"/>
              </a:rPr>
              <a:t>Kushal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Karwa</a:t>
            </a: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err="1">
                <a:latin typeface="Arial" panose="020B0604020202020204" pitchFamily="34" charset="0"/>
                <a:cs typeface="Arial" panose="020B0604020202020204" pitchFamily="34" charset="0"/>
              </a:rPr>
              <a:t>Rishabh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Karwa</a:t>
            </a: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latin typeface="Arial" panose="020B0604020202020204" pitchFamily="34" charset="0"/>
                <a:cs typeface="Arial" panose="020B0604020202020204" pitchFamily="34" charset="0"/>
              </a:rPr>
              <a:t>Nitin Rana in 2016</a:t>
            </a:r>
          </a:p>
          <a:p>
            <a:pPr marL="285750" indent="-285750" algn="just"/>
            <a:endParaRPr lang="en-US" dirty="0">
              <a:latin typeface="Arial" panose="020B0604020202020204" pitchFamily="34" charset="0"/>
              <a:cs typeface="Arial" panose="020B0604020202020204" pitchFamily="34" charset="0"/>
            </a:endParaRPr>
          </a:p>
          <a:p>
            <a:pPr marL="285750" indent="-285750" algn="just">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8632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14856" y="228600"/>
            <a:ext cx="8692660" cy="6781800"/>
          </a:xfrm>
        </p:spPr>
        <p:txBody>
          <a:bodyPr>
            <a:normAutofit/>
          </a:bodyPr>
          <a:lstStyle/>
          <a:p>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4 October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4 October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84729" y="384593"/>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Course Certificate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0" y="1379620"/>
            <a:ext cx="3724776" cy="4876801"/>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1828800"/>
          </a:xfrm>
        </p:spPr>
        <p:txBody>
          <a:bodyPr>
            <a:normAutofit/>
          </a:bodyPr>
          <a:lstStyle/>
          <a:p>
            <a:pPr algn="l"/>
            <a:r>
              <a:rPr lang="en-US"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a:xfrm>
            <a:off x="838200" y="1219200"/>
            <a:ext cx="10515600" cy="4957763"/>
          </a:xfrm>
        </p:spPr>
        <p:txBody>
          <a:bodyPr>
            <a:noAutofit/>
          </a:bodyPr>
          <a:lstStyle/>
          <a:p>
            <a:pPr algn="just"/>
            <a:r>
              <a:rPr lang="en-IN" sz="1500" dirty="0">
                <a:latin typeface="Arial" panose="020B0604020202020204" pitchFamily="34" charset="0"/>
                <a:cs typeface="Arial" panose="020B0604020202020204" pitchFamily="34" charset="0"/>
              </a:rPr>
              <a:t>A vehicle service application project is a software development project that aims to create a mobile or web application that helps users book and manage vehicle services. This can include a wide range of services, such as oil changes, brake repairs, tune-ups, and more.</a:t>
            </a:r>
            <a:endParaRPr lang="en-US" sz="1500" dirty="0">
              <a:latin typeface="Arial" panose="020B0604020202020204" pitchFamily="34" charset="0"/>
              <a:cs typeface="Arial" panose="020B0604020202020204" pitchFamily="34" charset="0"/>
            </a:endParaRPr>
          </a:p>
          <a:p>
            <a:pPr marL="0" indent="0" algn="just">
              <a:buNone/>
            </a:pPr>
            <a:r>
              <a:rPr lang="en-IN" sz="1500" dirty="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a:p>
            <a:pPr algn="just"/>
            <a:r>
              <a:rPr lang="en-IN" sz="1500" dirty="0">
                <a:latin typeface="Arial" panose="020B0604020202020204" pitchFamily="34" charset="0"/>
                <a:cs typeface="Arial" panose="020B0604020202020204" pitchFamily="34" charset="0"/>
              </a:rPr>
              <a:t>Vehicle service applications can offer a number of benefits to users, including:</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Convenience</a:t>
            </a:r>
            <a:r>
              <a:rPr lang="en-IN" sz="1500" dirty="0">
                <a:latin typeface="Arial" panose="020B0604020202020204" pitchFamily="34" charset="0"/>
                <a:cs typeface="Arial" panose="020B0604020202020204" pitchFamily="34" charset="0"/>
              </a:rPr>
              <a:t>: Users can book and manage services 24/7 from their smartphone or computer.</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Transparency</a:t>
            </a:r>
            <a:r>
              <a:rPr lang="en-IN" sz="1500" dirty="0">
                <a:latin typeface="Arial" panose="020B0604020202020204" pitchFamily="34" charset="0"/>
                <a:cs typeface="Arial" panose="020B0604020202020204" pitchFamily="34" charset="0"/>
              </a:rPr>
              <a:t>: Users can see pricing and service details upfront.</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Peace of mind</a:t>
            </a:r>
            <a:r>
              <a:rPr lang="en-IN" sz="1500" dirty="0">
                <a:latin typeface="Arial" panose="020B0604020202020204" pitchFamily="34" charset="0"/>
                <a:cs typeface="Arial" panose="020B0604020202020204" pitchFamily="34" charset="0"/>
              </a:rPr>
              <a:t>: Users can feel confident that their vehicle is being serviced by qualified professionals. And many more.</a:t>
            </a:r>
            <a:endParaRPr lang="en-US" sz="1500" dirty="0">
              <a:latin typeface="Arial" panose="020B0604020202020204" pitchFamily="34" charset="0"/>
              <a:cs typeface="Arial" panose="020B0604020202020204" pitchFamily="34" charset="0"/>
            </a:endParaRPr>
          </a:p>
          <a:p>
            <a:pPr marL="0" indent="0" algn="just">
              <a:buNone/>
            </a:pPr>
            <a:r>
              <a:rPr lang="en-IN" sz="1500" dirty="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a:p>
            <a:pPr algn="just"/>
            <a:r>
              <a:rPr lang="en-IN" sz="1500" dirty="0">
                <a:latin typeface="Arial" panose="020B0604020202020204" pitchFamily="34" charset="0"/>
                <a:cs typeface="Arial" panose="020B0604020202020204" pitchFamily="34" charset="0"/>
              </a:rPr>
              <a:t>Here are some of the key features that a vehicle service application should include:</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Online booking</a:t>
            </a:r>
            <a:r>
              <a:rPr lang="en-IN" sz="1500" dirty="0">
                <a:latin typeface="Arial" panose="020B0604020202020204" pitchFamily="34" charset="0"/>
                <a:cs typeface="Arial" panose="020B0604020202020204" pitchFamily="34" charset="0"/>
              </a:rPr>
              <a:t>: Users should be able to book services online or through the app.</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Service history</a:t>
            </a:r>
            <a:r>
              <a:rPr lang="en-IN" sz="1500" dirty="0">
                <a:latin typeface="Arial" panose="020B0604020202020204" pitchFamily="34" charset="0"/>
                <a:cs typeface="Arial" panose="020B0604020202020204" pitchFamily="34" charset="0"/>
              </a:rPr>
              <a:t>: Users should be able to view their vehicle's service history and track upcoming appointments.</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Push notifications</a:t>
            </a:r>
            <a:r>
              <a:rPr lang="en-IN" sz="1500" dirty="0">
                <a:latin typeface="Arial" panose="020B0604020202020204" pitchFamily="34" charset="0"/>
                <a:cs typeface="Arial" panose="020B0604020202020204" pitchFamily="34" charset="0"/>
              </a:rPr>
              <a:t>: Users should receive push notifications for upcoming appointments and service reminders.</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Payment processing</a:t>
            </a:r>
            <a:r>
              <a:rPr lang="en-IN" sz="1500" dirty="0">
                <a:latin typeface="Arial" panose="020B0604020202020204" pitchFamily="34" charset="0"/>
                <a:cs typeface="Arial" panose="020B0604020202020204" pitchFamily="34" charset="0"/>
              </a:rPr>
              <a:t>: Users should be able to pay for services directly through the app.</a:t>
            </a:r>
            <a:endParaRPr lang="en-US" sz="1500" dirty="0">
              <a:latin typeface="Arial" panose="020B0604020202020204" pitchFamily="34" charset="0"/>
              <a:cs typeface="Arial" panose="020B0604020202020204" pitchFamily="34" charset="0"/>
            </a:endParaRPr>
          </a:p>
          <a:p>
            <a:pPr marL="514350" indent="-514350" algn="just">
              <a:buFont typeface="+mj-lt"/>
              <a:buAutoNum type="arabicPeriod"/>
            </a:pPr>
            <a:r>
              <a:rPr lang="en-IN" sz="1500" b="1" dirty="0">
                <a:latin typeface="Arial" panose="020B0604020202020204" pitchFamily="34" charset="0"/>
                <a:cs typeface="Arial" panose="020B0604020202020204" pitchFamily="34" charset="0"/>
              </a:rPr>
              <a:t>Customer support</a:t>
            </a:r>
            <a:r>
              <a:rPr lang="en-IN" sz="1500" dirty="0">
                <a:latin typeface="Arial" panose="020B0604020202020204" pitchFamily="34" charset="0"/>
                <a:cs typeface="Arial" panose="020B0604020202020204" pitchFamily="34" charset="0"/>
              </a:rPr>
              <a:t>: Users should be able to contact customer support directly through the app if they have any questions or problems</a:t>
            </a:r>
          </a:p>
          <a:p>
            <a:endParaRPr lang="en-IN" sz="1400"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5130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4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1415716" y="408773"/>
            <a:ext cx="8229600" cy="655638"/>
          </a:xfrm>
        </p:spPr>
        <p:txBody>
          <a:bodyPr>
            <a:normAutofit fontScale="90000"/>
          </a:bodyPr>
          <a:lstStyle/>
          <a:p>
            <a:pPr algn="l"/>
            <a:r>
              <a:rPr lang="en-US" dirty="0">
                <a:solidFill>
                  <a:srgbClr val="D74027"/>
                </a:solidFill>
              </a:rPr>
              <a:t>Objectives</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2057400" y="1524000"/>
            <a:ext cx="8153400" cy="4724400"/>
          </a:xfrm>
        </p:spPr>
        <p:txBody>
          <a:bodyPr>
            <a:normAutofit/>
          </a:bodyPr>
          <a:lstStyle/>
          <a:p>
            <a:pPr algn="just">
              <a:lnSpc>
                <a:spcPct val="80000"/>
              </a:lnSpc>
            </a:pPr>
            <a:endParaRPr lang="en-US" sz="2000" dirty="0"/>
          </a:p>
          <a:p>
            <a:pPr marL="0" indent="0">
              <a:buNone/>
            </a:pPr>
            <a:endParaRPr lang="en-IN" sz="2000" dirty="0"/>
          </a:p>
          <a:p>
            <a:pPr algn="just"/>
            <a:endParaRPr lang="en-US" sz="2000" dirty="0"/>
          </a:p>
        </p:txBody>
      </p:sp>
      <p:sp>
        <p:nvSpPr>
          <p:cNvPr id="2" name="Rectangle 1"/>
          <p:cNvSpPr/>
          <p:nvPr/>
        </p:nvSpPr>
        <p:spPr>
          <a:xfrm>
            <a:off x="838200" y="1260460"/>
            <a:ext cx="10732168" cy="4939814"/>
          </a:xfrm>
          <a:prstGeom prst="rect">
            <a:avLst/>
          </a:prstGeom>
        </p:spPr>
        <p:txBody>
          <a:bodyPr wrap="square">
            <a:spAutoFit/>
          </a:bodyPr>
          <a:lstStyle/>
          <a:p>
            <a:pPr marL="571500" indent="-571500" algn="just">
              <a:buFont typeface="Arial" panose="020B0604020202020204" pitchFamily="34" charset="0"/>
              <a:buChar char="•"/>
            </a:pPr>
            <a:r>
              <a:rPr lang="en-US" dirty="0">
                <a:solidFill>
                  <a:schemeClr val="bg2">
                    <a:lumMod val="10000"/>
                  </a:schemeClr>
                </a:solidFill>
                <a:latin typeface="Arial" panose="020B0604020202020204" pitchFamily="34" charset="0"/>
                <a:ea typeface="+mn-lt"/>
                <a:cs typeface="Arial" panose="020B0604020202020204" pitchFamily="34" charset="0"/>
              </a:rPr>
              <a:t>The objective of a vehicle service application is to provide a convenient, affordable, and efficient way </a:t>
            </a:r>
            <a:r>
              <a:rPr lang="en-US" dirty="0" smtClean="0">
                <a:solidFill>
                  <a:schemeClr val="bg2">
                    <a:lumMod val="10000"/>
                  </a:schemeClr>
                </a:solidFill>
                <a:latin typeface="Arial" panose="020B0604020202020204" pitchFamily="34" charset="0"/>
                <a:ea typeface="+mn-lt"/>
                <a:cs typeface="Arial" panose="020B0604020202020204" pitchFamily="34" charset="0"/>
              </a:rPr>
              <a:t>for vehicle </a:t>
            </a:r>
            <a:r>
              <a:rPr lang="en-US" dirty="0">
                <a:solidFill>
                  <a:schemeClr val="bg2">
                    <a:lumMod val="10000"/>
                  </a:schemeClr>
                </a:solidFill>
                <a:latin typeface="Arial" panose="020B0604020202020204" pitchFamily="34" charset="0"/>
                <a:ea typeface="+mn-lt"/>
                <a:cs typeface="Arial" panose="020B0604020202020204" pitchFamily="34" charset="0"/>
              </a:rPr>
              <a:t>owners to schedule and manage their vehicle service appointments. The app should also provide users with access to information about different service providers, their prices, and their reviews.</a:t>
            </a:r>
          </a:p>
          <a:p>
            <a:pPr marL="571500" indent="-571500" algn="just">
              <a:buFont typeface="Arial" panose="020B0604020202020204" pitchFamily="34" charset="0"/>
              <a:buChar char="•"/>
            </a:pPr>
            <a:endParaRPr lang="en-US" dirty="0">
              <a:solidFill>
                <a:schemeClr val="bg2">
                  <a:lumMod val="10000"/>
                </a:schemeClr>
              </a:solidFill>
              <a:latin typeface="Arial" panose="020B0604020202020204" pitchFamily="34" charset="0"/>
              <a:ea typeface="+mn-lt"/>
              <a:cs typeface="Arial" panose="020B0604020202020204" pitchFamily="34" charset="0"/>
            </a:endParaRPr>
          </a:p>
          <a:p>
            <a:pPr marL="571500" indent="-571500" algn="just">
              <a:buFont typeface="Arial" panose="020B0604020202020204" pitchFamily="34" charset="0"/>
              <a:buChar char="•"/>
            </a:pPr>
            <a:r>
              <a:rPr lang="en-US" dirty="0">
                <a:solidFill>
                  <a:schemeClr val="bg2">
                    <a:lumMod val="10000"/>
                  </a:schemeClr>
                </a:solidFill>
                <a:latin typeface="Arial" panose="020B0604020202020204" pitchFamily="34" charset="0"/>
                <a:ea typeface="+mn-lt"/>
                <a:cs typeface="Arial" panose="020B0604020202020204" pitchFamily="34" charset="0"/>
              </a:rPr>
              <a:t>In addition to these specific objectives, a vehicle service application should also be:</a:t>
            </a:r>
          </a:p>
          <a:p>
            <a:pPr marL="742950" indent="-742950" algn="just">
              <a:buFont typeface="+mj-lt"/>
              <a:buAutoNum type="arabicPeriod"/>
            </a:pPr>
            <a:r>
              <a:rPr lang="en-US" b="1" dirty="0">
                <a:solidFill>
                  <a:schemeClr val="bg2">
                    <a:lumMod val="10000"/>
                  </a:schemeClr>
                </a:solidFill>
                <a:latin typeface="Arial" panose="020B0604020202020204" pitchFamily="34" charset="0"/>
                <a:ea typeface="+mn-lt"/>
                <a:cs typeface="Arial" panose="020B0604020202020204" pitchFamily="34" charset="0"/>
              </a:rPr>
              <a:t>Customer-centric</a:t>
            </a:r>
            <a:r>
              <a:rPr lang="en-US" dirty="0">
                <a:solidFill>
                  <a:schemeClr val="bg2">
                    <a:lumMod val="10000"/>
                  </a:schemeClr>
                </a:solidFill>
                <a:latin typeface="Arial" panose="020B0604020202020204" pitchFamily="34" charset="0"/>
                <a:ea typeface="+mn-lt"/>
                <a:cs typeface="Arial" panose="020B0604020202020204" pitchFamily="34" charset="0"/>
              </a:rPr>
              <a:t>: The app should be designed with the user in mind, making it easy to use and navigate.</a:t>
            </a:r>
          </a:p>
          <a:p>
            <a:pPr marL="742950" indent="-742950" algn="just">
              <a:buFont typeface="+mj-lt"/>
              <a:buAutoNum type="arabicPeriod"/>
            </a:pPr>
            <a:r>
              <a:rPr lang="en-US" b="1" dirty="0">
                <a:solidFill>
                  <a:schemeClr val="bg2">
                    <a:lumMod val="10000"/>
                  </a:schemeClr>
                </a:solidFill>
                <a:latin typeface="Arial" panose="020B0604020202020204" pitchFamily="34" charset="0"/>
                <a:ea typeface="+mn-lt"/>
                <a:cs typeface="Arial" panose="020B0604020202020204" pitchFamily="34" charset="0"/>
              </a:rPr>
              <a:t>Reliable</a:t>
            </a:r>
            <a:r>
              <a:rPr lang="en-US" dirty="0">
                <a:solidFill>
                  <a:schemeClr val="bg2">
                    <a:lumMod val="10000"/>
                  </a:schemeClr>
                </a:solidFill>
                <a:latin typeface="Arial" panose="020B0604020202020204" pitchFamily="34" charset="0"/>
                <a:ea typeface="+mn-lt"/>
                <a:cs typeface="Arial" panose="020B0604020202020204" pitchFamily="34" charset="0"/>
              </a:rPr>
              <a:t>: The app should be accurate and up-to-date, providing users with the information they need to make informed decisions about their vehicle service.</a:t>
            </a:r>
          </a:p>
          <a:p>
            <a:pPr marL="742950" indent="-742950" algn="just">
              <a:buFont typeface="+mj-lt"/>
              <a:buAutoNum type="arabicPeriod"/>
            </a:pPr>
            <a:r>
              <a:rPr lang="en-US" b="1" dirty="0">
                <a:solidFill>
                  <a:schemeClr val="bg2">
                    <a:lumMod val="10000"/>
                  </a:schemeClr>
                </a:solidFill>
                <a:latin typeface="Arial" panose="020B0604020202020204" pitchFamily="34" charset="0"/>
                <a:ea typeface="+mn-lt"/>
                <a:cs typeface="Arial" panose="020B0604020202020204" pitchFamily="34" charset="0"/>
              </a:rPr>
              <a:t>Secure</a:t>
            </a:r>
            <a:r>
              <a:rPr lang="en-US" dirty="0">
                <a:solidFill>
                  <a:schemeClr val="bg2">
                    <a:lumMod val="10000"/>
                  </a:schemeClr>
                </a:solidFill>
                <a:latin typeface="Arial" panose="020B0604020202020204" pitchFamily="34" charset="0"/>
                <a:ea typeface="+mn-lt"/>
                <a:cs typeface="Arial" panose="020B0604020202020204" pitchFamily="34" charset="0"/>
              </a:rPr>
              <a:t>: The app should protect user data and privacy.</a:t>
            </a:r>
          </a:p>
          <a:p>
            <a:pPr marL="571500" indent="-571500" algn="just">
              <a:buFont typeface="+mj-lt"/>
              <a:buAutoNum type="arabicPeriod"/>
            </a:pPr>
            <a:endParaRPr lang="en-US" dirty="0">
              <a:solidFill>
                <a:schemeClr val="bg2">
                  <a:lumMod val="10000"/>
                </a:schemeClr>
              </a:solidFill>
              <a:latin typeface="Arial" panose="020B0604020202020204" pitchFamily="34" charset="0"/>
              <a:ea typeface="+mn-lt"/>
              <a:cs typeface="Arial" panose="020B0604020202020204" pitchFamily="34" charset="0"/>
            </a:endParaRPr>
          </a:p>
          <a:p>
            <a:pPr marL="571500" indent="-571500" algn="just">
              <a:buFont typeface="Arial" panose="020B0604020202020204" pitchFamily="34" charset="0"/>
              <a:buChar char="•"/>
            </a:pPr>
            <a:r>
              <a:rPr lang="en-US" dirty="0">
                <a:solidFill>
                  <a:schemeClr val="bg2">
                    <a:lumMod val="10000"/>
                  </a:schemeClr>
                </a:solidFill>
                <a:latin typeface="Arial" panose="020B0604020202020204" pitchFamily="34" charset="0"/>
                <a:ea typeface="+mn-lt"/>
                <a:cs typeface="Arial" panose="020B0604020202020204" pitchFamily="34" charset="0"/>
              </a:rPr>
              <a:t>Overall, the objective of a vehicle service application is to help vehicle owners save time and money while keeping their vehicles in good condition.</a:t>
            </a:r>
            <a:endParaRPr lang="en-IN"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a:buChar char="•"/>
            </a:pPr>
            <a:endParaRPr lang="en-IN" dirty="0">
              <a:solidFill>
                <a:schemeClr val="bg2">
                  <a:lumMod val="10000"/>
                </a:schemeClr>
              </a:solidFill>
              <a:latin typeface="Arial" panose="020B0604020202020204" pitchFamily="34" charset="0"/>
              <a:cs typeface="Arial" panose="020B0604020202020204" pitchFamily="34" charset="0"/>
            </a:endParaRPr>
          </a:p>
          <a:p>
            <a:pPr algn="just"/>
            <a:endParaRPr lang="en-IN" dirty="0">
              <a:solidFill>
                <a:schemeClr val="bg2">
                  <a:lumMod val="10000"/>
                </a:schemeClr>
              </a:solidFill>
              <a:latin typeface="Arial" panose="020B0604020202020204" pitchFamily="34" charset="0"/>
              <a:cs typeface="Arial" panose="020B0604020202020204" pitchFamily="34" charset="0"/>
            </a:endParaRPr>
          </a:p>
          <a:p>
            <a:pPr algn="just">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2026919" y="288457"/>
            <a:ext cx="7886700" cy="1546880"/>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r>
              <a:rPr lang="en-US" dirty="0"/>
              <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6</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958" y="1454213"/>
            <a:ext cx="9208470" cy="4476949"/>
          </a:xfrm>
          <a:prstGeom prst="rect">
            <a:avLst/>
          </a:prstGeom>
        </p:spPr>
      </p:pic>
    </p:spTree>
    <p:extLst>
      <p:ext uri="{BB962C8B-B14F-4D97-AF65-F5344CB8AC3E}">
        <p14:creationId xmlns:p14="http://schemas.microsoft.com/office/powerpoint/2010/main" val="83631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Content Placeholder 6"/>
          <p:cNvSpPr>
            <a:spLocks noGrp="1"/>
          </p:cNvSpPr>
          <p:nvPr>
            <p:ph idx="1"/>
          </p:nvPr>
        </p:nvSpPr>
        <p:spPr/>
        <p:txBody>
          <a:bodyPr>
            <a:normAutofit fontScale="77500" lnSpcReduction="20000"/>
          </a:bodyPr>
          <a:lstStyle/>
          <a:p>
            <a:r>
              <a:rPr lang="en-US" b="1" dirty="0"/>
              <a:t>Define the scope of your </a:t>
            </a:r>
            <a:r>
              <a:rPr lang="en-US" b="1" dirty="0" err="1" smtClean="0"/>
              <a:t>project</a:t>
            </a:r>
            <a:r>
              <a:rPr lang="en-US" dirty="0" err="1"/>
              <a:t>:</a:t>
            </a:r>
            <a:r>
              <a:rPr lang="en-US" dirty="0" err="1" smtClean="0"/>
              <a:t>What</a:t>
            </a:r>
            <a:r>
              <a:rPr lang="en-US" dirty="0" smtClean="0"/>
              <a:t> </a:t>
            </a:r>
            <a:r>
              <a:rPr lang="en-US" dirty="0"/>
              <a:t>features do you want your application to have? What type of users will be using it? And what are your budget and timeline constraints?</a:t>
            </a:r>
          </a:p>
          <a:p>
            <a:r>
              <a:rPr lang="en-US" b="1" dirty="0"/>
              <a:t>Design your </a:t>
            </a:r>
            <a:r>
              <a:rPr lang="en-US" b="1" dirty="0" err="1" smtClean="0"/>
              <a:t>application</a:t>
            </a:r>
            <a:r>
              <a:rPr lang="en-US" dirty="0" err="1"/>
              <a:t>:</a:t>
            </a:r>
            <a:r>
              <a:rPr lang="en-US" dirty="0" err="1" smtClean="0"/>
              <a:t>This</a:t>
            </a:r>
            <a:r>
              <a:rPr lang="en-US" dirty="0" smtClean="0"/>
              <a:t> </a:t>
            </a:r>
            <a:r>
              <a:rPr lang="en-US" dirty="0"/>
              <a:t>includes creating wireframes and mockups to visualize how your application will look and function. You will also need to design your database and backend infrastructure.</a:t>
            </a:r>
          </a:p>
          <a:p>
            <a:r>
              <a:rPr lang="en-US" b="1" dirty="0"/>
              <a:t>Develop your </a:t>
            </a:r>
            <a:r>
              <a:rPr lang="en-US" b="1" dirty="0" smtClean="0"/>
              <a:t>application:</a:t>
            </a:r>
            <a:r>
              <a:rPr lang="en-US" dirty="0"/>
              <a:t> This is where you will write the code for your application. You can use a variety of programming languages and frameworks, depending on your specific needs.</a:t>
            </a:r>
          </a:p>
          <a:p>
            <a:r>
              <a:rPr lang="en-US" b="1" dirty="0"/>
              <a:t>Test your </a:t>
            </a:r>
            <a:r>
              <a:rPr lang="en-US" b="1" dirty="0" smtClean="0"/>
              <a:t>application</a:t>
            </a:r>
            <a:r>
              <a:rPr lang="en-US" dirty="0"/>
              <a:t>:</a:t>
            </a:r>
            <a:r>
              <a:rPr lang="en-US" dirty="0"/>
              <a:t> Once you have developed your application, you need to test it thoroughly to make sure that it works as expected. This includes testing all of the features of your application, as well as testing it with different types of data and devices.</a:t>
            </a:r>
          </a:p>
          <a:p>
            <a:r>
              <a:rPr lang="en-US" b="1" dirty="0"/>
              <a:t>Deploy your </a:t>
            </a:r>
            <a:r>
              <a:rPr lang="en-US" b="1" dirty="0" smtClean="0"/>
              <a:t>application</a:t>
            </a:r>
            <a:r>
              <a:rPr lang="en-US" dirty="0"/>
              <a:t>:</a:t>
            </a:r>
            <a:r>
              <a:rPr lang="en-US" dirty="0"/>
              <a:t> Once you are satisfied with your application, you need to deploy it so that users can start using it. This may involve deploying your application to a web server, or publishing it to an app store.</a:t>
            </a:r>
          </a:p>
          <a:p>
            <a:endParaRPr lang="en-IN" dirty="0"/>
          </a:p>
        </p:txBody>
      </p:sp>
    </p:spTree>
    <p:extLst>
      <p:ext uri="{BB962C8B-B14F-4D97-AF65-F5344CB8AC3E}">
        <p14:creationId xmlns:p14="http://schemas.microsoft.com/office/powerpoint/2010/main" val="27261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69"/>
            <a:ext cx="8229600" cy="2092271"/>
          </a:xfrm>
        </p:spPr>
        <p:txBody>
          <a:bodyPr>
            <a:normAutofit fontScale="90000"/>
          </a:bodyPr>
          <a:lstStyle/>
          <a:p>
            <a:pPr algn="l"/>
            <a:r>
              <a:rPr lang="en-US" dirty="0">
                <a:solidFill>
                  <a:srgbClr val="C00000"/>
                </a:solidFill>
                <a:latin typeface="Arial" pitchFamily="34" charset="0"/>
                <a:cs typeface="Arial" pitchFamily="34" charset="0"/>
              </a:rPr>
              <a:t>Sample Snapshot</a:t>
            </a:r>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pic>
        <p:nvPicPr>
          <p:cNvPr id="7" name="Content Placeholder 6"/>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548922" y="1089809"/>
            <a:ext cx="5001646" cy="2565150"/>
          </a:xfrm>
        </p:spPr>
      </p:pic>
      <p:pic>
        <p:nvPicPr>
          <p:cNvPr id="8"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785" y="1089809"/>
            <a:ext cx="5370615" cy="2565150"/>
          </a:xfrm>
          <a:prstGeom prst="rect">
            <a:avLst/>
          </a:prstGeom>
        </p:spPr>
      </p:pic>
      <p:pic>
        <p:nvPicPr>
          <p:cNvPr id="9" name="Content Placeholder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721768" y="3785936"/>
            <a:ext cx="4873310" cy="2570413"/>
          </a:xfrm>
          <a:prstGeom prst="rect">
            <a:avLst/>
          </a:prstGeom>
        </p:spPr>
      </p:pic>
    </p:spTree>
    <p:extLst>
      <p:ext uri="{BB962C8B-B14F-4D97-AF65-F5344CB8AC3E}">
        <p14:creationId xmlns:p14="http://schemas.microsoft.com/office/powerpoint/2010/main" val="158092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1006642" y="525378"/>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2" name="Content Placeholder 1"/>
          <p:cNvSpPr>
            <a:spLocks noGrp="1"/>
          </p:cNvSpPr>
          <p:nvPr>
            <p:ph idx="1"/>
          </p:nvPr>
        </p:nvSpPr>
        <p:spPr>
          <a:xfrm>
            <a:off x="838200" y="1459832"/>
            <a:ext cx="10515600" cy="4668252"/>
          </a:xfrm>
        </p:spPr>
        <p:txBody>
          <a:bodyPr>
            <a:normAutofit fontScale="85000" lnSpcReduction="20000"/>
          </a:bodyPr>
          <a:lstStyle/>
          <a:p>
            <a:r>
              <a:rPr lang="en-IN" dirty="0"/>
              <a:t>Vehicle service applications can deliver a number of benefits to both vehicle owners and vehicle service providers.</a:t>
            </a:r>
            <a:endParaRPr lang="en-US" dirty="0"/>
          </a:p>
          <a:p>
            <a:pPr marL="514350" lvl="0" indent="-514350">
              <a:buFont typeface="+mj-lt"/>
              <a:buAutoNum type="arabicPeriod"/>
            </a:pPr>
            <a:r>
              <a:rPr lang="en-IN" dirty="0" smtClean="0"/>
              <a:t>Convenience.</a:t>
            </a:r>
          </a:p>
          <a:p>
            <a:pPr marL="514350" lvl="0" indent="-514350">
              <a:buFont typeface="+mj-lt"/>
              <a:buAutoNum type="arabicPeriod"/>
            </a:pPr>
            <a:r>
              <a:rPr lang="en-IN" dirty="0" smtClean="0"/>
              <a:t>Transparency.</a:t>
            </a:r>
            <a:endParaRPr lang="en-US" dirty="0"/>
          </a:p>
          <a:p>
            <a:pPr marL="514350" lvl="0" indent="-514350">
              <a:buFont typeface="+mj-lt"/>
              <a:buAutoNum type="arabicPeriod"/>
            </a:pPr>
            <a:r>
              <a:rPr lang="en-IN" dirty="0"/>
              <a:t>Peace of </a:t>
            </a:r>
            <a:r>
              <a:rPr lang="en-IN" dirty="0" smtClean="0"/>
              <a:t>mind.</a:t>
            </a:r>
          </a:p>
          <a:p>
            <a:pPr marL="514350" lvl="0" indent="-514350">
              <a:buFont typeface="+mj-lt"/>
              <a:buAutoNum type="arabicPeriod"/>
            </a:pPr>
            <a:r>
              <a:rPr lang="en-IN" dirty="0" smtClean="0"/>
              <a:t>Increased efficiency.</a:t>
            </a:r>
          </a:p>
          <a:p>
            <a:pPr marL="514350" lvl="0" indent="-514350">
              <a:buFont typeface="+mj-lt"/>
              <a:buAutoNum type="arabicPeriod"/>
            </a:pPr>
            <a:r>
              <a:rPr lang="en-IN" dirty="0" smtClean="0"/>
              <a:t>Improved </a:t>
            </a:r>
            <a:r>
              <a:rPr lang="en-IN" dirty="0"/>
              <a:t>customer </a:t>
            </a:r>
            <a:r>
              <a:rPr lang="en-IN" dirty="0" smtClean="0"/>
              <a:t>service.</a:t>
            </a:r>
            <a:endParaRPr lang="en-US" dirty="0"/>
          </a:p>
          <a:p>
            <a:pPr marL="514350" lvl="0" indent="-514350">
              <a:buFont typeface="+mj-lt"/>
              <a:buAutoNum type="arabicPeriod"/>
            </a:pPr>
            <a:r>
              <a:rPr lang="en-IN" dirty="0"/>
              <a:t>Increased </a:t>
            </a:r>
            <a:r>
              <a:rPr lang="en-IN" dirty="0" smtClean="0"/>
              <a:t>revenue.</a:t>
            </a:r>
            <a:endParaRPr lang="en-US" dirty="0"/>
          </a:p>
          <a:p>
            <a:endParaRPr lang="en-IN" dirty="0" smtClean="0"/>
          </a:p>
          <a:p>
            <a:r>
              <a:rPr lang="en-IN" dirty="0" smtClean="0"/>
              <a:t>Allow </a:t>
            </a:r>
            <a:r>
              <a:rPr lang="en-IN" dirty="0"/>
              <a:t>customers to discuss their service needs with a technician before the service is performed. This can help to ensure that the customer's needs are clearly understood and that the technician is able to provide the best possible service.</a:t>
            </a:r>
            <a:endParaRPr lang="en-US" dirty="0"/>
          </a:p>
          <a:p>
            <a:endParaRPr lang="en-IN" dirty="0"/>
          </a:p>
        </p:txBody>
      </p:sp>
    </p:spTree>
    <p:extLst>
      <p:ext uri="{BB962C8B-B14F-4D97-AF65-F5344CB8AC3E}">
        <p14:creationId xmlns:p14="http://schemas.microsoft.com/office/powerpoint/2010/main" val="22586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900</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Courier New</vt:lpstr>
      <vt:lpstr>Times New Roman</vt:lpstr>
      <vt:lpstr>Office Theme</vt:lpstr>
      <vt:lpstr> </vt:lpstr>
      <vt:lpstr>Presentation Outline</vt:lpstr>
      <vt:lpstr>PowerPoint Presentation</vt:lpstr>
      <vt:lpstr>Introduction </vt:lpstr>
      <vt:lpstr>Objectives</vt:lpstr>
      <vt:lpstr>System Architecture/ Ideation Map </vt:lpstr>
      <vt:lpstr>Project Implementation</vt:lpstr>
      <vt:lpstr>Sample Snapshot   </vt:lpstr>
      <vt:lpstr>Results and Discussion</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Abhinav teenu</cp:lastModifiedBy>
  <cp:revision>6</cp:revision>
  <dcterms:created xsi:type="dcterms:W3CDTF">2022-04-12T15:53:51Z</dcterms:created>
  <dcterms:modified xsi:type="dcterms:W3CDTF">2023-10-04T12:05:37Z</dcterms:modified>
</cp:coreProperties>
</file>