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arlow Condensed Heavy Italics" charset="1" panose="00000A06000000000000"/>
      <p:regular r:id="rId14"/>
    </p:embeddedFont>
    <p:embeddedFont>
      <p:font typeface="Libre Baskerville" charset="1" panose="02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576958" y="3753471"/>
            <a:ext cx="11608603" cy="3535717"/>
          </a:xfrm>
          <a:prstGeom prst="rect">
            <a:avLst/>
          </a:prstGeom>
        </p:spPr>
        <p:txBody>
          <a:bodyPr anchor="t" rtlCol="false" tIns="0" lIns="0" bIns="0" rIns="0">
            <a:spAutoFit/>
          </a:bodyPr>
          <a:lstStyle/>
          <a:p>
            <a:pPr algn="ctr">
              <a:lnSpc>
                <a:spcPts val="12900"/>
              </a:lnSpc>
            </a:pPr>
            <a:r>
              <a:rPr lang="en-US" b="true" sz="17200" i="true" spc="1221">
                <a:solidFill>
                  <a:srgbClr val="191919"/>
                </a:solidFill>
                <a:latin typeface="Barlow Condensed Heavy Italics"/>
                <a:ea typeface="Barlow Condensed Heavy Italics"/>
                <a:cs typeface="Barlow Condensed Heavy Italics"/>
                <a:sym typeface="Barlow Condensed Heavy Italics"/>
              </a:rPr>
              <a:t>GRADIENT 2K24</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676346" y="744411"/>
            <a:ext cx="5106277" cy="1114410"/>
          </a:xfrm>
          <a:prstGeom prst="rect">
            <a:avLst/>
          </a:prstGeom>
        </p:spPr>
        <p:txBody>
          <a:bodyPr anchor="t" rtlCol="false" tIns="0" lIns="0" bIns="0" rIns="0">
            <a:spAutoFit/>
          </a:bodyPr>
          <a:lstStyle/>
          <a:p>
            <a:pPr algn="ctr">
              <a:lnSpc>
                <a:spcPts val="8398"/>
              </a:lnSpc>
            </a:pPr>
            <a:r>
              <a:rPr lang="en-US" sz="5998" u="sng">
                <a:solidFill>
                  <a:srgbClr val="FFFFFF"/>
                </a:solidFill>
                <a:latin typeface="Libre Baskerville"/>
                <a:ea typeface="Libre Baskerville"/>
                <a:cs typeface="Libre Baskerville"/>
                <a:sym typeface="Libre Baskerville"/>
              </a:rPr>
              <a:t>Team Name:</a:t>
            </a:r>
          </a:p>
        </p:txBody>
      </p:sp>
      <p:sp>
        <p:nvSpPr>
          <p:cNvPr name="TextBox 3" id="3"/>
          <p:cNvSpPr txBox="true"/>
          <p:nvPr/>
        </p:nvSpPr>
        <p:spPr>
          <a:xfrm rot="0">
            <a:off x="5263546" y="3458513"/>
            <a:ext cx="6206099" cy="1042217"/>
          </a:xfrm>
          <a:prstGeom prst="rect">
            <a:avLst/>
          </a:prstGeom>
        </p:spPr>
        <p:txBody>
          <a:bodyPr anchor="t" rtlCol="false" tIns="0" lIns="0" bIns="0" rIns="0">
            <a:spAutoFit/>
          </a:bodyPr>
          <a:lstStyle/>
          <a:p>
            <a:pPr algn="ctr">
              <a:lnSpc>
                <a:spcPts val="7654"/>
              </a:lnSpc>
            </a:pPr>
            <a:r>
              <a:rPr lang="en-US" sz="5467" u="sng">
                <a:solidFill>
                  <a:srgbClr val="FFFFFF"/>
                </a:solidFill>
                <a:latin typeface="Libre Baskerville"/>
                <a:ea typeface="Libre Baskerville"/>
                <a:cs typeface="Libre Baskerville"/>
                <a:sym typeface="Libre Baskerville"/>
              </a:rPr>
              <a:t>Team Members:</a:t>
            </a:r>
          </a:p>
        </p:txBody>
      </p:sp>
      <p:sp>
        <p:nvSpPr>
          <p:cNvPr name="TextBox 4" id="4"/>
          <p:cNvSpPr txBox="true"/>
          <p:nvPr/>
        </p:nvSpPr>
        <p:spPr>
          <a:xfrm rot="0">
            <a:off x="3866210" y="1838749"/>
            <a:ext cx="8685391" cy="1178255"/>
          </a:xfrm>
          <a:prstGeom prst="rect">
            <a:avLst/>
          </a:prstGeom>
        </p:spPr>
        <p:txBody>
          <a:bodyPr anchor="t" rtlCol="false" tIns="0" lIns="0" bIns="0" rIns="0">
            <a:spAutoFit/>
          </a:bodyPr>
          <a:lstStyle/>
          <a:p>
            <a:pPr algn="ctr">
              <a:lnSpc>
                <a:spcPts val="9602"/>
              </a:lnSpc>
            </a:pPr>
            <a:r>
              <a:rPr lang="en-US" sz="6858">
                <a:solidFill>
                  <a:srgbClr val="FFFFFF"/>
                </a:solidFill>
                <a:latin typeface="Libre Baskerville"/>
                <a:ea typeface="Libre Baskerville"/>
                <a:cs typeface="Libre Baskerville"/>
                <a:sym typeface="Libre Baskerville"/>
              </a:rPr>
              <a:t>Squad Busters</a:t>
            </a:r>
          </a:p>
        </p:txBody>
      </p:sp>
      <p:sp>
        <p:nvSpPr>
          <p:cNvPr name="TextBox 5" id="5"/>
          <p:cNvSpPr txBox="true"/>
          <p:nvPr/>
        </p:nvSpPr>
        <p:spPr>
          <a:xfrm rot="0">
            <a:off x="3866210" y="4500730"/>
            <a:ext cx="9000771" cy="4879149"/>
          </a:xfrm>
          <a:prstGeom prst="rect">
            <a:avLst/>
          </a:prstGeom>
        </p:spPr>
        <p:txBody>
          <a:bodyPr anchor="t" rtlCol="false" tIns="0" lIns="0" bIns="0" rIns="0">
            <a:spAutoFit/>
          </a:bodyPr>
          <a:lstStyle/>
          <a:p>
            <a:pPr algn="ctr">
              <a:lnSpc>
                <a:spcPts val="7743"/>
              </a:lnSpc>
            </a:pPr>
            <a:r>
              <a:rPr lang="en-US" sz="5531">
                <a:solidFill>
                  <a:srgbClr val="FFFFFF"/>
                </a:solidFill>
                <a:latin typeface="Libre Baskerville"/>
                <a:ea typeface="Libre Baskerville"/>
                <a:cs typeface="Libre Baskerville"/>
                <a:sym typeface="Libre Baskerville"/>
              </a:rPr>
              <a:t>Harshitha M P</a:t>
            </a:r>
          </a:p>
          <a:p>
            <a:pPr algn="ctr">
              <a:lnSpc>
                <a:spcPts val="7743"/>
              </a:lnSpc>
            </a:pPr>
            <a:r>
              <a:rPr lang="en-US" sz="5531">
                <a:solidFill>
                  <a:srgbClr val="FFFFFF"/>
                </a:solidFill>
                <a:latin typeface="Libre Baskerville"/>
                <a:ea typeface="Libre Baskerville"/>
                <a:cs typeface="Libre Baskerville"/>
                <a:sym typeface="Libre Baskerville"/>
              </a:rPr>
              <a:t>Chinmayi B</a:t>
            </a:r>
          </a:p>
          <a:p>
            <a:pPr algn="ctr">
              <a:lnSpc>
                <a:spcPts val="7743"/>
              </a:lnSpc>
            </a:pPr>
            <a:r>
              <a:rPr lang="en-US" sz="5531">
                <a:solidFill>
                  <a:srgbClr val="FFFFFF"/>
                </a:solidFill>
                <a:latin typeface="Libre Baskerville"/>
                <a:ea typeface="Libre Baskerville"/>
                <a:cs typeface="Libre Baskerville"/>
                <a:sym typeface="Libre Baskerville"/>
              </a:rPr>
              <a:t>Abhinav Kumar Singh</a:t>
            </a:r>
          </a:p>
          <a:p>
            <a:pPr algn="ctr">
              <a:lnSpc>
                <a:spcPts val="7743"/>
              </a:lnSpc>
            </a:pPr>
            <a:r>
              <a:rPr lang="en-US" sz="5531">
                <a:solidFill>
                  <a:srgbClr val="FFFFFF"/>
                </a:solidFill>
                <a:latin typeface="Libre Baskerville"/>
                <a:ea typeface="Libre Baskerville"/>
                <a:cs typeface="Libre Baskerville"/>
                <a:sym typeface="Libre Baskerville"/>
              </a:rPr>
              <a:t>Lakshmi Narashima</a:t>
            </a:r>
          </a:p>
          <a:p>
            <a:pPr algn="ctr">
              <a:lnSpc>
                <a:spcPts val="7744"/>
              </a:lnSpc>
            </a:pP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290378" y="3345845"/>
            <a:ext cx="7707244" cy="1049202"/>
          </a:xfrm>
          <a:prstGeom prst="rect">
            <a:avLst/>
          </a:prstGeom>
        </p:spPr>
        <p:txBody>
          <a:bodyPr anchor="t" rtlCol="false" tIns="0" lIns="0" bIns="0" rIns="0">
            <a:spAutoFit/>
          </a:bodyPr>
          <a:lstStyle/>
          <a:p>
            <a:pPr algn="ctr">
              <a:lnSpc>
                <a:spcPts val="7794"/>
              </a:lnSpc>
            </a:pPr>
            <a:r>
              <a:rPr lang="en-US" sz="5566" u="sng">
                <a:solidFill>
                  <a:srgbClr val="FFFFFF"/>
                </a:solidFill>
                <a:latin typeface="Libre Baskerville"/>
                <a:ea typeface="Libre Baskerville"/>
                <a:cs typeface="Libre Baskerville"/>
                <a:sym typeface="Libre Baskerville"/>
              </a:rPr>
              <a:t>Problem Statement:</a:t>
            </a:r>
          </a:p>
        </p:txBody>
      </p:sp>
      <p:sp>
        <p:nvSpPr>
          <p:cNvPr name="TextBox 3" id="3"/>
          <p:cNvSpPr txBox="true"/>
          <p:nvPr/>
        </p:nvSpPr>
        <p:spPr>
          <a:xfrm rot="0">
            <a:off x="7162235" y="729415"/>
            <a:ext cx="3963530" cy="1134291"/>
          </a:xfrm>
          <a:prstGeom prst="rect">
            <a:avLst/>
          </a:prstGeom>
        </p:spPr>
        <p:txBody>
          <a:bodyPr anchor="t" rtlCol="false" tIns="0" lIns="0" bIns="0" rIns="0">
            <a:spAutoFit/>
          </a:bodyPr>
          <a:lstStyle/>
          <a:p>
            <a:pPr algn="ctr">
              <a:lnSpc>
                <a:spcPts val="8354"/>
              </a:lnSpc>
            </a:pPr>
            <a:r>
              <a:rPr lang="en-US" sz="5967" u="sng">
                <a:solidFill>
                  <a:srgbClr val="FFFFFF"/>
                </a:solidFill>
                <a:latin typeface="Libre Baskerville"/>
                <a:ea typeface="Libre Baskerville"/>
                <a:cs typeface="Libre Baskerville"/>
                <a:sym typeface="Libre Baskerville"/>
              </a:rPr>
              <a:t>Track:</a:t>
            </a:r>
          </a:p>
        </p:txBody>
      </p:sp>
      <p:sp>
        <p:nvSpPr>
          <p:cNvPr name="TextBox 4" id="4"/>
          <p:cNvSpPr txBox="true"/>
          <p:nvPr/>
        </p:nvSpPr>
        <p:spPr>
          <a:xfrm rot="0">
            <a:off x="5085495" y="1888570"/>
            <a:ext cx="8117009" cy="1020191"/>
          </a:xfrm>
          <a:prstGeom prst="rect">
            <a:avLst/>
          </a:prstGeom>
        </p:spPr>
        <p:txBody>
          <a:bodyPr anchor="t" rtlCol="false" tIns="0" lIns="0" bIns="0" rIns="0">
            <a:spAutoFit/>
          </a:bodyPr>
          <a:lstStyle/>
          <a:p>
            <a:pPr algn="ctr">
              <a:lnSpc>
                <a:spcPts val="8344"/>
              </a:lnSpc>
            </a:pPr>
            <a:r>
              <a:rPr lang="en-US" sz="5960">
                <a:solidFill>
                  <a:srgbClr val="FFFFFF"/>
                </a:solidFill>
                <a:latin typeface="Libre Baskerville"/>
                <a:ea typeface="Libre Baskerville"/>
                <a:cs typeface="Libre Baskerville"/>
                <a:sym typeface="Libre Baskerville"/>
              </a:rPr>
              <a:t>Health and Wellness</a:t>
            </a:r>
          </a:p>
        </p:txBody>
      </p:sp>
      <p:sp>
        <p:nvSpPr>
          <p:cNvPr name="TextBox 5" id="5"/>
          <p:cNvSpPr txBox="true"/>
          <p:nvPr/>
        </p:nvSpPr>
        <p:spPr>
          <a:xfrm rot="0">
            <a:off x="1028700" y="4669459"/>
            <a:ext cx="16230600" cy="4426890"/>
          </a:xfrm>
          <a:prstGeom prst="rect">
            <a:avLst/>
          </a:prstGeom>
        </p:spPr>
        <p:txBody>
          <a:bodyPr anchor="t" rtlCol="false" tIns="0" lIns="0" bIns="0" rIns="0">
            <a:spAutoFit/>
          </a:bodyPr>
          <a:lstStyle/>
          <a:p>
            <a:pPr algn="ctr">
              <a:lnSpc>
                <a:spcPts val="5896"/>
              </a:lnSpc>
            </a:pPr>
            <a:r>
              <a:rPr lang="en-US" sz="4212">
                <a:solidFill>
                  <a:srgbClr val="FFFFFF"/>
                </a:solidFill>
                <a:latin typeface="Libre Baskerville"/>
                <a:ea typeface="Libre Baskerville"/>
                <a:cs typeface="Libre Baskerville"/>
                <a:sym typeface="Libre Baskerville"/>
              </a:rPr>
              <a:t>Develop a machine learning model to accurately detect and classify sleep apnea events from physiological signals, such as respiratory flow, EMG, EOG and EEG data. The goal is to improve the estimation of the Apnea-Hypopnea Index (AHI) and provide more reliable diagnosis of sleep apnea severity.</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996847" y="468621"/>
            <a:ext cx="4294305" cy="1226364"/>
          </a:xfrm>
          <a:prstGeom prst="rect">
            <a:avLst/>
          </a:prstGeom>
        </p:spPr>
        <p:txBody>
          <a:bodyPr anchor="t" rtlCol="false" tIns="0" lIns="0" bIns="0" rIns="0">
            <a:spAutoFit/>
          </a:bodyPr>
          <a:lstStyle/>
          <a:p>
            <a:pPr algn="ctr">
              <a:lnSpc>
                <a:spcPts val="9053"/>
              </a:lnSpc>
            </a:pPr>
            <a:r>
              <a:rPr lang="en-US" sz="6466" u="sng">
                <a:solidFill>
                  <a:srgbClr val="FFFFFF"/>
                </a:solidFill>
                <a:latin typeface="Libre Baskerville"/>
                <a:ea typeface="Libre Baskerville"/>
                <a:cs typeface="Libre Baskerville"/>
                <a:sym typeface="Libre Baskerville"/>
              </a:rPr>
              <a:t>Relevance</a:t>
            </a:r>
          </a:p>
        </p:txBody>
      </p:sp>
      <p:sp>
        <p:nvSpPr>
          <p:cNvPr name="TextBox 3" id="3"/>
          <p:cNvSpPr txBox="true"/>
          <p:nvPr/>
        </p:nvSpPr>
        <p:spPr>
          <a:xfrm rot="0">
            <a:off x="0" y="838200"/>
            <a:ext cx="18288000" cy="7888430"/>
          </a:xfrm>
          <a:prstGeom prst="rect">
            <a:avLst/>
          </a:prstGeom>
        </p:spPr>
        <p:txBody>
          <a:bodyPr anchor="t" rtlCol="false" tIns="0" lIns="0" bIns="0" rIns="0">
            <a:spAutoFit/>
          </a:bodyPr>
          <a:lstStyle/>
          <a:p>
            <a:pPr algn="ctr">
              <a:lnSpc>
                <a:spcPts val="6204"/>
              </a:lnSpc>
            </a:pPr>
          </a:p>
          <a:p>
            <a:pPr algn="ctr">
              <a:lnSpc>
                <a:spcPts val="6204"/>
              </a:lnSpc>
            </a:pPr>
          </a:p>
          <a:p>
            <a:pPr algn="ctr">
              <a:lnSpc>
                <a:spcPts val="6204"/>
              </a:lnSpc>
            </a:pPr>
            <a:r>
              <a:rPr lang="en-US" sz="4431">
                <a:solidFill>
                  <a:srgbClr val="FFFFFF"/>
                </a:solidFill>
                <a:latin typeface="Libre Baskerville"/>
                <a:ea typeface="Libre Baskerville"/>
                <a:cs typeface="Libre Baskerville"/>
                <a:sym typeface="Libre Baskerville"/>
              </a:rPr>
              <a:t>Machine learning is applied in this project by automating the detection and classification of Sleep Apnea events from complex physiological signals like </a:t>
            </a:r>
            <a:r>
              <a:rPr lang="en-US" sz="4431" u="sng">
                <a:solidFill>
                  <a:srgbClr val="FFFFFF"/>
                </a:solidFill>
                <a:latin typeface="Libre Baskerville"/>
                <a:ea typeface="Libre Baskerville"/>
                <a:cs typeface="Libre Baskerville"/>
                <a:sym typeface="Libre Baskerville"/>
              </a:rPr>
              <a:t>respiratory flow and EEG data</a:t>
            </a:r>
            <a:r>
              <a:rPr lang="en-US" sz="4431">
                <a:solidFill>
                  <a:srgbClr val="FFFFFF"/>
                </a:solidFill>
                <a:latin typeface="Libre Baskerville"/>
                <a:ea typeface="Libre Baskerville"/>
                <a:cs typeface="Libre Baskerville"/>
                <a:sym typeface="Libre Baskerville"/>
              </a:rPr>
              <a:t>. ML models can extract important features, recognize patterns, and differentiate between normal and abnormal breathing. This improves the accuracy of detecting Apneas and estimating the </a:t>
            </a:r>
            <a:r>
              <a:rPr lang="en-US" sz="4431" u="sng">
                <a:solidFill>
                  <a:srgbClr val="FFFFFF"/>
                </a:solidFill>
                <a:latin typeface="Libre Baskerville"/>
                <a:ea typeface="Libre Baskerville"/>
                <a:cs typeface="Libre Baskerville"/>
                <a:sym typeface="Libre Baskerville"/>
              </a:rPr>
              <a:t>Apnea-Hypopnea Index (AHI)</a:t>
            </a:r>
            <a:r>
              <a:rPr lang="en-US" sz="4431">
                <a:solidFill>
                  <a:srgbClr val="FFFFFF"/>
                </a:solidFill>
                <a:latin typeface="Libre Baskerville"/>
                <a:ea typeface="Libre Baskerville"/>
                <a:cs typeface="Libre Baskerville"/>
                <a:sym typeface="Libre Baskerville"/>
              </a:rPr>
              <a:t>, leading to a more reliable diagnosis of sleep disorders.</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897564" y="568937"/>
            <a:ext cx="4492872" cy="1101271"/>
          </a:xfrm>
          <a:prstGeom prst="rect">
            <a:avLst/>
          </a:prstGeom>
        </p:spPr>
        <p:txBody>
          <a:bodyPr anchor="t" rtlCol="false" tIns="0" lIns="0" bIns="0" rIns="0">
            <a:spAutoFit/>
          </a:bodyPr>
          <a:lstStyle/>
          <a:p>
            <a:pPr algn="ctr">
              <a:lnSpc>
                <a:spcPts val="8074"/>
              </a:lnSpc>
            </a:pPr>
            <a:r>
              <a:rPr lang="en-US" sz="5767" u="sng">
                <a:solidFill>
                  <a:srgbClr val="FFFFFF"/>
                </a:solidFill>
                <a:latin typeface="Libre Baskerville"/>
                <a:ea typeface="Libre Baskerville"/>
                <a:cs typeface="Libre Baskerville"/>
                <a:sym typeface="Libre Baskerville"/>
              </a:rPr>
              <a:t>Uniqueness</a:t>
            </a:r>
          </a:p>
        </p:txBody>
      </p:sp>
      <p:sp>
        <p:nvSpPr>
          <p:cNvPr name="TextBox 3" id="3"/>
          <p:cNvSpPr txBox="true"/>
          <p:nvPr/>
        </p:nvSpPr>
        <p:spPr>
          <a:xfrm rot="0">
            <a:off x="0" y="1479708"/>
            <a:ext cx="18288000" cy="6882449"/>
          </a:xfrm>
          <a:prstGeom prst="rect">
            <a:avLst/>
          </a:prstGeom>
        </p:spPr>
        <p:txBody>
          <a:bodyPr anchor="t" rtlCol="false" tIns="0" lIns="0" bIns="0" rIns="0">
            <a:spAutoFit/>
          </a:bodyPr>
          <a:lstStyle/>
          <a:p>
            <a:pPr algn="ctr">
              <a:lnSpc>
                <a:spcPts val="5617"/>
              </a:lnSpc>
            </a:pPr>
          </a:p>
          <a:p>
            <a:pPr algn="ctr">
              <a:lnSpc>
                <a:spcPts val="5337"/>
              </a:lnSpc>
            </a:pPr>
            <a:r>
              <a:rPr lang="en-US" sz="3811">
                <a:solidFill>
                  <a:srgbClr val="FFFFFF"/>
                </a:solidFill>
                <a:latin typeface="Libre Baskerville"/>
                <a:ea typeface="Libre Baskerville"/>
                <a:cs typeface="Libre Baskerville"/>
                <a:sym typeface="Libre Baskerville"/>
              </a:rPr>
              <a:t>This project is unique in its focus on physiological signal processing, particularly time-series data like EOG, EMG, and EEG, which are more complex and noisier than typical ML inputs such as images or text. Unlike standard ML tasks, this project aims to improve the detection of Sleep Apnea, directly impacting health diagnostics and patient care, making it highly practical and medically relevant. By automating the detection process, it reduces the need for manual analysis, making the process more efficient and less labour-intensive, setting it apart from common ML applications.</a:t>
            </a: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515892" y="526541"/>
            <a:ext cx="4294305" cy="1134291"/>
          </a:xfrm>
          <a:prstGeom prst="rect">
            <a:avLst/>
          </a:prstGeom>
        </p:spPr>
        <p:txBody>
          <a:bodyPr anchor="t" rtlCol="false" tIns="0" lIns="0" bIns="0" rIns="0">
            <a:spAutoFit/>
          </a:bodyPr>
          <a:lstStyle/>
          <a:p>
            <a:pPr algn="ctr">
              <a:lnSpc>
                <a:spcPts val="8354"/>
              </a:lnSpc>
            </a:pPr>
            <a:r>
              <a:rPr lang="en-US" sz="5967" u="sng">
                <a:solidFill>
                  <a:srgbClr val="FFFFFF"/>
                </a:solidFill>
                <a:latin typeface="Libre Baskerville"/>
                <a:ea typeface="Libre Baskerville"/>
                <a:cs typeface="Libre Baskerville"/>
                <a:sym typeface="Libre Baskerville"/>
              </a:rPr>
              <a:t>Scalability</a:t>
            </a:r>
          </a:p>
        </p:txBody>
      </p:sp>
      <p:sp>
        <p:nvSpPr>
          <p:cNvPr name="TextBox 3" id="3"/>
          <p:cNvSpPr txBox="true"/>
          <p:nvPr/>
        </p:nvSpPr>
        <p:spPr>
          <a:xfrm rot="0">
            <a:off x="1028700" y="1208826"/>
            <a:ext cx="16230600" cy="8038344"/>
          </a:xfrm>
          <a:prstGeom prst="rect">
            <a:avLst/>
          </a:prstGeom>
        </p:spPr>
        <p:txBody>
          <a:bodyPr anchor="t" rtlCol="false" tIns="0" lIns="0" bIns="0" rIns="0">
            <a:spAutoFit/>
          </a:bodyPr>
          <a:lstStyle/>
          <a:p>
            <a:pPr algn="l">
              <a:lnSpc>
                <a:spcPts val="5813"/>
              </a:lnSpc>
            </a:pPr>
          </a:p>
          <a:p>
            <a:pPr algn="l">
              <a:lnSpc>
                <a:spcPts val="5813"/>
              </a:lnSpc>
            </a:pPr>
          </a:p>
          <a:p>
            <a:pPr algn="l" marL="896435" indent="-448217" lvl="1">
              <a:lnSpc>
                <a:spcPts val="5812"/>
              </a:lnSpc>
              <a:buFont typeface="Arial"/>
              <a:buChar char="•"/>
            </a:pPr>
            <a:r>
              <a:rPr lang="en-US" sz="4152">
                <a:solidFill>
                  <a:srgbClr val="FFFFFF"/>
                </a:solidFill>
                <a:latin typeface="Libre Baskerville"/>
                <a:ea typeface="Libre Baskerville"/>
                <a:cs typeface="Libre Baskerville"/>
                <a:sym typeface="Libre Baskerville"/>
              </a:rPr>
              <a:t>The scalability of this project comes from its ability to handle large volumes of physiological data across diverse populations and datasets. </a:t>
            </a:r>
          </a:p>
          <a:p>
            <a:pPr algn="l" marL="896435" indent="-448217" lvl="1">
              <a:lnSpc>
                <a:spcPts val="5812"/>
              </a:lnSpc>
              <a:buFont typeface="Arial"/>
              <a:buChar char="•"/>
            </a:pPr>
            <a:r>
              <a:rPr lang="en-US" sz="4152">
                <a:solidFill>
                  <a:srgbClr val="FFFFFF"/>
                </a:solidFill>
                <a:latin typeface="Libre Baskerville"/>
                <a:ea typeface="Libre Baskerville"/>
                <a:cs typeface="Libre Baskerville"/>
                <a:sym typeface="Libre Baskerville"/>
              </a:rPr>
              <a:t>It can be expanded to process multiple types of bio-signals and applied to larger patient datasets, enabling wide adoption in clinical environments. </a:t>
            </a:r>
          </a:p>
          <a:p>
            <a:pPr algn="l" marL="896435" indent="-448217" lvl="1">
              <a:lnSpc>
                <a:spcPts val="5813"/>
              </a:lnSpc>
              <a:buFont typeface="Arial"/>
              <a:buChar char="•"/>
            </a:pPr>
            <a:r>
              <a:rPr lang="en-US" sz="4152">
                <a:solidFill>
                  <a:srgbClr val="FFFFFF"/>
                </a:solidFill>
                <a:latin typeface="Libre Baskerville"/>
                <a:ea typeface="Libre Baskerville"/>
                <a:cs typeface="Libre Baskerville"/>
                <a:sym typeface="Libre Baskerville"/>
              </a:rPr>
              <a:t>Additionally, it can be deployed on real-time monitoring systems, such as wearable devices, enhancing its practical use.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133896" y="2309892"/>
            <a:ext cx="13084230" cy="6820155"/>
            <a:chOff x="0" y="0"/>
            <a:chExt cx="17445640" cy="9093540"/>
          </a:xfrm>
        </p:grpSpPr>
        <p:sp>
          <p:nvSpPr>
            <p:cNvPr name="Freeform 3" id="3"/>
            <p:cNvSpPr/>
            <p:nvPr/>
          </p:nvSpPr>
          <p:spPr>
            <a:xfrm flipH="false" flipV="false" rot="0">
              <a:off x="0" y="0"/>
              <a:ext cx="17445610" cy="9093581"/>
            </a:xfrm>
            <a:custGeom>
              <a:avLst/>
              <a:gdLst/>
              <a:ahLst/>
              <a:cxnLst/>
              <a:rect r="r" b="b" t="t" l="l"/>
              <a:pathLst>
                <a:path h="9093581" w="17445610">
                  <a:moveTo>
                    <a:pt x="0" y="0"/>
                  </a:moveTo>
                  <a:lnTo>
                    <a:pt x="17445610" y="0"/>
                  </a:lnTo>
                  <a:lnTo>
                    <a:pt x="17445610" y="9093581"/>
                  </a:lnTo>
                  <a:lnTo>
                    <a:pt x="0" y="9093581"/>
                  </a:lnTo>
                  <a:lnTo>
                    <a:pt x="0" y="0"/>
                  </a:lnTo>
                  <a:close/>
                </a:path>
              </a:pathLst>
            </a:custGeom>
            <a:blipFill>
              <a:blip r:embed="rId2"/>
              <a:stretch>
                <a:fillRect l="0" t="0" r="0" b="0"/>
              </a:stretch>
            </a:blipFill>
          </p:spPr>
        </p:sp>
      </p:grpSp>
      <p:sp>
        <p:nvSpPr>
          <p:cNvPr name="TextBox 4" id="4"/>
          <p:cNvSpPr txBox="true"/>
          <p:nvPr/>
        </p:nvSpPr>
        <p:spPr>
          <a:xfrm rot="0">
            <a:off x="6515892" y="507491"/>
            <a:ext cx="4294305" cy="1193345"/>
          </a:xfrm>
          <a:prstGeom prst="rect">
            <a:avLst/>
          </a:prstGeom>
        </p:spPr>
        <p:txBody>
          <a:bodyPr anchor="t" rtlCol="false" tIns="0" lIns="0" bIns="0" rIns="0">
            <a:spAutoFit/>
          </a:bodyPr>
          <a:lstStyle/>
          <a:p>
            <a:pPr algn="ctr">
              <a:lnSpc>
                <a:spcPts val="8773"/>
              </a:lnSpc>
            </a:pPr>
            <a:r>
              <a:rPr lang="en-US" sz="6267" u="sng">
                <a:solidFill>
                  <a:srgbClr val="FFFFFF"/>
                </a:solidFill>
                <a:latin typeface="Libre Baskerville"/>
                <a:ea typeface="Libre Baskerville"/>
                <a:cs typeface="Libre Baskerville"/>
                <a:sym typeface="Libre Baskerville"/>
              </a:rPr>
              <a:t>Interface</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535770" y="1020688"/>
            <a:ext cx="4294305" cy="1084761"/>
          </a:xfrm>
          <a:prstGeom prst="rect">
            <a:avLst/>
          </a:prstGeom>
        </p:spPr>
        <p:txBody>
          <a:bodyPr anchor="t" rtlCol="false" tIns="0" lIns="0" bIns="0" rIns="0">
            <a:spAutoFit/>
          </a:bodyPr>
          <a:lstStyle/>
          <a:p>
            <a:pPr algn="ctr">
              <a:lnSpc>
                <a:spcPts val="7933"/>
              </a:lnSpc>
            </a:pPr>
            <a:r>
              <a:rPr lang="en-US" sz="5667" u="sng">
                <a:solidFill>
                  <a:srgbClr val="FFFFFF"/>
                </a:solidFill>
                <a:latin typeface="Libre Baskerville"/>
                <a:ea typeface="Libre Baskerville"/>
                <a:cs typeface="Libre Baskerville"/>
                <a:sym typeface="Libre Baskerville"/>
              </a:rPr>
              <a:t>Conclusion</a:t>
            </a:r>
          </a:p>
        </p:txBody>
      </p:sp>
      <p:sp>
        <p:nvSpPr>
          <p:cNvPr name="TextBox 3" id="3"/>
          <p:cNvSpPr txBox="true"/>
          <p:nvPr/>
        </p:nvSpPr>
        <p:spPr>
          <a:xfrm rot="0">
            <a:off x="0" y="895350"/>
            <a:ext cx="18288000" cy="7362649"/>
          </a:xfrm>
          <a:prstGeom prst="rect">
            <a:avLst/>
          </a:prstGeom>
        </p:spPr>
        <p:txBody>
          <a:bodyPr anchor="t" rtlCol="false" tIns="0" lIns="0" bIns="0" rIns="0">
            <a:spAutoFit/>
          </a:bodyPr>
          <a:lstStyle/>
          <a:p>
            <a:pPr algn="ctr">
              <a:lnSpc>
                <a:spcPts val="5784"/>
              </a:lnSpc>
            </a:pPr>
          </a:p>
          <a:p>
            <a:pPr algn="ctr">
              <a:lnSpc>
                <a:spcPts val="5784"/>
              </a:lnSpc>
            </a:pPr>
          </a:p>
          <a:p>
            <a:pPr algn="ctr">
              <a:lnSpc>
                <a:spcPts val="5784"/>
              </a:lnSpc>
            </a:pPr>
          </a:p>
          <a:p>
            <a:pPr algn="ctr">
              <a:lnSpc>
                <a:spcPts val="5784"/>
              </a:lnSpc>
            </a:pPr>
            <a:r>
              <a:rPr lang="en-US" sz="4131">
                <a:solidFill>
                  <a:srgbClr val="FFFFFF"/>
                </a:solidFill>
                <a:latin typeface="Libre Baskerville"/>
                <a:ea typeface="Libre Baskerville"/>
                <a:cs typeface="Libre Baskerville"/>
                <a:sym typeface="Libre Baskerville"/>
              </a:rPr>
              <a:t>The project successfully applies machine learning to detect sleep apnea from physiological signals, improving diagnostic efficiency. Using a Streamlit interface, it enables easy data uploads, event visualization, and AHI calculation, reducing manual effort. This approach enhances real-time monitoring, supports early detection, and is scalable for broader clinical use, making it valuable for improving patient care in sleep diagnostics.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DAGXrURiHpQ</dc:identifier>
  <dcterms:modified xsi:type="dcterms:W3CDTF">2011-08-01T06:04:30Z</dcterms:modified>
  <cp:revision>1</cp:revision>
  <dc:title>Pegasus.pptx</dc:title>
</cp:coreProperties>
</file>