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86" r:id="rId4"/>
    <p:sldId id="288" r:id="rId5"/>
    <p:sldId id="289" r:id="rId6"/>
    <p:sldId id="287" r:id="rId7"/>
    <p:sldId id="281" r:id="rId8"/>
    <p:sldId id="283" r:id="rId9"/>
    <p:sldId id="293" r:id="rId10"/>
    <p:sldId id="261" r:id="rId11"/>
    <p:sldId id="262" r:id="rId12"/>
    <p:sldId id="290" r:id="rId13"/>
    <p:sldId id="264" r:id="rId14"/>
    <p:sldId id="265" r:id="rId15"/>
    <p:sldId id="291" r:id="rId16"/>
    <p:sldId id="267" r:id="rId17"/>
    <p:sldId id="292" r:id="rId18"/>
    <p:sldId id="274" r:id="rId19"/>
    <p:sldId id="272" r:id="rId20"/>
    <p:sldId id="273" r:id="rId21"/>
    <p:sldId id="276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4660"/>
  </p:normalViewPr>
  <p:slideViewPr>
    <p:cSldViewPr snapToGrid="0">
      <p:cViewPr varScale="1">
        <p:scale>
          <a:sx n="49" d="100"/>
          <a:sy n="49" d="100"/>
        </p:scale>
        <p:origin x="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45A36-C211-40E2-BD56-AF788527FD35}" type="doc">
      <dgm:prSet loTypeId="urn:microsoft.com/office/officeart/2005/8/layout/process4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F7CAF51C-ABB0-4E17-B53D-2CD61D094452}">
      <dgm:prSet/>
      <dgm:spPr/>
      <dgm:t>
        <a:bodyPr/>
        <a:lstStyle/>
        <a:p>
          <a:pPr rtl="0"/>
          <a:r>
            <a:rPr lang="en-US" smtClean="0"/>
            <a:t>For linear systems, one can first design an optimal control u(x) assuming all the states x are available</a:t>
          </a:r>
          <a:endParaRPr lang="en-US"/>
        </a:p>
      </dgm:t>
    </dgm:pt>
    <dgm:pt modelId="{1C31AF47-2C56-4FEE-94CF-723FADF0A116}" type="parTrans" cxnId="{ADA525D9-C538-466E-8ECE-8CAB842E4C7D}">
      <dgm:prSet/>
      <dgm:spPr/>
      <dgm:t>
        <a:bodyPr/>
        <a:lstStyle/>
        <a:p>
          <a:endParaRPr lang="en-US"/>
        </a:p>
      </dgm:t>
    </dgm:pt>
    <dgm:pt modelId="{4665EB08-67E8-4431-854E-350AE5A7EBF5}" type="sibTrans" cxnId="{ADA525D9-C538-466E-8ECE-8CAB842E4C7D}">
      <dgm:prSet/>
      <dgm:spPr/>
      <dgm:t>
        <a:bodyPr/>
        <a:lstStyle/>
        <a:p>
          <a:endParaRPr lang="en-US"/>
        </a:p>
      </dgm:t>
    </dgm:pt>
    <dgm:pt modelId="{7DE7004C-D27A-48C0-92DC-4DABD49133C7}">
      <dgm:prSet/>
      <dgm:spPr/>
      <dgm:t>
        <a:bodyPr/>
        <a:lstStyle/>
        <a:p>
          <a:pPr rtl="0"/>
          <a:r>
            <a:rPr lang="en-US" smtClean="0"/>
            <a:t>Then design an observer x'(t) to estimation x(t)</a:t>
          </a:r>
          <a:endParaRPr lang="en-US"/>
        </a:p>
      </dgm:t>
    </dgm:pt>
    <dgm:pt modelId="{11AE6E09-0895-4183-B3AF-F4978ADDBC44}" type="parTrans" cxnId="{466DE299-43D3-402E-AB43-02348CE33464}">
      <dgm:prSet/>
      <dgm:spPr/>
      <dgm:t>
        <a:bodyPr/>
        <a:lstStyle/>
        <a:p>
          <a:endParaRPr lang="en-US"/>
        </a:p>
      </dgm:t>
    </dgm:pt>
    <dgm:pt modelId="{B895C6F0-145C-470D-891D-A7E936DEBF10}" type="sibTrans" cxnId="{466DE299-43D3-402E-AB43-02348CE33464}">
      <dgm:prSet/>
      <dgm:spPr/>
      <dgm:t>
        <a:bodyPr/>
        <a:lstStyle/>
        <a:p>
          <a:endParaRPr lang="en-US"/>
        </a:p>
      </dgm:t>
    </dgm:pt>
    <dgm:pt modelId="{74F84F72-73DA-4CE7-ADCF-586787288ACE}">
      <dgm:prSet/>
      <dgm:spPr/>
      <dgm:t>
        <a:bodyPr/>
        <a:lstStyle/>
        <a:p>
          <a:pPr rtl="0"/>
          <a:r>
            <a:rPr lang="en-US" smtClean="0"/>
            <a:t>Finally, use u(x'(t)) in implementation</a:t>
          </a:r>
          <a:endParaRPr lang="en-US"/>
        </a:p>
      </dgm:t>
    </dgm:pt>
    <dgm:pt modelId="{C76371D4-954F-400C-A008-6EE5D3167C79}" type="parTrans" cxnId="{F9F8D5CC-E11B-490C-93DA-FBEECB16EA89}">
      <dgm:prSet/>
      <dgm:spPr/>
      <dgm:t>
        <a:bodyPr/>
        <a:lstStyle/>
        <a:p>
          <a:endParaRPr lang="en-US"/>
        </a:p>
      </dgm:t>
    </dgm:pt>
    <dgm:pt modelId="{27254683-8E27-4149-8CDB-886A91C90E9D}" type="sibTrans" cxnId="{F9F8D5CC-E11B-490C-93DA-FBEECB16EA89}">
      <dgm:prSet/>
      <dgm:spPr/>
      <dgm:t>
        <a:bodyPr/>
        <a:lstStyle/>
        <a:p>
          <a:endParaRPr lang="en-US"/>
        </a:p>
      </dgm:t>
    </dgm:pt>
    <dgm:pt modelId="{070C8D8F-9D13-406C-A82D-66ACCC0C2BE4}">
      <dgm:prSet/>
      <dgm:spPr/>
      <dgm:t>
        <a:bodyPr/>
        <a:lstStyle/>
        <a:p>
          <a:pPr rtl="0"/>
          <a:r>
            <a:rPr lang="en-US" smtClean="0"/>
            <a:t>The above ad-hoc implementation is not only sufficient but is also the optimal process for linear systems.</a:t>
          </a:r>
          <a:endParaRPr lang="en-US"/>
        </a:p>
      </dgm:t>
    </dgm:pt>
    <dgm:pt modelId="{72F24DBC-ECDF-46D0-AF7C-C6F9863DC449}" type="parTrans" cxnId="{4C124F7D-25F7-44FC-A91D-CAA420481CF5}">
      <dgm:prSet/>
      <dgm:spPr/>
      <dgm:t>
        <a:bodyPr/>
        <a:lstStyle/>
        <a:p>
          <a:endParaRPr lang="en-US"/>
        </a:p>
      </dgm:t>
    </dgm:pt>
    <dgm:pt modelId="{98E4D18D-F8A1-4A95-AB13-C4C36E71D821}" type="sibTrans" cxnId="{4C124F7D-25F7-44FC-A91D-CAA420481CF5}">
      <dgm:prSet/>
      <dgm:spPr/>
      <dgm:t>
        <a:bodyPr/>
        <a:lstStyle/>
        <a:p>
          <a:endParaRPr lang="en-US"/>
        </a:p>
      </dgm:t>
    </dgm:pt>
    <dgm:pt modelId="{7B3E8BB4-8D0C-4C06-80C7-74D4402DFDF7}" type="pres">
      <dgm:prSet presAssocID="{E8445A36-C211-40E2-BD56-AF788527FD35}" presName="Name0" presStyleCnt="0">
        <dgm:presLayoutVars>
          <dgm:dir/>
          <dgm:animLvl val="lvl"/>
          <dgm:resizeHandles val="exact"/>
        </dgm:presLayoutVars>
      </dgm:prSet>
      <dgm:spPr/>
    </dgm:pt>
    <dgm:pt modelId="{813E90B8-FA7C-486C-B481-8B7D76A7A408}" type="pres">
      <dgm:prSet presAssocID="{070C8D8F-9D13-406C-A82D-66ACCC0C2BE4}" presName="boxAndChildren" presStyleCnt="0"/>
      <dgm:spPr/>
    </dgm:pt>
    <dgm:pt modelId="{9426BC4C-7B6C-499B-957B-4D0E95FE90EB}" type="pres">
      <dgm:prSet presAssocID="{070C8D8F-9D13-406C-A82D-66ACCC0C2BE4}" presName="parentTextBox" presStyleLbl="node1" presStyleIdx="0" presStyleCnt="4"/>
      <dgm:spPr/>
    </dgm:pt>
    <dgm:pt modelId="{01838E6E-F491-4AA5-906D-69A243ABCDE8}" type="pres">
      <dgm:prSet presAssocID="{27254683-8E27-4149-8CDB-886A91C90E9D}" presName="sp" presStyleCnt="0"/>
      <dgm:spPr/>
    </dgm:pt>
    <dgm:pt modelId="{8AD6464C-DE41-4B36-9A2F-B94664739799}" type="pres">
      <dgm:prSet presAssocID="{74F84F72-73DA-4CE7-ADCF-586787288ACE}" presName="arrowAndChildren" presStyleCnt="0"/>
      <dgm:spPr/>
    </dgm:pt>
    <dgm:pt modelId="{A2EEAE53-6BC3-48D0-82D5-992064CDD48B}" type="pres">
      <dgm:prSet presAssocID="{74F84F72-73DA-4CE7-ADCF-586787288ACE}" presName="parentTextArrow" presStyleLbl="node1" presStyleIdx="1" presStyleCnt="4"/>
      <dgm:spPr/>
    </dgm:pt>
    <dgm:pt modelId="{40FC4567-E7D7-4F70-9CD6-9E15D952D89E}" type="pres">
      <dgm:prSet presAssocID="{B895C6F0-145C-470D-891D-A7E936DEBF10}" presName="sp" presStyleCnt="0"/>
      <dgm:spPr/>
    </dgm:pt>
    <dgm:pt modelId="{EFDEDA1A-1971-4C58-A80A-131F15E7AC74}" type="pres">
      <dgm:prSet presAssocID="{7DE7004C-D27A-48C0-92DC-4DABD49133C7}" presName="arrowAndChildren" presStyleCnt="0"/>
      <dgm:spPr/>
    </dgm:pt>
    <dgm:pt modelId="{79FE199A-B1CA-4C0D-9670-EB09869212F5}" type="pres">
      <dgm:prSet presAssocID="{7DE7004C-D27A-48C0-92DC-4DABD49133C7}" presName="parentTextArrow" presStyleLbl="node1" presStyleIdx="2" presStyleCnt="4"/>
      <dgm:spPr/>
    </dgm:pt>
    <dgm:pt modelId="{46F874DD-C521-4852-9C99-0A40CCFCAE28}" type="pres">
      <dgm:prSet presAssocID="{4665EB08-67E8-4431-854E-350AE5A7EBF5}" presName="sp" presStyleCnt="0"/>
      <dgm:spPr/>
    </dgm:pt>
    <dgm:pt modelId="{869073E8-4F7E-4432-9EE9-58886AD31DF7}" type="pres">
      <dgm:prSet presAssocID="{F7CAF51C-ABB0-4E17-B53D-2CD61D094452}" presName="arrowAndChildren" presStyleCnt="0"/>
      <dgm:spPr/>
    </dgm:pt>
    <dgm:pt modelId="{D6DA09DB-76F1-4D0F-A171-BAB0C0691A25}" type="pres">
      <dgm:prSet presAssocID="{F7CAF51C-ABB0-4E17-B53D-2CD61D094452}" presName="parentTextArrow" presStyleLbl="node1" presStyleIdx="3" presStyleCnt="4"/>
      <dgm:spPr/>
    </dgm:pt>
  </dgm:ptLst>
  <dgm:cxnLst>
    <dgm:cxn modelId="{7B2559F0-0159-48EC-A577-A3558EFA52CC}" type="presOf" srcId="{070C8D8F-9D13-406C-A82D-66ACCC0C2BE4}" destId="{9426BC4C-7B6C-499B-957B-4D0E95FE90EB}" srcOrd="0" destOrd="0" presId="urn:microsoft.com/office/officeart/2005/8/layout/process4"/>
    <dgm:cxn modelId="{466DE299-43D3-402E-AB43-02348CE33464}" srcId="{E8445A36-C211-40E2-BD56-AF788527FD35}" destId="{7DE7004C-D27A-48C0-92DC-4DABD49133C7}" srcOrd="1" destOrd="0" parTransId="{11AE6E09-0895-4183-B3AF-F4978ADDBC44}" sibTransId="{B895C6F0-145C-470D-891D-A7E936DEBF10}"/>
    <dgm:cxn modelId="{8F62A670-CD73-4D8C-80A8-C2D9772B4159}" type="presOf" srcId="{F7CAF51C-ABB0-4E17-B53D-2CD61D094452}" destId="{D6DA09DB-76F1-4D0F-A171-BAB0C0691A25}" srcOrd="0" destOrd="0" presId="urn:microsoft.com/office/officeart/2005/8/layout/process4"/>
    <dgm:cxn modelId="{6E1B4341-4C1D-46E0-B2D1-45BA73D1D826}" type="presOf" srcId="{74F84F72-73DA-4CE7-ADCF-586787288ACE}" destId="{A2EEAE53-6BC3-48D0-82D5-992064CDD48B}" srcOrd="0" destOrd="0" presId="urn:microsoft.com/office/officeart/2005/8/layout/process4"/>
    <dgm:cxn modelId="{ADA525D9-C538-466E-8ECE-8CAB842E4C7D}" srcId="{E8445A36-C211-40E2-BD56-AF788527FD35}" destId="{F7CAF51C-ABB0-4E17-B53D-2CD61D094452}" srcOrd="0" destOrd="0" parTransId="{1C31AF47-2C56-4FEE-94CF-723FADF0A116}" sibTransId="{4665EB08-67E8-4431-854E-350AE5A7EBF5}"/>
    <dgm:cxn modelId="{EFB0DC26-0746-4E75-AA91-B0D14682C7D1}" type="presOf" srcId="{E8445A36-C211-40E2-BD56-AF788527FD35}" destId="{7B3E8BB4-8D0C-4C06-80C7-74D4402DFDF7}" srcOrd="0" destOrd="0" presId="urn:microsoft.com/office/officeart/2005/8/layout/process4"/>
    <dgm:cxn modelId="{F9F8D5CC-E11B-490C-93DA-FBEECB16EA89}" srcId="{E8445A36-C211-40E2-BD56-AF788527FD35}" destId="{74F84F72-73DA-4CE7-ADCF-586787288ACE}" srcOrd="2" destOrd="0" parTransId="{C76371D4-954F-400C-A008-6EE5D3167C79}" sibTransId="{27254683-8E27-4149-8CDB-886A91C90E9D}"/>
    <dgm:cxn modelId="{9ABD325B-141C-4EE4-ACF4-60B86670296D}" type="presOf" srcId="{7DE7004C-D27A-48C0-92DC-4DABD49133C7}" destId="{79FE199A-B1CA-4C0D-9670-EB09869212F5}" srcOrd="0" destOrd="0" presId="urn:microsoft.com/office/officeart/2005/8/layout/process4"/>
    <dgm:cxn modelId="{4C124F7D-25F7-44FC-A91D-CAA420481CF5}" srcId="{E8445A36-C211-40E2-BD56-AF788527FD35}" destId="{070C8D8F-9D13-406C-A82D-66ACCC0C2BE4}" srcOrd="3" destOrd="0" parTransId="{72F24DBC-ECDF-46D0-AF7C-C6F9863DC449}" sibTransId="{98E4D18D-F8A1-4A95-AB13-C4C36E71D821}"/>
    <dgm:cxn modelId="{3D3D37B4-EEAC-45B2-86A8-3B5AEAC307B5}" type="presParOf" srcId="{7B3E8BB4-8D0C-4C06-80C7-74D4402DFDF7}" destId="{813E90B8-FA7C-486C-B481-8B7D76A7A408}" srcOrd="0" destOrd="0" presId="urn:microsoft.com/office/officeart/2005/8/layout/process4"/>
    <dgm:cxn modelId="{E880F175-DE8D-4ED2-911D-5C363D263B19}" type="presParOf" srcId="{813E90B8-FA7C-486C-B481-8B7D76A7A408}" destId="{9426BC4C-7B6C-499B-957B-4D0E95FE90EB}" srcOrd="0" destOrd="0" presId="urn:microsoft.com/office/officeart/2005/8/layout/process4"/>
    <dgm:cxn modelId="{B037374B-4A03-4067-A0AA-D46BD3B3C812}" type="presParOf" srcId="{7B3E8BB4-8D0C-4C06-80C7-74D4402DFDF7}" destId="{01838E6E-F491-4AA5-906D-69A243ABCDE8}" srcOrd="1" destOrd="0" presId="urn:microsoft.com/office/officeart/2005/8/layout/process4"/>
    <dgm:cxn modelId="{3E708465-F89B-48D8-8D66-2A27579120C4}" type="presParOf" srcId="{7B3E8BB4-8D0C-4C06-80C7-74D4402DFDF7}" destId="{8AD6464C-DE41-4B36-9A2F-B94664739799}" srcOrd="2" destOrd="0" presId="urn:microsoft.com/office/officeart/2005/8/layout/process4"/>
    <dgm:cxn modelId="{A82DAEA8-6CD6-4256-A5ED-E445101FB2F1}" type="presParOf" srcId="{8AD6464C-DE41-4B36-9A2F-B94664739799}" destId="{A2EEAE53-6BC3-48D0-82D5-992064CDD48B}" srcOrd="0" destOrd="0" presId="urn:microsoft.com/office/officeart/2005/8/layout/process4"/>
    <dgm:cxn modelId="{4C612302-5325-40B9-8BEA-1C65FAB1305A}" type="presParOf" srcId="{7B3E8BB4-8D0C-4C06-80C7-74D4402DFDF7}" destId="{40FC4567-E7D7-4F70-9CD6-9E15D952D89E}" srcOrd="3" destOrd="0" presId="urn:microsoft.com/office/officeart/2005/8/layout/process4"/>
    <dgm:cxn modelId="{6E40F4E9-19B4-4110-9138-E54D2309E437}" type="presParOf" srcId="{7B3E8BB4-8D0C-4C06-80C7-74D4402DFDF7}" destId="{EFDEDA1A-1971-4C58-A80A-131F15E7AC74}" srcOrd="4" destOrd="0" presId="urn:microsoft.com/office/officeart/2005/8/layout/process4"/>
    <dgm:cxn modelId="{5FDF3E40-E29F-4F0A-AF44-CED02B2C383A}" type="presParOf" srcId="{EFDEDA1A-1971-4C58-A80A-131F15E7AC74}" destId="{79FE199A-B1CA-4C0D-9670-EB09869212F5}" srcOrd="0" destOrd="0" presId="urn:microsoft.com/office/officeart/2005/8/layout/process4"/>
    <dgm:cxn modelId="{8751409F-C1CE-40B2-BA63-9A4E95A486A8}" type="presParOf" srcId="{7B3E8BB4-8D0C-4C06-80C7-74D4402DFDF7}" destId="{46F874DD-C521-4852-9C99-0A40CCFCAE28}" srcOrd="5" destOrd="0" presId="urn:microsoft.com/office/officeart/2005/8/layout/process4"/>
    <dgm:cxn modelId="{0A231BC5-CA72-49A7-8AB8-196EB8D10FF4}" type="presParOf" srcId="{7B3E8BB4-8D0C-4C06-80C7-74D4402DFDF7}" destId="{869073E8-4F7E-4432-9EE9-58886AD31DF7}" srcOrd="6" destOrd="0" presId="urn:microsoft.com/office/officeart/2005/8/layout/process4"/>
    <dgm:cxn modelId="{600CA1FC-F7F8-4A19-96EA-B7D8D478B481}" type="presParOf" srcId="{869073E8-4F7E-4432-9EE9-58886AD31DF7}" destId="{D6DA09DB-76F1-4D0F-A171-BAB0C0691A2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CE1CFD-BB8D-445E-B7C5-FDD751FC625C}" type="doc">
      <dgm:prSet loTypeId="urn:microsoft.com/office/officeart/2005/8/layout/process4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6F4A84DB-1A2E-447F-BB10-E35EAEAB3707}">
      <dgm:prSet/>
      <dgm:spPr/>
      <dgm:t>
        <a:bodyPr/>
        <a:lstStyle/>
        <a:p>
          <a:pPr rtl="0"/>
          <a:r>
            <a:rPr lang="en-US" smtClean="0"/>
            <a:t>For nonlinear systems, the separation principle does not hold in general.</a:t>
          </a:r>
          <a:endParaRPr lang="en-US"/>
        </a:p>
      </dgm:t>
    </dgm:pt>
    <dgm:pt modelId="{4F972897-AA48-4B81-8AE9-437A637C0D70}" type="parTrans" cxnId="{F883C64C-B974-4E64-8047-26610999EB17}">
      <dgm:prSet/>
      <dgm:spPr/>
      <dgm:t>
        <a:bodyPr/>
        <a:lstStyle/>
        <a:p>
          <a:endParaRPr lang="en-US"/>
        </a:p>
      </dgm:t>
    </dgm:pt>
    <dgm:pt modelId="{9EC29BC1-6AF6-4D3F-9DBD-5A82F962C213}" type="sibTrans" cxnId="{F883C64C-B974-4E64-8047-26610999EB17}">
      <dgm:prSet/>
      <dgm:spPr/>
      <dgm:t>
        <a:bodyPr/>
        <a:lstStyle/>
        <a:p>
          <a:endParaRPr lang="en-US"/>
        </a:p>
      </dgm:t>
    </dgm:pt>
    <dgm:pt modelId="{32E5AF96-4940-46E3-9FE4-A39CE57F3BE0}">
      <dgm:prSet/>
      <dgm:spPr/>
      <dgm:t>
        <a:bodyPr/>
        <a:lstStyle/>
        <a:p>
          <a:pPr rtl="0"/>
          <a:r>
            <a:rPr lang="en-US" smtClean="0"/>
            <a:t>We have to treat sensing and control in an integrated fashion.</a:t>
          </a:r>
          <a:endParaRPr lang="en-US"/>
        </a:p>
      </dgm:t>
    </dgm:pt>
    <dgm:pt modelId="{D89D4591-244F-4377-8245-4C874D16480C}" type="parTrans" cxnId="{DE2F382E-9BA2-4247-836B-FEDF5EEAF69F}">
      <dgm:prSet/>
      <dgm:spPr/>
      <dgm:t>
        <a:bodyPr/>
        <a:lstStyle/>
        <a:p>
          <a:endParaRPr lang="en-US"/>
        </a:p>
      </dgm:t>
    </dgm:pt>
    <dgm:pt modelId="{2E5FF21D-122A-470F-B09A-581DA462A2F4}" type="sibTrans" cxnId="{DE2F382E-9BA2-4247-836B-FEDF5EEAF69F}">
      <dgm:prSet/>
      <dgm:spPr/>
      <dgm:t>
        <a:bodyPr/>
        <a:lstStyle/>
        <a:p>
          <a:endParaRPr lang="en-US"/>
        </a:p>
      </dgm:t>
    </dgm:pt>
    <dgm:pt modelId="{3263C3E1-8B76-4D9E-B6E0-453F8D5B6B28}">
      <dgm:prSet/>
      <dgm:spPr/>
      <dgm:t>
        <a:bodyPr/>
        <a:lstStyle/>
        <a:p>
          <a:pPr rtl="0"/>
          <a:r>
            <a:rPr lang="en-US" smtClean="0"/>
            <a:t>Active sensing and control</a:t>
          </a:r>
          <a:endParaRPr lang="en-US"/>
        </a:p>
      </dgm:t>
    </dgm:pt>
    <dgm:pt modelId="{C4D9D0E5-33F4-48CB-AFE8-4E7271DA0827}" type="parTrans" cxnId="{349A5A85-46CE-4EFD-9EFD-B9A39744BC01}">
      <dgm:prSet/>
      <dgm:spPr/>
      <dgm:t>
        <a:bodyPr/>
        <a:lstStyle/>
        <a:p>
          <a:endParaRPr lang="en-US"/>
        </a:p>
      </dgm:t>
    </dgm:pt>
    <dgm:pt modelId="{819DB24C-38FD-4394-8F6C-7A30E5D956DD}" type="sibTrans" cxnId="{349A5A85-46CE-4EFD-9EFD-B9A39744BC01}">
      <dgm:prSet/>
      <dgm:spPr/>
      <dgm:t>
        <a:bodyPr/>
        <a:lstStyle/>
        <a:p>
          <a:endParaRPr lang="en-US"/>
        </a:p>
      </dgm:t>
    </dgm:pt>
    <dgm:pt modelId="{06DA3D67-941C-45DC-9FE3-F868EB3C4702}" type="pres">
      <dgm:prSet presAssocID="{4BCE1CFD-BB8D-445E-B7C5-FDD751FC62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FA59CA-40A7-4D11-B7DB-CDEB0F3BBC92}" type="pres">
      <dgm:prSet presAssocID="{3263C3E1-8B76-4D9E-B6E0-453F8D5B6B28}" presName="boxAndChildren" presStyleCnt="0"/>
      <dgm:spPr/>
    </dgm:pt>
    <dgm:pt modelId="{0A4A0CBF-916D-446F-B652-281E88081B5E}" type="pres">
      <dgm:prSet presAssocID="{3263C3E1-8B76-4D9E-B6E0-453F8D5B6B28}" presName="parentTextBox" presStyleLbl="node1" presStyleIdx="0" presStyleCnt="3"/>
      <dgm:spPr/>
      <dgm:t>
        <a:bodyPr/>
        <a:lstStyle/>
        <a:p>
          <a:endParaRPr lang="en-US"/>
        </a:p>
      </dgm:t>
    </dgm:pt>
    <dgm:pt modelId="{A3D93AFB-AEA3-4A11-8545-0A237FCA55FB}" type="pres">
      <dgm:prSet presAssocID="{2E5FF21D-122A-470F-B09A-581DA462A2F4}" presName="sp" presStyleCnt="0"/>
      <dgm:spPr/>
    </dgm:pt>
    <dgm:pt modelId="{7282DEED-DA59-4C4C-92AE-10B53CA53B42}" type="pres">
      <dgm:prSet presAssocID="{32E5AF96-4940-46E3-9FE4-A39CE57F3BE0}" presName="arrowAndChildren" presStyleCnt="0"/>
      <dgm:spPr/>
    </dgm:pt>
    <dgm:pt modelId="{80028070-17B8-4E12-881E-94195E084065}" type="pres">
      <dgm:prSet presAssocID="{32E5AF96-4940-46E3-9FE4-A39CE57F3BE0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E18ED1E-1B7B-4372-A540-7FB603214E64}" type="pres">
      <dgm:prSet presAssocID="{9EC29BC1-6AF6-4D3F-9DBD-5A82F962C213}" presName="sp" presStyleCnt="0"/>
      <dgm:spPr/>
    </dgm:pt>
    <dgm:pt modelId="{D9486351-1461-4EB9-BB2B-24744DC91E2C}" type="pres">
      <dgm:prSet presAssocID="{6F4A84DB-1A2E-447F-BB10-E35EAEAB3707}" presName="arrowAndChildren" presStyleCnt="0"/>
      <dgm:spPr/>
    </dgm:pt>
    <dgm:pt modelId="{932241EC-42EA-40F6-A579-94EBC65F14ED}" type="pres">
      <dgm:prSet presAssocID="{6F4A84DB-1A2E-447F-BB10-E35EAEAB3707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BA5586F8-4D68-47B9-9FE5-62CBB8BAC4F8}" type="presOf" srcId="{3263C3E1-8B76-4D9E-B6E0-453F8D5B6B28}" destId="{0A4A0CBF-916D-446F-B652-281E88081B5E}" srcOrd="0" destOrd="0" presId="urn:microsoft.com/office/officeart/2005/8/layout/process4"/>
    <dgm:cxn modelId="{A6A0A9CE-9595-4267-964C-11A625BC57F6}" type="presOf" srcId="{6F4A84DB-1A2E-447F-BB10-E35EAEAB3707}" destId="{932241EC-42EA-40F6-A579-94EBC65F14ED}" srcOrd="0" destOrd="0" presId="urn:microsoft.com/office/officeart/2005/8/layout/process4"/>
    <dgm:cxn modelId="{F883C64C-B974-4E64-8047-26610999EB17}" srcId="{4BCE1CFD-BB8D-445E-B7C5-FDD751FC625C}" destId="{6F4A84DB-1A2E-447F-BB10-E35EAEAB3707}" srcOrd="0" destOrd="0" parTransId="{4F972897-AA48-4B81-8AE9-437A637C0D70}" sibTransId="{9EC29BC1-6AF6-4D3F-9DBD-5A82F962C213}"/>
    <dgm:cxn modelId="{DE2F382E-9BA2-4247-836B-FEDF5EEAF69F}" srcId="{4BCE1CFD-BB8D-445E-B7C5-FDD751FC625C}" destId="{32E5AF96-4940-46E3-9FE4-A39CE57F3BE0}" srcOrd="1" destOrd="0" parTransId="{D89D4591-244F-4377-8245-4C874D16480C}" sibTransId="{2E5FF21D-122A-470F-B09A-581DA462A2F4}"/>
    <dgm:cxn modelId="{349A5A85-46CE-4EFD-9EFD-B9A39744BC01}" srcId="{4BCE1CFD-BB8D-445E-B7C5-FDD751FC625C}" destId="{3263C3E1-8B76-4D9E-B6E0-453F8D5B6B28}" srcOrd="2" destOrd="0" parTransId="{C4D9D0E5-33F4-48CB-AFE8-4E7271DA0827}" sibTransId="{819DB24C-38FD-4394-8F6C-7A30E5D956DD}"/>
    <dgm:cxn modelId="{A19A0809-43FD-438E-9FB8-6DEB28CCD068}" type="presOf" srcId="{32E5AF96-4940-46E3-9FE4-A39CE57F3BE0}" destId="{80028070-17B8-4E12-881E-94195E084065}" srcOrd="0" destOrd="0" presId="urn:microsoft.com/office/officeart/2005/8/layout/process4"/>
    <dgm:cxn modelId="{786FF3D7-15EB-4088-A7AF-64550165217A}" type="presOf" srcId="{4BCE1CFD-BB8D-445E-B7C5-FDD751FC625C}" destId="{06DA3D67-941C-45DC-9FE3-F868EB3C4702}" srcOrd="0" destOrd="0" presId="urn:microsoft.com/office/officeart/2005/8/layout/process4"/>
    <dgm:cxn modelId="{219934E9-4D75-4D5C-85E0-E6EBC3400E6E}" type="presParOf" srcId="{06DA3D67-941C-45DC-9FE3-F868EB3C4702}" destId="{B8FA59CA-40A7-4D11-B7DB-CDEB0F3BBC92}" srcOrd="0" destOrd="0" presId="urn:microsoft.com/office/officeart/2005/8/layout/process4"/>
    <dgm:cxn modelId="{0A136D02-3AA9-41A7-AEBD-1509BC347D0D}" type="presParOf" srcId="{B8FA59CA-40A7-4D11-B7DB-CDEB0F3BBC92}" destId="{0A4A0CBF-916D-446F-B652-281E88081B5E}" srcOrd="0" destOrd="0" presId="urn:microsoft.com/office/officeart/2005/8/layout/process4"/>
    <dgm:cxn modelId="{49F86317-8EBC-4C29-8392-B917E2D5B707}" type="presParOf" srcId="{06DA3D67-941C-45DC-9FE3-F868EB3C4702}" destId="{A3D93AFB-AEA3-4A11-8545-0A237FCA55FB}" srcOrd="1" destOrd="0" presId="urn:microsoft.com/office/officeart/2005/8/layout/process4"/>
    <dgm:cxn modelId="{CA48E786-D89C-4575-93FD-357C70AC7216}" type="presParOf" srcId="{06DA3D67-941C-45DC-9FE3-F868EB3C4702}" destId="{7282DEED-DA59-4C4C-92AE-10B53CA53B42}" srcOrd="2" destOrd="0" presId="urn:microsoft.com/office/officeart/2005/8/layout/process4"/>
    <dgm:cxn modelId="{662B5849-C9BF-44C5-841F-0618EC2F69F9}" type="presParOf" srcId="{7282DEED-DA59-4C4C-92AE-10B53CA53B42}" destId="{80028070-17B8-4E12-881E-94195E084065}" srcOrd="0" destOrd="0" presId="urn:microsoft.com/office/officeart/2005/8/layout/process4"/>
    <dgm:cxn modelId="{B37681F7-259E-47FB-A7F9-C53C3F80D292}" type="presParOf" srcId="{06DA3D67-941C-45DC-9FE3-F868EB3C4702}" destId="{AE18ED1E-1B7B-4372-A540-7FB603214E64}" srcOrd="3" destOrd="0" presId="urn:microsoft.com/office/officeart/2005/8/layout/process4"/>
    <dgm:cxn modelId="{3DD28CAA-6899-43B1-A9D4-E76D9E11C3A7}" type="presParOf" srcId="{06DA3D67-941C-45DC-9FE3-F868EB3C4702}" destId="{D9486351-1461-4EB9-BB2B-24744DC91E2C}" srcOrd="4" destOrd="0" presId="urn:microsoft.com/office/officeart/2005/8/layout/process4"/>
    <dgm:cxn modelId="{A1318AD8-8AE3-48D3-A8E0-1E24DC8544F1}" type="presParOf" srcId="{D9486351-1461-4EB9-BB2B-24744DC91E2C}" destId="{932241EC-42EA-40F6-A579-94EBC65F14E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5E8A4A-8AB3-4492-88F0-25B5359B8013}" type="doc">
      <dgm:prSet loTypeId="urn:microsoft.com/office/officeart/2005/8/layout/process4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DE38C9D7-35F6-43F1-B7AF-B71AE2B01E93}">
      <dgm:prSet/>
      <dgm:spPr/>
      <dgm:t>
        <a:bodyPr/>
        <a:lstStyle/>
        <a:p>
          <a:pPr rtl="0"/>
          <a:r>
            <a:rPr lang="en-US" smtClean="0"/>
            <a:t>Apply control at  higher “pumping frequency”. LTP system.</a:t>
          </a:r>
          <a:endParaRPr lang="en-US"/>
        </a:p>
      </dgm:t>
    </dgm:pt>
    <dgm:pt modelId="{E7E33705-5E98-4720-9E66-72EC9AC011C9}" type="parTrans" cxnId="{F92270F4-4670-4D91-A4B1-C4DECA2C706F}">
      <dgm:prSet/>
      <dgm:spPr/>
      <dgm:t>
        <a:bodyPr/>
        <a:lstStyle/>
        <a:p>
          <a:endParaRPr lang="en-US"/>
        </a:p>
      </dgm:t>
    </dgm:pt>
    <dgm:pt modelId="{B35E0E8E-6D63-4B09-838D-D34130E80DA6}" type="sibTrans" cxnId="{F92270F4-4670-4D91-A4B1-C4DECA2C706F}">
      <dgm:prSet/>
      <dgm:spPr/>
      <dgm:t>
        <a:bodyPr/>
        <a:lstStyle/>
        <a:p>
          <a:endParaRPr lang="en-US"/>
        </a:p>
      </dgm:t>
    </dgm:pt>
    <dgm:pt modelId="{8097FFF0-00F7-4D7C-A1DD-195B9296D793}">
      <dgm:prSet/>
      <dgm:spPr/>
      <dgm:t>
        <a:bodyPr/>
        <a:lstStyle/>
        <a:p>
          <a:pPr rtl="0"/>
          <a:r>
            <a:rPr lang="en-US" smtClean="0"/>
            <a:t>Now modulate the output and use a LPF </a:t>
          </a:r>
          <a:endParaRPr lang="en-US"/>
        </a:p>
      </dgm:t>
    </dgm:pt>
    <dgm:pt modelId="{7DB0EC34-380A-4E94-81F3-F6AEBEFDDD97}" type="parTrans" cxnId="{2B6006CB-C6B9-41C0-AB52-346D377EBCD9}">
      <dgm:prSet/>
      <dgm:spPr/>
      <dgm:t>
        <a:bodyPr/>
        <a:lstStyle/>
        <a:p>
          <a:endParaRPr lang="en-US"/>
        </a:p>
      </dgm:t>
    </dgm:pt>
    <dgm:pt modelId="{33D621DA-466F-47FE-A084-DC322B82225D}" type="sibTrans" cxnId="{2B6006CB-C6B9-41C0-AB52-346D377EBCD9}">
      <dgm:prSet/>
      <dgm:spPr/>
      <dgm:t>
        <a:bodyPr/>
        <a:lstStyle/>
        <a:p>
          <a:endParaRPr lang="en-US"/>
        </a:p>
      </dgm:t>
    </dgm:pt>
    <dgm:pt modelId="{AA6A8722-5831-4CD6-9D8B-A2E9A3697B4B}">
      <dgm:prSet/>
      <dgm:spPr/>
      <dgm:t>
        <a:bodyPr/>
        <a:lstStyle/>
        <a:p>
          <a:pPr rtl="0"/>
          <a:r>
            <a:rPr lang="en-US" smtClean="0"/>
            <a:t>The Final output is now observable and can be controlled to track a goal point.</a:t>
          </a:r>
          <a:endParaRPr lang="en-US"/>
        </a:p>
      </dgm:t>
    </dgm:pt>
    <dgm:pt modelId="{50232FE1-E025-4556-BB0C-54EEFEE107AA}" type="parTrans" cxnId="{CF6C1A95-7C3E-446E-98BE-1C0E423D5569}">
      <dgm:prSet/>
      <dgm:spPr/>
      <dgm:t>
        <a:bodyPr/>
        <a:lstStyle/>
        <a:p>
          <a:endParaRPr lang="en-US"/>
        </a:p>
      </dgm:t>
    </dgm:pt>
    <dgm:pt modelId="{93EC304D-26DF-408A-8510-7524CE614D61}" type="sibTrans" cxnId="{CF6C1A95-7C3E-446E-98BE-1C0E423D5569}">
      <dgm:prSet/>
      <dgm:spPr/>
      <dgm:t>
        <a:bodyPr/>
        <a:lstStyle/>
        <a:p>
          <a:endParaRPr lang="en-US"/>
        </a:p>
      </dgm:t>
    </dgm:pt>
    <dgm:pt modelId="{4CE3CFD4-D72C-4E14-ABF8-D285BB53211B}" type="pres">
      <dgm:prSet presAssocID="{925E8A4A-8AB3-4492-88F0-25B5359B8013}" presName="Name0" presStyleCnt="0">
        <dgm:presLayoutVars>
          <dgm:dir/>
          <dgm:animLvl val="lvl"/>
          <dgm:resizeHandles val="exact"/>
        </dgm:presLayoutVars>
      </dgm:prSet>
      <dgm:spPr/>
    </dgm:pt>
    <dgm:pt modelId="{6CAC8078-B3E3-4682-A1F1-910A578EDEAC}" type="pres">
      <dgm:prSet presAssocID="{AA6A8722-5831-4CD6-9D8B-A2E9A3697B4B}" presName="boxAndChildren" presStyleCnt="0"/>
      <dgm:spPr/>
    </dgm:pt>
    <dgm:pt modelId="{BFCB5271-8BCE-4EFA-AF8A-CE9CD978FB7C}" type="pres">
      <dgm:prSet presAssocID="{AA6A8722-5831-4CD6-9D8B-A2E9A3697B4B}" presName="parentTextBox" presStyleLbl="node1" presStyleIdx="0" presStyleCnt="3"/>
      <dgm:spPr/>
    </dgm:pt>
    <dgm:pt modelId="{D6B2C330-F6D6-4C0F-A937-F828F06B0CEB}" type="pres">
      <dgm:prSet presAssocID="{33D621DA-466F-47FE-A084-DC322B82225D}" presName="sp" presStyleCnt="0"/>
      <dgm:spPr/>
    </dgm:pt>
    <dgm:pt modelId="{A63AFFF2-9CB2-48CF-B424-EC7C1701CD61}" type="pres">
      <dgm:prSet presAssocID="{8097FFF0-00F7-4D7C-A1DD-195B9296D793}" presName="arrowAndChildren" presStyleCnt="0"/>
      <dgm:spPr/>
    </dgm:pt>
    <dgm:pt modelId="{71C307AC-DC8C-44CB-A8D9-B641143A97EB}" type="pres">
      <dgm:prSet presAssocID="{8097FFF0-00F7-4D7C-A1DD-195B9296D793}" presName="parentTextArrow" presStyleLbl="node1" presStyleIdx="1" presStyleCnt="3"/>
      <dgm:spPr/>
    </dgm:pt>
    <dgm:pt modelId="{D8B68305-7EDD-4CE7-90E7-5EE106AEEBBE}" type="pres">
      <dgm:prSet presAssocID="{B35E0E8E-6D63-4B09-838D-D34130E80DA6}" presName="sp" presStyleCnt="0"/>
      <dgm:spPr/>
    </dgm:pt>
    <dgm:pt modelId="{70EFF318-EEE7-473A-B49F-1C0F988FEEDC}" type="pres">
      <dgm:prSet presAssocID="{DE38C9D7-35F6-43F1-B7AF-B71AE2B01E93}" presName="arrowAndChildren" presStyleCnt="0"/>
      <dgm:spPr/>
    </dgm:pt>
    <dgm:pt modelId="{EAAEC06C-D057-4190-87EF-DB92BE80AA04}" type="pres">
      <dgm:prSet presAssocID="{DE38C9D7-35F6-43F1-B7AF-B71AE2B01E93}" presName="parentTextArrow" presStyleLbl="node1" presStyleIdx="2" presStyleCnt="3"/>
      <dgm:spPr/>
    </dgm:pt>
  </dgm:ptLst>
  <dgm:cxnLst>
    <dgm:cxn modelId="{B52E0086-F8C7-41CC-9316-86A16D53E324}" type="presOf" srcId="{DE38C9D7-35F6-43F1-B7AF-B71AE2B01E93}" destId="{EAAEC06C-D057-4190-87EF-DB92BE80AA04}" srcOrd="0" destOrd="0" presId="urn:microsoft.com/office/officeart/2005/8/layout/process4"/>
    <dgm:cxn modelId="{F92270F4-4670-4D91-A4B1-C4DECA2C706F}" srcId="{925E8A4A-8AB3-4492-88F0-25B5359B8013}" destId="{DE38C9D7-35F6-43F1-B7AF-B71AE2B01E93}" srcOrd="0" destOrd="0" parTransId="{E7E33705-5E98-4720-9E66-72EC9AC011C9}" sibTransId="{B35E0E8E-6D63-4B09-838D-D34130E80DA6}"/>
    <dgm:cxn modelId="{1D02DD67-1368-4F22-A615-84BD413571D7}" type="presOf" srcId="{AA6A8722-5831-4CD6-9D8B-A2E9A3697B4B}" destId="{BFCB5271-8BCE-4EFA-AF8A-CE9CD978FB7C}" srcOrd="0" destOrd="0" presId="urn:microsoft.com/office/officeart/2005/8/layout/process4"/>
    <dgm:cxn modelId="{2B6006CB-C6B9-41C0-AB52-346D377EBCD9}" srcId="{925E8A4A-8AB3-4492-88F0-25B5359B8013}" destId="{8097FFF0-00F7-4D7C-A1DD-195B9296D793}" srcOrd="1" destOrd="0" parTransId="{7DB0EC34-380A-4E94-81F3-F6AEBEFDDD97}" sibTransId="{33D621DA-466F-47FE-A084-DC322B82225D}"/>
    <dgm:cxn modelId="{CF6C1A95-7C3E-446E-98BE-1C0E423D5569}" srcId="{925E8A4A-8AB3-4492-88F0-25B5359B8013}" destId="{AA6A8722-5831-4CD6-9D8B-A2E9A3697B4B}" srcOrd="2" destOrd="0" parTransId="{50232FE1-E025-4556-BB0C-54EEFEE107AA}" sibTransId="{93EC304D-26DF-408A-8510-7524CE614D61}"/>
    <dgm:cxn modelId="{BCD1281A-B36F-460B-BC00-E5697710491C}" type="presOf" srcId="{8097FFF0-00F7-4D7C-A1DD-195B9296D793}" destId="{71C307AC-DC8C-44CB-A8D9-B641143A97EB}" srcOrd="0" destOrd="0" presId="urn:microsoft.com/office/officeart/2005/8/layout/process4"/>
    <dgm:cxn modelId="{E4BF2CFB-F768-436C-B82F-B17BEE54B38F}" type="presOf" srcId="{925E8A4A-8AB3-4492-88F0-25B5359B8013}" destId="{4CE3CFD4-D72C-4E14-ABF8-D285BB53211B}" srcOrd="0" destOrd="0" presId="urn:microsoft.com/office/officeart/2005/8/layout/process4"/>
    <dgm:cxn modelId="{4647B655-C161-484A-A8CB-E77FA62D19B0}" type="presParOf" srcId="{4CE3CFD4-D72C-4E14-ABF8-D285BB53211B}" destId="{6CAC8078-B3E3-4682-A1F1-910A578EDEAC}" srcOrd="0" destOrd="0" presId="urn:microsoft.com/office/officeart/2005/8/layout/process4"/>
    <dgm:cxn modelId="{7DD5409F-90F7-4950-9FD0-A771F6E6C07C}" type="presParOf" srcId="{6CAC8078-B3E3-4682-A1F1-910A578EDEAC}" destId="{BFCB5271-8BCE-4EFA-AF8A-CE9CD978FB7C}" srcOrd="0" destOrd="0" presId="urn:microsoft.com/office/officeart/2005/8/layout/process4"/>
    <dgm:cxn modelId="{140FD244-7232-4C57-8BBF-E91399694594}" type="presParOf" srcId="{4CE3CFD4-D72C-4E14-ABF8-D285BB53211B}" destId="{D6B2C330-F6D6-4C0F-A937-F828F06B0CEB}" srcOrd="1" destOrd="0" presId="urn:microsoft.com/office/officeart/2005/8/layout/process4"/>
    <dgm:cxn modelId="{0976034F-646D-4D88-B798-54EF80294445}" type="presParOf" srcId="{4CE3CFD4-D72C-4E14-ABF8-D285BB53211B}" destId="{A63AFFF2-9CB2-48CF-B424-EC7C1701CD61}" srcOrd="2" destOrd="0" presId="urn:microsoft.com/office/officeart/2005/8/layout/process4"/>
    <dgm:cxn modelId="{CC6E857B-9E05-49AC-A86B-3C67355D2114}" type="presParOf" srcId="{A63AFFF2-9CB2-48CF-B424-EC7C1701CD61}" destId="{71C307AC-DC8C-44CB-A8D9-B641143A97EB}" srcOrd="0" destOrd="0" presId="urn:microsoft.com/office/officeart/2005/8/layout/process4"/>
    <dgm:cxn modelId="{FADEAA33-D0BC-43DE-8366-0922B0F5A43F}" type="presParOf" srcId="{4CE3CFD4-D72C-4E14-ABF8-D285BB53211B}" destId="{D8B68305-7EDD-4CE7-90E7-5EE106AEEBBE}" srcOrd="3" destOrd="0" presId="urn:microsoft.com/office/officeart/2005/8/layout/process4"/>
    <dgm:cxn modelId="{C3FBE148-AC1E-4FE1-A0AE-AD7A33556D26}" type="presParOf" srcId="{4CE3CFD4-D72C-4E14-ABF8-D285BB53211B}" destId="{70EFF318-EEE7-473A-B49F-1C0F988FEEDC}" srcOrd="4" destOrd="0" presId="urn:microsoft.com/office/officeart/2005/8/layout/process4"/>
    <dgm:cxn modelId="{47BCF8E0-25CE-4F79-AB74-63B0D4771BC1}" type="presParOf" srcId="{70EFF318-EEE7-473A-B49F-1C0F988FEEDC}" destId="{EAAEC06C-D057-4190-87EF-DB92BE80AA0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3C9E28-A1EF-4956-B4E0-781BF81356EA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26EE7222-4240-4CAD-A1B8-EC0986D4D86F}">
      <dgm:prSet/>
      <dgm:spPr/>
      <dgm:t>
        <a:bodyPr/>
        <a:lstStyle/>
        <a:p>
          <a:pPr rtl="0"/>
          <a:r>
            <a:rPr lang="en-US" smtClean="0"/>
            <a:t>Non-linear system Direct linearization gives rise to unobservable LTI system – Useless!</a:t>
          </a:r>
          <a:endParaRPr lang="en-US"/>
        </a:p>
      </dgm:t>
    </dgm:pt>
    <dgm:pt modelId="{87C97D66-83E3-4CDB-8959-33D48082FDB0}" type="parTrans" cxnId="{FF7FD5F2-D525-4E36-A0B3-6022B185121E}">
      <dgm:prSet/>
      <dgm:spPr/>
      <dgm:t>
        <a:bodyPr/>
        <a:lstStyle/>
        <a:p>
          <a:endParaRPr lang="en-US"/>
        </a:p>
      </dgm:t>
    </dgm:pt>
    <dgm:pt modelId="{F8F86827-06FB-48A0-BD14-1B969A72122C}" type="sibTrans" cxnId="{FF7FD5F2-D525-4E36-A0B3-6022B185121E}">
      <dgm:prSet/>
      <dgm:spPr/>
      <dgm:t>
        <a:bodyPr/>
        <a:lstStyle/>
        <a:p>
          <a:endParaRPr lang="en-US"/>
        </a:p>
      </dgm:t>
    </dgm:pt>
    <dgm:pt modelId="{8A298290-DBFB-41B2-811E-2BB22944F8B7}">
      <dgm:prSet/>
      <dgm:spPr/>
      <dgm:t>
        <a:bodyPr/>
        <a:lstStyle/>
        <a:p>
          <a:pPr rtl="0"/>
          <a:r>
            <a:rPr lang="en-US" smtClean="0"/>
            <a:t>Now, we give the system an exciting control and linearize it around that equilibrium control to give rise to LTP system. – Which could be observable!</a:t>
          </a:r>
          <a:endParaRPr lang="en-US"/>
        </a:p>
      </dgm:t>
    </dgm:pt>
    <dgm:pt modelId="{1E0B57AD-62A3-4815-8D58-A1F029EB9E43}" type="parTrans" cxnId="{DF512D12-E1C3-4E64-A4BC-7E88D3EA64A3}">
      <dgm:prSet/>
      <dgm:spPr/>
      <dgm:t>
        <a:bodyPr/>
        <a:lstStyle/>
        <a:p>
          <a:endParaRPr lang="en-US"/>
        </a:p>
      </dgm:t>
    </dgm:pt>
    <dgm:pt modelId="{395FB6C3-8457-4165-A715-876DF4589FF8}" type="sibTrans" cxnId="{DF512D12-E1C3-4E64-A4BC-7E88D3EA64A3}">
      <dgm:prSet/>
      <dgm:spPr/>
      <dgm:t>
        <a:bodyPr/>
        <a:lstStyle/>
        <a:p>
          <a:endParaRPr lang="en-US"/>
        </a:p>
      </dgm:t>
    </dgm:pt>
    <dgm:pt modelId="{0915716E-0486-46EA-81BD-CE349EF7AEA3}" type="pres">
      <dgm:prSet presAssocID="{043C9E28-A1EF-4956-B4E0-781BF81356EA}" presName="CompostProcess" presStyleCnt="0">
        <dgm:presLayoutVars>
          <dgm:dir/>
          <dgm:resizeHandles val="exact"/>
        </dgm:presLayoutVars>
      </dgm:prSet>
      <dgm:spPr/>
    </dgm:pt>
    <dgm:pt modelId="{0F1F843C-FFB2-4B45-915C-D0139EB99ABC}" type="pres">
      <dgm:prSet presAssocID="{043C9E28-A1EF-4956-B4E0-781BF81356EA}" presName="arrow" presStyleLbl="bgShp" presStyleIdx="0" presStyleCnt="1"/>
      <dgm:spPr/>
    </dgm:pt>
    <dgm:pt modelId="{ADBC1661-A959-47B8-999D-9E7E628DF644}" type="pres">
      <dgm:prSet presAssocID="{043C9E28-A1EF-4956-B4E0-781BF81356EA}" presName="linearProcess" presStyleCnt="0"/>
      <dgm:spPr/>
    </dgm:pt>
    <dgm:pt modelId="{D327F22F-3EB7-4EA0-9B92-A3A9A9CCACEB}" type="pres">
      <dgm:prSet presAssocID="{26EE7222-4240-4CAD-A1B8-EC0986D4D86F}" presName="textNode" presStyleLbl="node1" presStyleIdx="0" presStyleCnt="2">
        <dgm:presLayoutVars>
          <dgm:bulletEnabled val="1"/>
        </dgm:presLayoutVars>
      </dgm:prSet>
      <dgm:spPr/>
    </dgm:pt>
    <dgm:pt modelId="{C999B68D-873C-4DBF-9929-64E0B3F6ADC9}" type="pres">
      <dgm:prSet presAssocID="{F8F86827-06FB-48A0-BD14-1B969A72122C}" presName="sibTrans" presStyleCnt="0"/>
      <dgm:spPr/>
    </dgm:pt>
    <dgm:pt modelId="{CE076159-3A01-4C51-B7A3-BED8BFD49361}" type="pres">
      <dgm:prSet presAssocID="{8A298290-DBFB-41B2-811E-2BB22944F8B7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FF7FD5F2-D525-4E36-A0B3-6022B185121E}" srcId="{043C9E28-A1EF-4956-B4E0-781BF81356EA}" destId="{26EE7222-4240-4CAD-A1B8-EC0986D4D86F}" srcOrd="0" destOrd="0" parTransId="{87C97D66-83E3-4CDB-8959-33D48082FDB0}" sibTransId="{F8F86827-06FB-48A0-BD14-1B969A72122C}"/>
    <dgm:cxn modelId="{DF512D12-E1C3-4E64-A4BC-7E88D3EA64A3}" srcId="{043C9E28-A1EF-4956-B4E0-781BF81356EA}" destId="{8A298290-DBFB-41B2-811E-2BB22944F8B7}" srcOrd="1" destOrd="0" parTransId="{1E0B57AD-62A3-4815-8D58-A1F029EB9E43}" sibTransId="{395FB6C3-8457-4165-A715-876DF4589FF8}"/>
    <dgm:cxn modelId="{417EF53A-1C11-4883-B836-4B837AB92818}" type="presOf" srcId="{043C9E28-A1EF-4956-B4E0-781BF81356EA}" destId="{0915716E-0486-46EA-81BD-CE349EF7AEA3}" srcOrd="0" destOrd="0" presId="urn:microsoft.com/office/officeart/2005/8/layout/hProcess9"/>
    <dgm:cxn modelId="{DCEA19CC-DF7D-4A48-8F7E-6E24521D11EE}" type="presOf" srcId="{26EE7222-4240-4CAD-A1B8-EC0986D4D86F}" destId="{D327F22F-3EB7-4EA0-9B92-A3A9A9CCACEB}" srcOrd="0" destOrd="0" presId="urn:microsoft.com/office/officeart/2005/8/layout/hProcess9"/>
    <dgm:cxn modelId="{11160C8E-6636-4678-89DA-F73B2DEB42B6}" type="presOf" srcId="{8A298290-DBFB-41B2-811E-2BB22944F8B7}" destId="{CE076159-3A01-4C51-B7A3-BED8BFD49361}" srcOrd="0" destOrd="0" presId="urn:microsoft.com/office/officeart/2005/8/layout/hProcess9"/>
    <dgm:cxn modelId="{1CF971B8-84BB-45C1-B517-67B29A8E28C7}" type="presParOf" srcId="{0915716E-0486-46EA-81BD-CE349EF7AEA3}" destId="{0F1F843C-FFB2-4B45-915C-D0139EB99ABC}" srcOrd="0" destOrd="0" presId="urn:microsoft.com/office/officeart/2005/8/layout/hProcess9"/>
    <dgm:cxn modelId="{8D2053E4-5D3C-440E-84BC-1481FCEB4BDE}" type="presParOf" srcId="{0915716E-0486-46EA-81BD-CE349EF7AEA3}" destId="{ADBC1661-A959-47B8-999D-9E7E628DF644}" srcOrd="1" destOrd="0" presId="urn:microsoft.com/office/officeart/2005/8/layout/hProcess9"/>
    <dgm:cxn modelId="{DF05668E-8667-47EB-A773-7B3F7E2C3B6C}" type="presParOf" srcId="{ADBC1661-A959-47B8-999D-9E7E628DF644}" destId="{D327F22F-3EB7-4EA0-9B92-A3A9A9CCACEB}" srcOrd="0" destOrd="0" presId="urn:microsoft.com/office/officeart/2005/8/layout/hProcess9"/>
    <dgm:cxn modelId="{88E02C28-2D21-4B64-A7BD-F28AC6E9D69B}" type="presParOf" srcId="{ADBC1661-A959-47B8-999D-9E7E628DF644}" destId="{C999B68D-873C-4DBF-9929-64E0B3F6ADC9}" srcOrd="1" destOrd="0" presId="urn:microsoft.com/office/officeart/2005/8/layout/hProcess9"/>
    <dgm:cxn modelId="{66104CFF-F683-4129-B716-EDC8996D1533}" type="presParOf" srcId="{ADBC1661-A959-47B8-999D-9E7E628DF644}" destId="{CE076159-3A01-4C51-B7A3-BED8BFD49361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6BC4C-7B6C-499B-957B-4D0E95FE90EB}">
      <dsp:nvSpPr>
        <dsp:cNvPr id="0" name=""/>
        <dsp:cNvSpPr/>
      </dsp:nvSpPr>
      <dsp:spPr>
        <a:xfrm>
          <a:off x="0" y="3569039"/>
          <a:ext cx="10515600" cy="7808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The above ad-hoc implementation is not only sufficient but is also the optimal process for linear systems.</a:t>
          </a:r>
          <a:endParaRPr lang="en-US" sz="1800" kern="1200"/>
        </a:p>
      </dsp:txBody>
      <dsp:txXfrm>
        <a:off x="0" y="3569039"/>
        <a:ext cx="10515600" cy="780818"/>
      </dsp:txXfrm>
    </dsp:sp>
    <dsp:sp modelId="{A2EEAE53-6BC3-48D0-82D5-992064CDD48B}">
      <dsp:nvSpPr>
        <dsp:cNvPr id="0" name=""/>
        <dsp:cNvSpPr/>
      </dsp:nvSpPr>
      <dsp:spPr>
        <a:xfrm rot="10800000">
          <a:off x="0" y="2379853"/>
          <a:ext cx="10515600" cy="120089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Finally, use u(x'(t)) in implementation</a:t>
          </a:r>
          <a:endParaRPr lang="en-US" sz="1800" kern="1200"/>
        </a:p>
      </dsp:txBody>
      <dsp:txXfrm rot="10800000">
        <a:off x="0" y="2379853"/>
        <a:ext cx="10515600" cy="780308"/>
      </dsp:txXfrm>
    </dsp:sp>
    <dsp:sp modelId="{79FE199A-B1CA-4C0D-9670-EB09869212F5}">
      <dsp:nvSpPr>
        <dsp:cNvPr id="0" name=""/>
        <dsp:cNvSpPr/>
      </dsp:nvSpPr>
      <dsp:spPr>
        <a:xfrm rot="10800000">
          <a:off x="0" y="1190666"/>
          <a:ext cx="10515600" cy="120089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Then design an observer x'(t) to estimation x(t)</a:t>
          </a:r>
          <a:endParaRPr lang="en-US" sz="1800" kern="1200"/>
        </a:p>
      </dsp:txBody>
      <dsp:txXfrm rot="10800000">
        <a:off x="0" y="1190666"/>
        <a:ext cx="10515600" cy="780308"/>
      </dsp:txXfrm>
    </dsp:sp>
    <dsp:sp modelId="{D6DA09DB-76F1-4D0F-A171-BAB0C0691A25}">
      <dsp:nvSpPr>
        <dsp:cNvPr id="0" name=""/>
        <dsp:cNvSpPr/>
      </dsp:nvSpPr>
      <dsp:spPr>
        <a:xfrm rot="10800000">
          <a:off x="0" y="1479"/>
          <a:ext cx="10515600" cy="120089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For linear systems, one can first design an optimal control u(x) assuming all the states x are available</a:t>
          </a:r>
          <a:endParaRPr lang="en-US" sz="1800" kern="1200"/>
        </a:p>
      </dsp:txBody>
      <dsp:txXfrm rot="10800000">
        <a:off x="0" y="1479"/>
        <a:ext cx="10515600" cy="780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A0CBF-916D-446F-B652-281E88081B5E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Active sensing and control</a:t>
          </a:r>
          <a:endParaRPr lang="en-US" sz="2700" kern="1200"/>
        </a:p>
      </dsp:txBody>
      <dsp:txXfrm>
        <a:off x="0" y="3275482"/>
        <a:ext cx="10515600" cy="1075086"/>
      </dsp:txXfrm>
    </dsp:sp>
    <dsp:sp modelId="{80028070-17B8-4E12-881E-94195E084065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We have to treat sensing and control in an integrated fashion.</a:t>
          </a:r>
          <a:endParaRPr lang="en-US" sz="2700" kern="1200"/>
        </a:p>
      </dsp:txBody>
      <dsp:txXfrm rot="10800000">
        <a:off x="0" y="1638125"/>
        <a:ext cx="10515600" cy="1074383"/>
      </dsp:txXfrm>
    </dsp:sp>
    <dsp:sp modelId="{932241EC-42EA-40F6-A579-94EBC65F14ED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For nonlinear systems, the separation principle does not hold in general.</a:t>
          </a:r>
          <a:endParaRPr lang="en-US" sz="2700" kern="1200"/>
        </a:p>
      </dsp:txBody>
      <dsp:txXfrm rot="10800000">
        <a:off x="0" y="769"/>
        <a:ext cx="10515600" cy="10743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5271-8BCE-4EFA-AF8A-CE9CD978FB7C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The Final output is now observable and can be controlled to track a goal point.</a:t>
          </a:r>
          <a:endParaRPr lang="en-US" sz="2500" kern="1200"/>
        </a:p>
      </dsp:txBody>
      <dsp:txXfrm>
        <a:off x="0" y="3275482"/>
        <a:ext cx="10515600" cy="1075086"/>
      </dsp:txXfrm>
    </dsp:sp>
    <dsp:sp modelId="{71C307AC-DC8C-44CB-A8D9-B641143A97EB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Now modulate the output and use a LPF </a:t>
          </a:r>
          <a:endParaRPr lang="en-US" sz="2500" kern="1200"/>
        </a:p>
      </dsp:txBody>
      <dsp:txXfrm rot="10800000">
        <a:off x="0" y="1638125"/>
        <a:ext cx="10515600" cy="1074383"/>
      </dsp:txXfrm>
    </dsp:sp>
    <dsp:sp modelId="{EAAEC06C-D057-4190-87EF-DB92BE80AA04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Apply control at  higher “pumping frequency”. LTP system.</a:t>
          </a:r>
          <a:endParaRPr lang="en-US" sz="2500" kern="1200"/>
        </a:p>
      </dsp:txBody>
      <dsp:txXfrm rot="10800000">
        <a:off x="0" y="769"/>
        <a:ext cx="10515600" cy="1074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F843C-FFB2-4B45-915C-D0139EB99ABC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7F22F-3EB7-4EA0-9B92-A3A9A9CCACEB}">
      <dsp:nvSpPr>
        <dsp:cNvPr id="0" name=""/>
        <dsp:cNvSpPr/>
      </dsp:nvSpPr>
      <dsp:spPr>
        <a:xfrm>
          <a:off x="128" y="1305401"/>
          <a:ext cx="5129435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Non-linear system Direct linearization gives rise to unobservable LTI system – Useless!</a:t>
          </a:r>
          <a:endParaRPr lang="en-US" sz="2400" kern="1200"/>
        </a:p>
      </dsp:txBody>
      <dsp:txXfrm>
        <a:off x="85094" y="1390367"/>
        <a:ext cx="4959503" cy="1570603"/>
      </dsp:txXfrm>
    </dsp:sp>
    <dsp:sp modelId="{CE076159-3A01-4C51-B7A3-BED8BFD49361}">
      <dsp:nvSpPr>
        <dsp:cNvPr id="0" name=""/>
        <dsp:cNvSpPr/>
      </dsp:nvSpPr>
      <dsp:spPr>
        <a:xfrm>
          <a:off x="5386035" y="1305401"/>
          <a:ext cx="5129435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Now, we give the system an exciting control and linearize it around that equilibrium control to give rise to LTP system. – Which could be observable!</a:t>
          </a:r>
          <a:endParaRPr lang="en-US" sz="2400" kern="1200"/>
        </a:p>
      </dsp:txBody>
      <dsp:txXfrm>
        <a:off x="5471001" y="1390367"/>
        <a:ext cx="4959503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7A379-70B9-4EAE-B5C4-90A2CF39918B}" type="datetimeFigureOut">
              <a:rPr lang="en-US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89E19-5DF1-4E8B-9788-4ABF6F7329C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new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0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63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Now, we give the system an exciting control and linearize it around that equilibrium control to give rise to LTP system. – Which could be observable!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8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87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92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9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76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82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4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6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ndpa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4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1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9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8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9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Sensor only measures the local rate of change of stimulus as the system moves relative to a sensory scene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X_1 position x_2 velocity mass is m and b is damping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89E19-5DF1-4E8B-9788-4ABF6F7329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2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49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Active Sensing Shapes Sensory Feedback for Estimation and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2116" y="4349384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Abhinav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359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2645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46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Untitled Diagram(1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9909" y="886622"/>
            <a:ext cx="8535423" cy="24171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</a:t>
            </a:r>
            <a:endParaRPr lang="en-US" dirty="0"/>
          </a:p>
        </p:txBody>
      </p:sp>
      <p:pic>
        <p:nvPicPr>
          <p:cNvPr id="16" name="Picture 15" descr="Untitled Diagram2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729" y="3728466"/>
            <a:ext cx="6251291" cy="233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Simple 1 DOF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5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vs Non-Linear Observability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Linearization to give LTI system results in unobservable system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as the NLS is observable</a:t>
            </a:r>
          </a:p>
          <a:p>
            <a:endParaRPr lang="en-US" dirty="0"/>
          </a:p>
          <a:p>
            <a:r>
              <a:rPr lang="en-US" dirty="0" smtClean="0"/>
              <a:t>So Linearize it to give a LTP system which can now be observable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to LTP – Use of HTF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2596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4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3" y="1627031"/>
            <a:ext cx="3762900" cy="462027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LTP system - HTF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                                                   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8"/>
                <a:endParaRPr lang="en-US" dirty="0" smtClean="0"/>
              </a:p>
              <a:p>
                <a:pPr lvl="8"/>
                <a:r>
                  <a:rPr lang="en-US" dirty="0"/>
                  <a:t>Approximating the system of infinite LTI systems to just a series of three LTI systems gives</a:t>
                </a:r>
              </a:p>
              <a:p>
                <a:pPr marL="3657600" lvl="8" indent="0">
                  <a:buNone/>
                </a:pPr>
                <a:r>
                  <a:rPr lang="en-US" dirty="0" smtClean="0"/>
                  <a:t>	</a:t>
                </a:r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8"/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6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LPF and final Observable 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Now modulation and filtering the high frequency parts gives us a observable system.</a:t>
                </a:r>
              </a:p>
              <a:p>
                <a:pPr marL="0" lvl="8" indent="0">
                  <a:spcBef>
                    <a:spcPts val="1000"/>
                  </a:spcBef>
                  <a:buNone/>
                </a:pPr>
                <a:r>
                  <a:rPr lang="en-US" sz="2800" dirty="0"/>
                  <a:t>	</a:t>
                </a:r>
                <a:r>
                  <a:rPr lang="en-US" sz="2800" dirty="0"/>
                  <a:t> 	</a:t>
                </a:r>
                <a:r>
                  <a:rPr lang="en-US" sz="2800" dirty="0" smtClean="0"/>
                  <a:t>	</a:t>
                </a: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lvl="8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𝑠𝑖𝑚𝑝𝑙𝑖𝑒𝑑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b="0" dirty="0" smtClean="0"/>
              </a:p>
              <a:p>
                <a:pPr marL="342900" lvl="8" indent="-342900">
                  <a:spcBef>
                    <a:spcPts val="1000"/>
                  </a:spcBef>
                </a:pPr>
                <a:r>
                  <a:rPr lang="en-US" sz="2800" dirty="0"/>
                  <a:t>Equivalent to linear sensor of form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dirty="0" smtClean="0"/>
                  <a:t>									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6333390" y="4963335"/>
            <a:ext cx="1512277" cy="51874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1339" y="4958862"/>
            <a:ext cx="1833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Observable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39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Untitled Diagram(1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4106" y="1282276"/>
            <a:ext cx="8535423" cy="24171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85994"/>
            <a:ext cx="10515600" cy="1325563"/>
          </a:xfrm>
        </p:spPr>
        <p:txBody>
          <a:bodyPr/>
          <a:lstStyle/>
          <a:p>
            <a:r>
              <a:rPr lang="en-US" dirty="0" smtClean="0"/>
              <a:t>Final System Representation</a:t>
            </a:r>
            <a:endParaRPr lang="en-US" dirty="0"/>
          </a:p>
        </p:txBody>
      </p:sp>
      <p:pic>
        <p:nvPicPr>
          <p:cNvPr id="16" name="Picture 15" descr="Untitled Diagram2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06" y="3939482"/>
            <a:ext cx="6251291" cy="233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Observability guaranteed </a:t>
            </a:r>
            <a:r>
              <a:rPr lang="en-US" dirty="0" smtClean="0"/>
              <a:t>with just one sensor for any </a:t>
            </a:r>
            <a:r>
              <a:rPr lang="en-US" dirty="0" smtClean="0"/>
              <a:t>scene.</a:t>
            </a:r>
          </a:p>
          <a:p>
            <a:endParaRPr lang="en-US" dirty="0"/>
          </a:p>
          <a:p>
            <a:r>
              <a:rPr lang="en-US" dirty="0" smtClean="0"/>
              <a:t>The Observability Gramian is now  always full rank. </a:t>
            </a:r>
          </a:p>
          <a:p>
            <a:endParaRPr lang="en-US" dirty="0"/>
          </a:p>
          <a:p>
            <a:r>
              <a:rPr lang="en-US" dirty="0" smtClean="0"/>
              <a:t>This output can now be fed through a LQG controller to successfully control the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Equivalence of the simplified LTI system and overall nonlinear stuff</a:t>
            </a:r>
            <a:endParaRPr lang="en-US" dirty="0"/>
          </a:p>
        </p:txBody>
      </p:sp>
      <p:pic>
        <p:nvPicPr>
          <p:cNvPr id="4" name="Content Placeholder 3" descr="Signal Comp.t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3859" y="1752416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8405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</a:t>
            </a:r>
            <a:r>
              <a:rPr lang="en-US" dirty="0" smtClean="0"/>
              <a:t>Sensing in Biological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systems engineering – Independently design observers and controllers – Separation principle</a:t>
            </a:r>
          </a:p>
          <a:p>
            <a:endParaRPr lang="en-US" dirty="0"/>
          </a:p>
          <a:p>
            <a:r>
              <a:rPr lang="en-US" dirty="0" smtClean="0"/>
              <a:t>Biological control systems – Use Active sensing – which violates requirements for </a:t>
            </a:r>
            <a:r>
              <a:rPr lang="en-US" dirty="0" err="1" smtClean="0"/>
              <a:t>seperability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Active sensing – Use the system’s own movements to alter sensory feedback.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Successful trajectory tracking using the LQG controller</a:t>
            </a:r>
            <a:endParaRPr lang="en-US" dirty="0"/>
          </a:p>
        </p:txBody>
      </p:sp>
      <p:pic>
        <p:nvPicPr>
          <p:cNvPr id="4" name="Content Placeholder 3" descr="Sucesfukl Tracking.t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9000" y="2001044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5113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Based observing of sensory </a:t>
            </a:r>
            <a:r>
              <a:rPr lang="en-US" dirty="0" smtClean="0"/>
              <a:t>scenes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Visual servoing</a:t>
            </a:r>
          </a:p>
          <a:p>
            <a:endParaRPr lang="en-US" dirty="0" smtClean="0"/>
          </a:p>
          <a:p>
            <a:r>
              <a:rPr lang="en-US" dirty="0" smtClean="0"/>
              <a:t>How the observable manifolds in LTI,LTP and Non-Linear  are related to each other -&gt; resulting in observability or loss thereof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Separation Principle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047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Observability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libri" charset="0"/>
                  </a:rPr>
                  <a:t>Consider a nonlinear control syste</a:t>
                </a:r>
                <a:r>
                  <a:rPr lang="en-US" dirty="0" smtClean="0"/>
                  <a:t>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alibri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 smtClean="0">
                  <a:latin typeface="Calibri" charset="0"/>
                </a:endParaRPr>
              </a:p>
              <a:p>
                <a:r>
                  <a:rPr lang="en-US" dirty="0" smtClean="0">
                    <a:latin typeface="Calibri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>
                    <a:latin typeface="Calibri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latin typeface="Calibri" charset="0"/>
                  </a:rPr>
                  <a:t> are linear operators, we have a linear system.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2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Observability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Roughly speaking, observability implies that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then 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For Linear systems observability is dependent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only.</a:t>
                </a:r>
              </a:p>
              <a:p>
                <a:r>
                  <a:rPr lang="en-US" dirty="0" smtClean="0"/>
                  <a:t>For non-linear </a:t>
                </a:r>
                <a:r>
                  <a:rPr lang="en-US" dirty="0"/>
                  <a:t>systems observability </a:t>
                </a:r>
                <a:r>
                  <a:rPr lang="en-US" dirty="0" smtClean="0"/>
                  <a:t>depends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So control is also required to maintain observability.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2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Active Sensing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466391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19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9" y="2998756"/>
            <a:ext cx="3705742" cy="286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528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Non-linearity </a:t>
            </a:r>
            <a:r>
              <a:rPr lang="en-US" dirty="0" smtClean="0"/>
              <a:t>in dynamics + Limited linear sensors-&gt; Active Sensing</a:t>
            </a:r>
          </a:p>
          <a:p>
            <a:r>
              <a:rPr lang="en-US" dirty="0" smtClean="0"/>
              <a:t>Identify </a:t>
            </a:r>
            <a:r>
              <a:rPr lang="en-US" dirty="0" smtClean="0"/>
              <a:t>two different </a:t>
            </a:r>
            <a:r>
              <a:rPr lang="en-US" dirty="0" smtClean="0"/>
              <a:t>sub-manifolds </a:t>
            </a:r>
            <a:r>
              <a:rPr lang="en-US" dirty="0" smtClean="0"/>
              <a:t>which are partially </a:t>
            </a:r>
            <a:r>
              <a:rPr lang="en-US" dirty="0" smtClean="0"/>
              <a:t>observable</a:t>
            </a:r>
          </a:p>
          <a:p>
            <a:r>
              <a:rPr lang="en-US" dirty="0" smtClean="0"/>
              <a:t>Control to orient the sub-manifolds to result in </a:t>
            </a:r>
            <a:r>
              <a:rPr lang="en-US" dirty="0" smtClean="0"/>
              <a:t>Observability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09866" y="5930780"/>
            <a:ext cx="986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Xiaoming</a:t>
            </a:r>
            <a:r>
              <a:rPr lang="en-US" dirty="0"/>
              <a:t>  Hu and  </a:t>
            </a:r>
            <a:r>
              <a:rPr lang="en-US" dirty="0" err="1"/>
              <a:t>and</a:t>
            </a:r>
            <a:r>
              <a:rPr lang="en-US" dirty="0"/>
              <a:t>  </a:t>
            </a:r>
            <a:r>
              <a:rPr lang="en-US" dirty="0" err="1"/>
              <a:t>T.Ersson</a:t>
            </a:r>
            <a:r>
              <a:rPr lang="en-US" dirty="0"/>
              <a:t> , Active observers for nonlinear systems, </a:t>
            </a:r>
            <a:r>
              <a:rPr lang="en-US" dirty="0" err="1"/>
              <a:t>Automatica</a:t>
            </a:r>
            <a:r>
              <a:rPr lang="en-US" dirty="0"/>
              <a:t> </a:t>
            </a:r>
            <a:r>
              <a:rPr lang="en-US" dirty="0" err="1"/>
              <a:t>vol</a:t>
            </a:r>
            <a:r>
              <a:rPr lang="en-US" dirty="0"/>
              <a:t> 40 ,2004</a:t>
            </a:r>
          </a:p>
        </p:txBody>
      </p:sp>
    </p:spTree>
    <p:extLst>
      <p:ext uri="{BB962C8B-B14F-4D97-AF65-F5344CB8AC3E}">
        <p14:creationId xmlns:p14="http://schemas.microsoft.com/office/powerpoint/2010/main" val="15974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Optimization with a measure of observability as another </a:t>
            </a:r>
            <a:r>
              <a:rPr lang="en-US" dirty="0" smtClean="0">
                <a:latin typeface="Calibri" charset="0"/>
              </a:rPr>
              <a:t>parameter</a:t>
            </a:r>
          </a:p>
          <a:p>
            <a:r>
              <a:rPr lang="en-US" dirty="0"/>
              <a:t>Measure of observability for LTI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Metrics for the Observability Gramian.</a:t>
            </a:r>
          </a:p>
          <a:p>
            <a:r>
              <a:rPr lang="en-US" dirty="0" smtClean="0"/>
              <a:t>For Non Linear systems </a:t>
            </a:r>
          </a:p>
          <a:p>
            <a:pPr lvl="1"/>
            <a:r>
              <a:rPr lang="en-US" dirty="0" smtClean="0"/>
              <a:t>Linearize around admissible trajectory and evaluate the Gramian metrics.</a:t>
            </a:r>
          </a:p>
          <a:p>
            <a:pPr lvl="1"/>
            <a:endParaRPr lang="en-US" dirty="0"/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Fish – Active sensing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Weakly Electric Fish – Tracking a slow refugee in the dark.</a:t>
            </a:r>
          </a:p>
          <a:p>
            <a:endParaRPr lang="en-US" dirty="0"/>
          </a:p>
          <a:p>
            <a:r>
              <a:rPr lang="en-US" dirty="0" smtClean="0"/>
              <a:t>Rapid “Whisking-like” forward and backward swimming movements.</a:t>
            </a:r>
          </a:p>
          <a:p>
            <a:endParaRPr lang="en-US" dirty="0" smtClean="0"/>
          </a:p>
          <a:p>
            <a:r>
              <a:rPr lang="en-US" dirty="0" smtClean="0"/>
              <a:t>High Frequency active movements are used to track the low-frequency movements of refugee.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2108</TotalTime>
  <Words>608</Words>
  <Application>Microsoft Office PowerPoint</Application>
  <PresentationFormat>Widescreen</PresentationFormat>
  <Paragraphs>123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Active Sensing Shapes Sensory Feedback for Estimation and Control</vt:lpstr>
      <vt:lpstr>Active Sensing in Biological Systems</vt:lpstr>
      <vt:lpstr>Separation Principle</vt:lpstr>
      <vt:lpstr>Nonlinear Observability </vt:lpstr>
      <vt:lpstr>Nonlinear Observability </vt:lpstr>
      <vt:lpstr>Need for Active Sensing</vt:lpstr>
      <vt:lpstr>Existing Ideas</vt:lpstr>
      <vt:lpstr>Existing Ideas</vt:lpstr>
      <vt:lpstr>Electric Fish – Active sensing and Control</vt:lpstr>
      <vt:lpstr>Proposal</vt:lpstr>
      <vt:lpstr>Idea </vt:lpstr>
      <vt:lpstr>System</vt:lpstr>
      <vt:lpstr>Linear vs Non-Linear Observability</vt:lpstr>
      <vt:lpstr>Nonlinear to LTP – Use of HTF</vt:lpstr>
      <vt:lpstr>Simplifying LTP system - HTF</vt:lpstr>
      <vt:lpstr>LPF and final Observable system</vt:lpstr>
      <vt:lpstr>Final System Representation</vt:lpstr>
      <vt:lpstr>Results</vt:lpstr>
      <vt:lpstr>Results – Equivalence of the simplified LTI system and overall nonlinear stuff</vt:lpstr>
      <vt:lpstr>Results – Successful trajectory tracking using the LQG controller</vt:lpstr>
      <vt:lpstr>Further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</dc:creator>
  <cp:lastModifiedBy>Abhinav Kssk</cp:lastModifiedBy>
  <cp:revision>117</cp:revision>
  <dcterms:created xsi:type="dcterms:W3CDTF">2015-11-06T17:23:51Z</dcterms:created>
  <dcterms:modified xsi:type="dcterms:W3CDTF">2015-11-10T21:17:42Z</dcterms:modified>
</cp:coreProperties>
</file>