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2" r:id="rId5"/>
    <p:sldId id="277" r:id="rId6"/>
    <p:sldId id="278" r:id="rId7"/>
    <p:sldId id="268" r:id="rId8"/>
    <p:sldId id="262" r:id="rId9"/>
    <p:sldId id="279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874" y="96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0" y="428903"/>
            <a:ext cx="4051139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i="0">
                <a:solidFill>
                  <a:srgbClr val="D7E5D8"/>
                </a:solidFill>
                <a:effectLst/>
              </a:rPr>
              <a:t>Intelligent Vehicle </a:t>
            </a:r>
            <a:r>
              <a:rPr lang="en-US" b="1" i="0" dirty="0">
                <a:solidFill>
                  <a:srgbClr val="D7E5D8"/>
                </a:solidFill>
                <a:effectLst/>
              </a:rPr>
              <a:t>Predictive</a:t>
            </a:r>
            <a:br>
              <a:rPr lang="en-US" b="1" i="0" dirty="0">
                <a:solidFill>
                  <a:srgbClr val="D7E5D8"/>
                </a:solidFill>
                <a:effectLst/>
              </a:rPr>
            </a:br>
            <a:r>
              <a:rPr lang="en-US" b="1" i="0" dirty="0">
                <a:solidFill>
                  <a:srgbClr val="D7E5D8"/>
                </a:solidFill>
                <a:effectLst/>
              </a:rPr>
              <a:t> Maintenance System for OEMs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847" y="4838736"/>
            <a:ext cx="2948684" cy="9554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Uday Kant Kumar</a:t>
            </a:r>
          </a:p>
          <a:p>
            <a:r>
              <a:rPr lang="en-US" sz="1400" dirty="0"/>
              <a:t>Abhinav Kumar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ED679C-E5E3-F842-20FD-5CFB6F241C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089" b="6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870-1866-110A-D693-AB32E6A2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FF87F82-B72B-CB09-95C3-DC82408D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B9CFCC3-A868-2EE1-E485-F15B2EF2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1C1E5F15-9A62-091A-E307-5A24EBFB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335C-CE07-FEAC-7F36-0639C897D5FF}"/>
              </a:ext>
            </a:extLst>
          </p:cNvPr>
          <p:cNvSpPr txBox="1"/>
          <p:nvPr/>
        </p:nvSpPr>
        <p:spPr>
          <a:xfrm>
            <a:off x="5176124" y="920569"/>
            <a:ext cx="183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RESULT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B07D-FCFC-20C5-0CCF-F5EBC747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67" y="1843899"/>
            <a:ext cx="5029203" cy="4192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1376A-1A6F-0A02-AEEE-E1FFB9ADC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" t="12971" r="13961" b="7661"/>
          <a:stretch/>
        </p:blipFill>
        <p:spPr>
          <a:xfrm>
            <a:off x="258792" y="2164314"/>
            <a:ext cx="6018262" cy="31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35439-58EF-1C53-564D-5CFCA6DF1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75C15-F76F-8E9F-45BA-58393F3F18C5}"/>
              </a:ext>
            </a:extLst>
          </p:cNvPr>
          <p:cNvSpPr/>
          <p:nvPr/>
        </p:nvSpPr>
        <p:spPr>
          <a:xfrm>
            <a:off x="128016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CDEF4E-A460-1BBF-F610-BE2877B3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2255" y="571182"/>
            <a:ext cx="5715635" cy="5715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81C84-F655-BE6C-F9FF-C41CC5BA5FB7}"/>
              </a:ext>
            </a:extLst>
          </p:cNvPr>
          <p:cNvSpPr txBox="1"/>
          <p:nvPr/>
        </p:nvSpPr>
        <p:spPr>
          <a:xfrm>
            <a:off x="5257800" y="1754681"/>
            <a:ext cx="667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ECECEC"/>
                </a:solidFill>
                <a:latin typeface="Sitka Heading" pitchFamily="2" charset="0"/>
              </a:rPr>
              <a:t> Predictive Maintenance for Transportation:</a:t>
            </a:r>
          </a:p>
          <a:p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 AI predictive maintenance for transportation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Utilize real-time data to anticipate and prevent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Minimize downtime and reduce maintenance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Enhance vehicle reliability for uninterrupted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Optimize maintenance schedules for efficient transportation of 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580F-3AC9-54DC-9625-D96F906D539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PROBLEM STATEMENT:</a:t>
            </a:r>
            <a:endParaRPr lang="en-IN" sz="3600" b="1" u="sng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4162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E61A8-3B1A-50A1-AB69-90D800DB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51E29-10F1-0773-11CD-89403D7261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06DD3-27C5-6ACC-C9F4-32A482622496}"/>
              </a:ext>
            </a:extLst>
          </p:cNvPr>
          <p:cNvSpPr/>
          <p:nvPr/>
        </p:nvSpPr>
        <p:spPr>
          <a:xfrm>
            <a:off x="134112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FAF46-1653-D296-BC42-3D4B4A4DDB53}"/>
              </a:ext>
            </a:extLst>
          </p:cNvPr>
          <p:cNvSpPr txBox="1"/>
          <p:nvPr/>
        </p:nvSpPr>
        <p:spPr>
          <a:xfrm>
            <a:off x="4434840" y="1754681"/>
            <a:ext cx="7498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Implements AI-driven predictive maintenance for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Collects real-time sensor data and preprocesses it for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Utilizes GBM neural networks to forecast maintenance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a web application interface for real-time data and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proactive fleet management, cost reduction, and efficient transportation.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79D13-6DD3-D479-CB62-29DBACF10CE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OBJECTIVES:</a:t>
            </a:r>
            <a:endParaRPr lang="en-IN" sz="3600" b="1" u="sng" dirty="0">
              <a:latin typeface="Sitka Bann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99DFF-F2A8-CF6E-1E18-27EACAFB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242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31289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9D924D-76B5-9A7C-6072-CB15EBA46FF9}"/>
              </a:ext>
            </a:extLst>
          </p:cNvPr>
          <p:cNvSpPr/>
          <p:nvPr/>
        </p:nvSpPr>
        <p:spPr>
          <a:xfrm>
            <a:off x="-33856" y="0"/>
            <a:ext cx="1222585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38F377-57B4-47BD-65E9-2861C41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991334" y="-400884"/>
            <a:ext cx="2916821" cy="2916821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F1F8EA-008C-2AE6-8E6D-8146EB0B8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21959"/>
              </p:ext>
            </p:extLst>
          </p:nvPr>
        </p:nvGraphicFramePr>
        <p:xfrm>
          <a:off x="303112" y="3004141"/>
          <a:ext cx="3236091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ACQUISITION OF INPUT PARAMETERS THROUGH PHYSICAL SENSORS.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B29E153-7A2E-AC10-CDAC-9E5BDF62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36825"/>
              </p:ext>
            </p:extLst>
          </p:nvPr>
        </p:nvGraphicFramePr>
        <p:xfrm>
          <a:off x="303112" y="5061585"/>
          <a:ext cx="3236091" cy="9448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SELECTION OF INPUT PARAMETERS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ENGINE RPM, LUB OIL PRESSURE, FUEL PRESSURE, COOLANT PRESSURE,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TEMPERATURE DIFFERENCE.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C15F27-078E-3199-C108-0E26E9D0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02084"/>
              </p:ext>
            </p:extLst>
          </p:nvPr>
        </p:nvGraphicFramePr>
        <p:xfrm>
          <a:off x="4289142" y="810215"/>
          <a:ext cx="3613716" cy="15849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613716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ADDRESSED MISSING VALUES, NAN VALUES BY REPLACING THEM WITH MEAN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Z-SCORE TO REMOVE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DERRIVED NEW FEATURES CALLED TEMPERATURE DIFFERENCE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F0A9A-55F8-600B-14EC-A14083329A58}"/>
              </a:ext>
            </a:extLst>
          </p:cNvPr>
          <p:cNvCxnSpPr>
            <a:cxnSpLocks/>
          </p:cNvCxnSpPr>
          <p:nvPr/>
        </p:nvCxnSpPr>
        <p:spPr>
          <a:xfrm>
            <a:off x="1931671" y="2240777"/>
            <a:ext cx="11334" cy="735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DF7CBE-A3EC-3B41-D922-23DDCFFE0C13}"/>
              </a:ext>
            </a:extLst>
          </p:cNvPr>
          <p:cNvCxnSpPr>
            <a:cxnSpLocks/>
          </p:cNvCxnSpPr>
          <p:nvPr/>
        </p:nvCxnSpPr>
        <p:spPr>
          <a:xfrm>
            <a:off x="1943005" y="4062714"/>
            <a:ext cx="0" cy="89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B13A17-314D-C272-8497-29E6F90844E5}"/>
              </a:ext>
            </a:extLst>
          </p:cNvPr>
          <p:cNvCxnSpPr>
            <a:cxnSpLocks/>
          </p:cNvCxnSpPr>
          <p:nvPr/>
        </p:nvCxnSpPr>
        <p:spPr>
          <a:xfrm>
            <a:off x="6062145" y="2657856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32C2DDE-1FA8-C105-E841-0AD5ADD08CA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3539203" y="1602695"/>
            <a:ext cx="749939" cy="3931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A3270FF-3EE2-1847-8388-4F51B0365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40156"/>
              </p:ext>
            </p:extLst>
          </p:nvPr>
        </p:nvGraphicFramePr>
        <p:xfrm>
          <a:off x="4477954" y="3210952"/>
          <a:ext cx="3424904" cy="10972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MODEL 1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CLASSIFIER: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Excels with complex feature-target relationships.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B5CDF70D-A187-1D8F-4F69-65BD28BE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5325"/>
              </p:ext>
            </p:extLst>
          </p:nvPr>
        </p:nvGraphicFramePr>
        <p:xfrm>
          <a:off x="4477954" y="5083373"/>
          <a:ext cx="3424904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POST-PROCESSING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PROBABILITY BASED MAINTENANCE ESTIMATION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C9D-543F-F7F4-62B0-34BC07160FA7}"/>
              </a:ext>
            </a:extLst>
          </p:cNvPr>
          <p:cNvCxnSpPr>
            <a:cxnSpLocks/>
          </p:cNvCxnSpPr>
          <p:nvPr/>
        </p:nvCxnSpPr>
        <p:spPr>
          <a:xfrm>
            <a:off x="6096000" y="4552072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611E1D44-E650-DBB7-527C-A502B306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98" y="3448768"/>
            <a:ext cx="2988620" cy="2491131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3C482C-D440-0590-78D0-BA94B17CF770}"/>
              </a:ext>
            </a:extLst>
          </p:cNvPr>
          <p:cNvCxnSpPr/>
          <p:nvPr/>
        </p:nvCxnSpPr>
        <p:spPr>
          <a:xfrm>
            <a:off x="7943515" y="5511636"/>
            <a:ext cx="609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28411 -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95CB5-58DB-19C1-26DE-62BD8AF9ABE8}"/>
              </a:ext>
            </a:extLst>
          </p:cNvPr>
          <p:cNvSpPr txBox="1"/>
          <p:nvPr/>
        </p:nvSpPr>
        <p:spPr>
          <a:xfrm>
            <a:off x="2767580" y="1005245"/>
            <a:ext cx="665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itka Banner" pitchFamily="2" charset="0"/>
              </a:rPr>
              <a:t>GRADIENT BOOSTING CLASSIFIER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6B4C1-06D8-3BE2-0B5B-83DDA4C89086}"/>
              </a:ext>
            </a:extLst>
          </p:cNvPr>
          <p:cNvSpPr txBox="1"/>
          <p:nvPr/>
        </p:nvSpPr>
        <p:spPr>
          <a:xfrm>
            <a:off x="1662895" y="2067103"/>
            <a:ext cx="886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is an ensemble learning method for regression and classification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It uses decision trees as base learners, typically shallow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Trees are added sequentially, each correcting errors made by previous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minimizes loss function iteratively using gradient descent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Hyperparameters are tuned for optimal performance, and feature importance analysis provides insight into predictive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6B83-D455-42E0-B10D-6465005C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4617C858-AB09-FE37-B880-0D956317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25DC664-A64E-0F28-96B8-6C61CA41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4E5F8EB6-3997-93A2-A775-017B4A4C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60D28-CC8D-6F25-4093-77E56777988C}"/>
              </a:ext>
            </a:extLst>
          </p:cNvPr>
          <p:cNvSpPr txBox="1"/>
          <p:nvPr/>
        </p:nvSpPr>
        <p:spPr>
          <a:xfrm>
            <a:off x="4163641" y="1005245"/>
            <a:ext cx="386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POST-PROCESSING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7617E-B33B-BC69-33EF-1FCCCCDFA301}"/>
              </a:ext>
            </a:extLst>
          </p:cNvPr>
          <p:cNvSpPr txBox="1"/>
          <p:nvPr/>
        </p:nvSpPr>
        <p:spPr>
          <a:xfrm>
            <a:off x="1662895" y="2067103"/>
            <a:ext cx="8866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Predicts maintenance probability based on model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Estimates maintenance date 2-3 weeks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probability percentage for potential part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Enhances predictive accuracy and allows proactive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Facilitates timely maintenance scheduling to minimize downtime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2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0172-9454-970D-78E0-839B4760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23728E32-6002-0A46-7528-27295E75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ADBF8E9-068D-08F0-5CB6-7F8E4D6C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0588D861-9AEA-D9C0-313D-FBDBFA67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E3E6D-9F28-052E-2646-D84F4D4775A1}"/>
              </a:ext>
            </a:extLst>
          </p:cNvPr>
          <p:cNvSpPr txBox="1"/>
          <p:nvPr/>
        </p:nvSpPr>
        <p:spPr>
          <a:xfrm>
            <a:off x="5002805" y="1005245"/>
            <a:ext cx="218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BENEFITS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843C-72CE-318F-CD55-683422C1B950}"/>
              </a:ext>
            </a:extLst>
          </p:cNvPr>
          <p:cNvSpPr txBox="1"/>
          <p:nvPr/>
        </p:nvSpPr>
        <p:spPr>
          <a:xfrm>
            <a:off x="1365809" y="2067103"/>
            <a:ext cx="946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PERFORMING MAINTAINENCE TIME TO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OPTIMIZES RESOURCES AND PREVENTS EMERGENCY REPAIRS BEFORE EMBARKING ON LONG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SAFETY ENHANCEMENTS.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ENHANCING SUPPY CHAIN EFFICIENCY AND CUSTOMER SATISFACTION.</a:t>
            </a:r>
          </a:p>
          <a:p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4A37C-61B6-F5A0-6469-D9FA7F5E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DBD318D-6064-13FB-33A9-99EDE1F9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043A897-D70A-12E5-3EC0-936A723A8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BB60C0B5-5BE3-A496-59B4-18968F7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4B7A8-99B7-DE9E-ECEA-AA7A1FD4D619}"/>
              </a:ext>
            </a:extLst>
          </p:cNvPr>
          <p:cNvSpPr txBox="1"/>
          <p:nvPr/>
        </p:nvSpPr>
        <p:spPr>
          <a:xfrm>
            <a:off x="4734676" y="943718"/>
            <a:ext cx="281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CONCLUSION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71F5-D940-2E2A-68F0-7F8ED5B1E2B4}"/>
              </a:ext>
            </a:extLst>
          </p:cNvPr>
          <p:cNvSpPr txBox="1"/>
          <p:nvPr/>
        </p:nvSpPr>
        <p:spPr>
          <a:xfrm>
            <a:off x="1365808" y="2018818"/>
            <a:ext cx="946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In conclusion, our project revolutionizes transportation maintenance by proactively addressing issues before they disrupt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By leveraging AI, we minimize downtime, cut costs, and boost vehicle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This ensures a seamless flow of produce, enhancing efficiency and safety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3304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3E8D-46A2-39BF-662E-DEEB776E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B047BBCA-D2BD-31D7-A6CA-4C8B9795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15F1B616-2D05-CE79-9ED5-CF60DBD7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22B8BD34-7DBC-BC7A-D005-25789786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44CA2-5004-0D1E-C672-F7F10FED5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2" b="4472"/>
          <a:stretch/>
        </p:blipFill>
        <p:spPr>
          <a:xfrm>
            <a:off x="395468" y="725386"/>
            <a:ext cx="11401063" cy="5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3105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433</TotalTime>
  <Words>410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Sitka Banner</vt:lpstr>
      <vt:lpstr>Sitka Heading</vt:lpstr>
      <vt:lpstr>PineVTI</vt:lpstr>
      <vt:lpstr>Intelligent Vehicle Predictive  Maintenance System for OEMs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maintenance: ML-based soft-sensors in transportation operation.</dc:title>
  <dc:creator>RISHIKAANDH DEVADOSS</dc:creator>
  <cp:lastModifiedBy>Abhinav Kumar</cp:lastModifiedBy>
  <cp:revision>4</cp:revision>
  <dcterms:created xsi:type="dcterms:W3CDTF">2024-03-09T04:44:43Z</dcterms:created>
  <dcterms:modified xsi:type="dcterms:W3CDTF">2024-11-06T10:21:55Z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