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1"/>
  </p:notesMasterIdLst>
  <p:sldIdLst>
    <p:sldId id="276" r:id="rId2"/>
    <p:sldId id="283" r:id="rId3"/>
    <p:sldId id="258" r:id="rId4"/>
    <p:sldId id="284" r:id="rId5"/>
    <p:sldId id="277" r:id="rId6"/>
    <p:sldId id="260" r:id="rId7"/>
    <p:sldId id="259" r:id="rId8"/>
    <p:sldId id="282" r:id="rId9"/>
    <p:sldId id="275" r:id="rId10"/>
  </p:sldIdLst>
  <p:sldSz cx="9144000" cy="5143500" type="screen16x9"/>
  <p:notesSz cx="6858000" cy="9144000"/>
  <p:embeddedFontLst>
    <p:embeddedFont>
      <p:font typeface="Lato" panose="020B0604020202020204" charset="0"/>
      <p:regular r:id="rId12"/>
      <p:bold r:id="rId13"/>
      <p:italic r:id="rId14"/>
      <p:boldItalic r:id="rId15"/>
    </p:embeddedFont>
    <p:embeddedFont>
      <p:font typeface="Raleway"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B"/>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9" autoAdjust="0"/>
    <p:restoredTop sz="94660"/>
  </p:normalViewPr>
  <p:slideViewPr>
    <p:cSldViewPr snapToGrid="0">
      <p:cViewPr varScale="1">
        <p:scale>
          <a:sx n="93" d="100"/>
          <a:sy n="93" d="100"/>
        </p:scale>
        <p:origin x="636"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88252dc4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88252dc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f88252dc4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f88252dc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88252dc4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88252dc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501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88252dc4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88252dc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88252dc4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88252dc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83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1f88252dc4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1f88252dc4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_alt1">
  <p:cSld name="TITLE_1">
    <p:bg>
      <p:bgPr>
        <a:solidFill>
          <a:schemeClr val="lt2"/>
        </a:solidFill>
        <a:effectLst/>
      </p:bgPr>
    </p:bg>
    <p:spTree>
      <p:nvGrpSpPr>
        <p:cNvPr id="1" name="Shape 21"/>
        <p:cNvGrpSpPr/>
        <p:nvPr/>
      </p:nvGrpSpPr>
      <p:grpSpPr>
        <a:xfrm>
          <a:off x="0" y="0"/>
          <a:ext cx="0" cy="0"/>
          <a:chOff x="0" y="0"/>
          <a:chExt cx="0" cy="0"/>
        </a:xfrm>
      </p:grpSpPr>
      <p:pic>
        <p:nvPicPr>
          <p:cNvPr id="22" name="Google Shape;22;p3" descr="shutterstock_429987889_edited.jpg"/>
          <p:cNvPicPr preferRelativeResize="0"/>
          <p:nvPr/>
        </p:nvPicPr>
        <p:blipFill rotWithShape="1">
          <a:blip r:embed="rId2">
            <a:alphaModFix/>
          </a:blip>
          <a:srcRect t="21799" b="23591"/>
          <a:stretch/>
        </p:blipFill>
        <p:spPr>
          <a:xfrm>
            <a:off x="0" y="487825"/>
            <a:ext cx="9144000" cy="4655676"/>
          </a:xfrm>
          <a:prstGeom prst="rect">
            <a:avLst/>
          </a:prstGeom>
          <a:noFill/>
          <a:ln>
            <a:noFill/>
          </a:ln>
        </p:spPr>
      </p:pic>
      <p:sp>
        <p:nvSpPr>
          <p:cNvPr id="23" name="Google Shape;23;p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3"/>
          <p:cNvGrpSpPr/>
          <p:nvPr/>
        </p:nvGrpSpPr>
        <p:grpSpPr>
          <a:xfrm>
            <a:off x="830392" y="1191256"/>
            <a:ext cx="745763" cy="45826"/>
            <a:chOff x="4580561" y="2589004"/>
            <a:chExt cx="1064464" cy="25200"/>
          </a:xfrm>
        </p:grpSpPr>
        <p:sp>
          <p:nvSpPr>
            <p:cNvPr id="25" name="Google Shape;25;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28" name="Google Shape;28;p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9" name="Google Shape;29;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0" name="Google Shape;30;p3">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31;p3">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32" name="Google Shape;32;p3">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33" name="Google Shape;33;p3">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5"/>
          <p:cNvGrpSpPr/>
          <p:nvPr/>
        </p:nvGrpSpPr>
        <p:grpSpPr>
          <a:xfrm>
            <a:off x="830392" y="1191256"/>
            <a:ext cx="745763" cy="45826"/>
            <a:chOff x="4580561" y="2589004"/>
            <a:chExt cx="1064464" cy="25200"/>
          </a:xfrm>
        </p:grpSpPr>
        <p:sp>
          <p:nvSpPr>
            <p:cNvPr id="47" name="Google Shape;47;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0" name="Google Shape;50;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1" name="Google Shape;51;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2" name="Google Shape;52;p5">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5">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5">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5" name="Google Shape;55;p5">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8"/>
          <p:cNvGrpSpPr/>
          <p:nvPr/>
        </p:nvGrpSpPr>
        <p:grpSpPr>
          <a:xfrm>
            <a:off x="830392" y="1191256"/>
            <a:ext cx="745763" cy="45826"/>
            <a:chOff x="4580561" y="2589004"/>
            <a:chExt cx="1064464" cy="25200"/>
          </a:xfrm>
        </p:grpSpPr>
        <p:sp>
          <p:nvSpPr>
            <p:cNvPr id="76" name="Google Shape;76;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79" name="Google Shape;79;p8"/>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0" name="Google Shape;80;p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1" name="Google Shape;81;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82" name="Google Shape;82;p8">
            <a:hlinkClick r:id="" action="ppaction://noaction"/>
          </p:cNvPr>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8">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4" name="Google Shape;84;p8">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5" name="Google Shape;85;p8">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9"/>
        <p:cNvGrpSpPr/>
        <p:nvPr/>
      </p:nvGrpSpPr>
      <p:grpSpPr>
        <a:xfrm>
          <a:off x="0" y="0"/>
          <a:ext cx="0" cy="0"/>
          <a:chOff x="0" y="0"/>
          <a:chExt cx="0" cy="0"/>
        </a:xfrm>
      </p:grpSpPr>
      <p:grpSp>
        <p:nvGrpSpPr>
          <p:cNvPr id="110" name="Google Shape;110;p11"/>
          <p:cNvGrpSpPr/>
          <p:nvPr/>
        </p:nvGrpSpPr>
        <p:grpSpPr>
          <a:xfrm>
            <a:off x="830392" y="4169130"/>
            <a:ext cx="745763" cy="45826"/>
            <a:chOff x="4580561" y="2589004"/>
            <a:chExt cx="1064464" cy="25200"/>
          </a:xfrm>
        </p:grpSpPr>
        <p:sp>
          <p:nvSpPr>
            <p:cNvPr id="111" name="Google Shape;111;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1"/>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14" name="Google Shape;114;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15" name="Google Shape;115;p11">
            <a:hlinkClick r:id="" action="ppaction://noaction"/>
          </p:cNvPr>
          <p:cNvSpPr/>
          <p:nvPr/>
        </p:nvSpPr>
        <p:spPr>
          <a:xfrm>
            <a:off x="8280450" y="0"/>
            <a:ext cx="863400" cy="454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 name="Google Shape;116;p11">
            <a:hlinkClick r:id="" action="ppaction://noaction"/>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17" name="Google Shape;117;p11">
            <a:hlinkClick r:id="" action="ppaction://noaction"/>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18" name="Google Shape;118;p11">
            <a:hlinkClick r:id="" action="ppaction://noaction"/>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9"/>
        <p:cNvGrpSpPr/>
        <p:nvPr/>
      </p:nvGrpSpPr>
      <p:grpSpPr>
        <a:xfrm>
          <a:off x="0" y="0"/>
          <a:ext cx="0" cy="0"/>
          <a:chOff x="0" y="0"/>
          <a:chExt cx="0" cy="0"/>
        </a:xfrm>
      </p:grpSpPr>
      <p:sp>
        <p:nvSpPr>
          <p:cNvPr id="120" name="Google Shape;120;p1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2"/>
          <p:cNvGrpSpPr/>
          <p:nvPr/>
        </p:nvGrpSpPr>
        <p:grpSpPr>
          <a:xfrm>
            <a:off x="830392" y="1191256"/>
            <a:ext cx="745763" cy="45826"/>
            <a:chOff x="4580561" y="2589004"/>
            <a:chExt cx="1064464" cy="25200"/>
          </a:xfrm>
        </p:grpSpPr>
        <p:sp>
          <p:nvSpPr>
            <p:cNvPr id="122" name="Google Shape;122;p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125" name="Google Shape;125;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6" name="Google Shape;126;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28" name="Google Shape;128;p12">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2">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0" name="Google Shape;130;p12">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1" name="Google Shape;131;p12">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13"/>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34" name="Google Shape;134;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5" name="Google Shape;135;p13">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 name="Google Shape;136;p13">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7" name="Google Shape;137;p13">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38" name="Google Shape;138;p13">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52" name="Google Shape;152;p15">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15">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54" name="Google Shape;154;p15">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155" name="Google Shape;155;p15">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_alt1">
  <p:cSld name="SECTION_HEADER_2">
    <p:bg>
      <p:bgPr>
        <a:solidFill>
          <a:srgbClr val="434343"/>
        </a:solidFill>
        <a:effectLst/>
      </p:bgPr>
    </p:bg>
    <p:spTree>
      <p:nvGrpSpPr>
        <p:cNvPr id="1" name="Shape 162"/>
        <p:cNvGrpSpPr/>
        <p:nvPr/>
      </p:nvGrpSpPr>
      <p:grpSpPr>
        <a:xfrm>
          <a:off x="0" y="0"/>
          <a:ext cx="0" cy="0"/>
          <a:chOff x="0" y="0"/>
          <a:chExt cx="0" cy="0"/>
        </a:xfrm>
      </p:grpSpPr>
      <p:grpSp>
        <p:nvGrpSpPr>
          <p:cNvPr id="163" name="Google Shape;163;p17"/>
          <p:cNvGrpSpPr/>
          <p:nvPr/>
        </p:nvGrpSpPr>
        <p:grpSpPr>
          <a:xfrm>
            <a:off x="830392" y="1191256"/>
            <a:ext cx="745763" cy="45826"/>
            <a:chOff x="4580561" y="2589004"/>
            <a:chExt cx="1064464" cy="25200"/>
          </a:xfrm>
        </p:grpSpPr>
        <p:sp>
          <p:nvSpPr>
            <p:cNvPr id="164" name="Google Shape;164;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1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67" name="Google Shape;167;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
        <p:nvSpPr>
          <p:cNvPr id="168" name="Google Shape;168;p17">
            <a:hlinkClick r:id="" action="ppaction://noaction"/>
          </p:cNvPr>
          <p:cNvSpPr/>
          <p:nvPr/>
        </p:nvSpPr>
        <p:spPr>
          <a:xfrm>
            <a:off x="8280450" y="0"/>
            <a:ext cx="863400" cy="4542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 name="Google Shape;169;p17">
            <a:hlinkClick r:id="" action="ppaction://noaction"/>
          </p:cNvPr>
          <p:cNvCxnSpPr/>
          <p:nvPr/>
        </p:nvCxnSpPr>
        <p:spPr>
          <a:xfrm>
            <a:off x="8598817" y="216350"/>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70" name="Google Shape;170;p17">
            <a:hlinkClick r:id="" action="ppaction://noaction"/>
          </p:cNvPr>
          <p:cNvCxnSpPr/>
          <p:nvPr/>
        </p:nvCxnSpPr>
        <p:spPr>
          <a:xfrm>
            <a:off x="8598817" y="250138"/>
            <a:ext cx="216300" cy="0"/>
          </a:xfrm>
          <a:prstGeom prst="straightConnector1">
            <a:avLst/>
          </a:prstGeom>
          <a:noFill/>
          <a:ln w="9525" cap="flat" cmpd="sng">
            <a:solidFill>
              <a:schemeClr val="lt2"/>
            </a:solidFill>
            <a:prstDash val="solid"/>
            <a:round/>
            <a:headEnd type="none" w="med" len="med"/>
            <a:tailEnd type="none" w="med" len="med"/>
          </a:ln>
        </p:spPr>
      </p:cxnSp>
      <p:cxnSp>
        <p:nvCxnSpPr>
          <p:cNvPr id="171" name="Google Shape;171;p17">
            <a:hlinkClick r:id="" action="ppaction://noaction"/>
          </p:cNvPr>
          <p:cNvCxnSpPr/>
          <p:nvPr/>
        </p:nvCxnSpPr>
        <p:spPr>
          <a:xfrm>
            <a:off x="8598817" y="283925"/>
            <a:ext cx="216300" cy="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 id="2147483657" r:id="rId4"/>
    <p:sldLayoutId id="2147483658" r:id="rId5"/>
    <p:sldLayoutId id="2147483659" r:id="rId6"/>
    <p:sldLayoutId id="2147483661"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417E-B539-4656-86B9-6DB5F6ACF54D}"/>
              </a:ext>
            </a:extLst>
          </p:cNvPr>
          <p:cNvSpPr>
            <a:spLocks noGrp="1"/>
          </p:cNvSpPr>
          <p:nvPr>
            <p:ph type="ctrTitle"/>
          </p:nvPr>
        </p:nvSpPr>
        <p:spPr>
          <a:xfrm>
            <a:off x="0" y="-46898"/>
            <a:ext cx="7424383" cy="1675232"/>
          </a:xfrm>
        </p:spPr>
        <p:txBody>
          <a:bodyPr/>
          <a:lstStyle/>
          <a:p>
            <a:r>
              <a:rPr lang="en-US" sz="4800" dirty="0">
                <a:solidFill>
                  <a:schemeClr val="bg1"/>
                </a:solidFill>
              </a:rPr>
              <a:t> Sorting Algorithms</a:t>
            </a:r>
            <a:br>
              <a:rPr lang="en-US" sz="4800" dirty="0">
                <a:solidFill>
                  <a:schemeClr val="bg1"/>
                </a:solidFill>
              </a:rPr>
            </a:br>
            <a:r>
              <a:rPr lang="en-US" sz="4800" dirty="0">
                <a:solidFill>
                  <a:schemeClr val="bg1"/>
                </a:solidFill>
              </a:rPr>
              <a:t>         Visualizer</a:t>
            </a:r>
          </a:p>
        </p:txBody>
      </p:sp>
      <p:sp>
        <p:nvSpPr>
          <p:cNvPr id="3" name="Subtitle 2">
            <a:extLst>
              <a:ext uri="{FF2B5EF4-FFF2-40B4-BE49-F238E27FC236}">
                <a16:creationId xmlns:a16="http://schemas.microsoft.com/office/drawing/2014/main" id="{B99F0C9E-BD2B-48F7-9A5D-252ED319E380}"/>
              </a:ext>
            </a:extLst>
          </p:cNvPr>
          <p:cNvSpPr>
            <a:spLocks noGrp="1"/>
          </p:cNvSpPr>
          <p:nvPr>
            <p:ph type="subTitle" idx="1"/>
          </p:nvPr>
        </p:nvSpPr>
        <p:spPr>
          <a:xfrm>
            <a:off x="4787778" y="3811582"/>
            <a:ext cx="7688100" cy="541200"/>
          </a:xfrm>
        </p:spPr>
        <p:txBody>
          <a:bodyPr/>
          <a:lstStyle/>
          <a:p>
            <a:r>
              <a:rPr lang="en-US" b="1" i="1" dirty="0">
                <a:solidFill>
                  <a:schemeClr val="bg1"/>
                </a:solidFill>
              </a:rPr>
              <a:t>Abhinav Lohia [2K19/CO/015]</a:t>
            </a:r>
          </a:p>
          <a:p>
            <a:r>
              <a:rPr lang="en-US" b="1" i="1" dirty="0">
                <a:solidFill>
                  <a:schemeClr val="bg1"/>
                </a:solidFill>
              </a:rPr>
              <a:t>Abhinav Ranjith [2K19/CO/016]</a:t>
            </a:r>
          </a:p>
        </p:txBody>
      </p:sp>
    </p:spTree>
    <p:extLst>
      <p:ext uri="{BB962C8B-B14F-4D97-AF65-F5344CB8AC3E}">
        <p14:creationId xmlns:p14="http://schemas.microsoft.com/office/powerpoint/2010/main" val="93533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title"/>
          </p:nvPr>
        </p:nvSpPr>
        <p:spPr>
          <a:xfrm>
            <a:off x="729450" y="1322450"/>
            <a:ext cx="7010100" cy="35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Project objective</a:t>
            </a:r>
            <a:endParaRPr sz="2800" dirty="0"/>
          </a:p>
        </p:txBody>
      </p:sp>
      <p:sp>
        <p:nvSpPr>
          <p:cNvPr id="219" name="Google Shape;219;p22"/>
          <p:cNvSpPr txBox="1">
            <a:spLocks noGrp="1"/>
          </p:cNvSpPr>
          <p:nvPr>
            <p:ph type="body" idx="4294967295"/>
          </p:nvPr>
        </p:nvSpPr>
        <p:spPr>
          <a:xfrm>
            <a:off x="729450" y="2005382"/>
            <a:ext cx="7010100" cy="26283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1600" dirty="0">
                <a:solidFill>
                  <a:srgbClr val="FFFFFF"/>
                </a:solidFill>
                <a:latin typeface="PT Sans"/>
              </a:rPr>
              <a:t>Thi</a:t>
            </a:r>
            <a:r>
              <a:rPr lang="en-US" sz="1600" dirty="0">
                <a:solidFill>
                  <a:srgbClr val="FFFFFF"/>
                </a:solidFill>
              </a:rPr>
              <a:t>s tool(project) is an attempt to visualize and help to understand how some of the most famous sorting algorithms work. This tool</a:t>
            </a:r>
            <a:r>
              <a:rPr lang="en-US" sz="2000" b="0" i="0" dirty="0">
                <a:solidFill>
                  <a:srgbClr val="AAAAAA"/>
                </a:solidFill>
                <a:effectLst/>
                <a:latin typeface="PT Sans"/>
              </a:rPr>
              <a:t> </a:t>
            </a:r>
            <a:r>
              <a:rPr lang="en-US" sz="1600" dirty="0">
                <a:solidFill>
                  <a:srgbClr val="FFFFFF"/>
                </a:solidFill>
              </a:rPr>
              <a:t>is for the ones who want to see these algorithms under a different light and hopefully appreciate the processing and brain power behind these piece of genius that in many ways have changed the way we live.</a:t>
            </a:r>
            <a:endParaRPr sz="16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Overview</a:t>
            </a:r>
            <a:endParaRPr sz="2800" dirty="0"/>
          </a:p>
        </p:txBody>
      </p:sp>
      <p:sp>
        <p:nvSpPr>
          <p:cNvPr id="199" name="Google Shape;199;p20"/>
          <p:cNvSpPr txBox="1">
            <a:spLocks noGrp="1"/>
          </p:cNvSpPr>
          <p:nvPr>
            <p:ph type="body" idx="1"/>
          </p:nvPr>
        </p:nvSpPr>
        <p:spPr>
          <a:xfrm>
            <a:off x="1295325" y="2078874"/>
            <a:ext cx="7122900" cy="1628345"/>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400" dirty="0"/>
              <a:t>A sorting algorithm is an algorithm that organizes elements of a sequence in a certain order. Since the early days of computing, the sorting problem has been one of the main battlefields for researchers.   Sorting visualizer makes it possible to compare as well as understand how different algorithms behave with different initial set of items. The reason behind this is not only the need of solving a very common task but also the challenge of solving a complex problem in the most efficient way.</a:t>
            </a:r>
            <a:br>
              <a:rPr lang="en-US" sz="2000" dirty="0"/>
            </a:b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2"/>
          <p:cNvSpPr txBox="1">
            <a:spLocks noGrp="1"/>
          </p:cNvSpPr>
          <p:nvPr>
            <p:ph type="title"/>
          </p:nvPr>
        </p:nvSpPr>
        <p:spPr>
          <a:xfrm>
            <a:off x="729450" y="1288305"/>
            <a:ext cx="7010100" cy="5397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Motivation</a:t>
            </a:r>
            <a:endParaRPr sz="2800" dirty="0"/>
          </a:p>
        </p:txBody>
      </p:sp>
      <p:sp>
        <p:nvSpPr>
          <p:cNvPr id="5" name="Google Shape;206;p21">
            <a:extLst>
              <a:ext uri="{FF2B5EF4-FFF2-40B4-BE49-F238E27FC236}">
                <a16:creationId xmlns:a16="http://schemas.microsoft.com/office/drawing/2014/main" id="{D7FC69F4-32A5-4207-9BA5-A75FC335C3E5}"/>
              </a:ext>
            </a:extLst>
          </p:cNvPr>
          <p:cNvSpPr/>
          <p:nvPr/>
        </p:nvSpPr>
        <p:spPr>
          <a:xfrm>
            <a:off x="742830" y="2119636"/>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1</a:t>
            </a:r>
            <a:endParaRPr sz="800" b="1" dirty="0">
              <a:solidFill>
                <a:srgbClr val="FFFFFF"/>
              </a:solidFill>
            </a:endParaRPr>
          </a:p>
        </p:txBody>
      </p:sp>
      <p:sp>
        <p:nvSpPr>
          <p:cNvPr id="6" name="Google Shape;207;p21">
            <a:extLst>
              <a:ext uri="{FF2B5EF4-FFF2-40B4-BE49-F238E27FC236}">
                <a16:creationId xmlns:a16="http://schemas.microsoft.com/office/drawing/2014/main" id="{A43EC43C-8236-478B-84C8-5C558489AC71}"/>
              </a:ext>
            </a:extLst>
          </p:cNvPr>
          <p:cNvSpPr txBox="1">
            <a:spLocks/>
          </p:cNvSpPr>
          <p:nvPr/>
        </p:nvSpPr>
        <p:spPr>
          <a:xfrm>
            <a:off x="1199766" y="2045850"/>
            <a:ext cx="6345038" cy="105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600"/>
              </a:spcAft>
            </a:pPr>
            <a:r>
              <a:rPr lang="en-US" sz="1600" dirty="0">
                <a:solidFill>
                  <a:schemeClr val="bg1"/>
                </a:solidFill>
              </a:rPr>
              <a:t>Sorting a sequence of items is one of the pillar of Computer Science.</a:t>
            </a:r>
            <a:r>
              <a:rPr lang="en-IN" sz="1600" dirty="0">
                <a:solidFill>
                  <a:schemeClr val="bg1"/>
                </a:solidFill>
              </a:rPr>
              <a:t> Hence it is very important to understand sorting for any computer science student. </a:t>
            </a:r>
          </a:p>
        </p:txBody>
      </p:sp>
      <p:sp>
        <p:nvSpPr>
          <p:cNvPr id="11" name="Google Shape;208;p21">
            <a:extLst>
              <a:ext uri="{FF2B5EF4-FFF2-40B4-BE49-F238E27FC236}">
                <a16:creationId xmlns:a16="http://schemas.microsoft.com/office/drawing/2014/main" id="{E39F13D1-8F44-4E59-89EA-8890E7B91397}"/>
              </a:ext>
            </a:extLst>
          </p:cNvPr>
          <p:cNvSpPr/>
          <p:nvPr/>
        </p:nvSpPr>
        <p:spPr>
          <a:xfrm>
            <a:off x="742830" y="3026766"/>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b="1" dirty="0">
                <a:solidFill>
                  <a:srgbClr val="FFFFFF"/>
                </a:solidFill>
              </a:rPr>
              <a:t>2</a:t>
            </a:r>
            <a:endParaRPr sz="800" b="1" dirty="0">
              <a:solidFill>
                <a:srgbClr val="FFFFFF"/>
              </a:solidFill>
            </a:endParaRPr>
          </a:p>
        </p:txBody>
      </p:sp>
      <p:sp>
        <p:nvSpPr>
          <p:cNvPr id="13" name="Google Shape;207;p21">
            <a:extLst>
              <a:ext uri="{FF2B5EF4-FFF2-40B4-BE49-F238E27FC236}">
                <a16:creationId xmlns:a16="http://schemas.microsoft.com/office/drawing/2014/main" id="{BCCB500C-7992-47D4-8774-E17ECAC015DD}"/>
              </a:ext>
            </a:extLst>
          </p:cNvPr>
          <p:cNvSpPr txBox="1">
            <a:spLocks/>
          </p:cNvSpPr>
          <p:nvPr/>
        </p:nvSpPr>
        <p:spPr>
          <a:xfrm>
            <a:off x="1186386" y="2962825"/>
            <a:ext cx="6345038" cy="15879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600"/>
              </a:spcAft>
            </a:pPr>
            <a:r>
              <a:rPr lang="en-US" sz="1600" dirty="0">
                <a:solidFill>
                  <a:schemeClr val="bg1"/>
                </a:solidFill>
              </a:rPr>
              <a:t>In the course of learning algorithms one will discover advanced facets of a language along with programming design patterns that will give an edge as a developer. </a:t>
            </a:r>
            <a:r>
              <a:rPr lang="en-IN" sz="1600" dirty="0">
                <a:solidFill>
                  <a:schemeClr val="bg1"/>
                </a:solidFill>
              </a:rPr>
              <a:t>So with the help of our tool one can </a:t>
            </a:r>
            <a:r>
              <a:rPr lang="en-US" sz="1600" dirty="0">
                <a:solidFill>
                  <a:schemeClr val="bg1"/>
                </a:solidFill>
              </a:rPr>
              <a:t>see these algorithms under a different light and hopefully appreciate the processing and brain power behind these piece of genius.</a:t>
            </a:r>
            <a:endParaRPr lang="en-IN" sz="1600" dirty="0">
              <a:solidFill>
                <a:schemeClr val="bg1"/>
              </a:solidFill>
            </a:endParaRPr>
          </a:p>
        </p:txBody>
      </p:sp>
    </p:spTree>
    <p:extLst>
      <p:ext uri="{BB962C8B-B14F-4D97-AF65-F5344CB8AC3E}">
        <p14:creationId xmlns:p14="http://schemas.microsoft.com/office/powerpoint/2010/main" val="399395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AAC6-9D05-43CB-BA71-1AB204CFE409}"/>
              </a:ext>
            </a:extLst>
          </p:cNvPr>
          <p:cNvSpPr>
            <a:spLocks noGrp="1"/>
          </p:cNvSpPr>
          <p:nvPr>
            <p:ph type="title"/>
          </p:nvPr>
        </p:nvSpPr>
        <p:spPr/>
        <p:txBody>
          <a:bodyPr/>
          <a:lstStyle/>
          <a:p>
            <a:r>
              <a:rPr lang="en-US" sz="2800" dirty="0"/>
              <a:t>Building the Project using:</a:t>
            </a:r>
          </a:p>
        </p:txBody>
      </p:sp>
      <p:sp>
        <p:nvSpPr>
          <p:cNvPr id="3" name="Text Placeholder 2">
            <a:extLst>
              <a:ext uri="{FF2B5EF4-FFF2-40B4-BE49-F238E27FC236}">
                <a16:creationId xmlns:a16="http://schemas.microsoft.com/office/drawing/2014/main" id="{38027FD4-EFF0-461B-AA8B-38061161D09A}"/>
              </a:ext>
            </a:extLst>
          </p:cNvPr>
          <p:cNvSpPr>
            <a:spLocks noGrp="1"/>
          </p:cNvSpPr>
          <p:nvPr>
            <p:ph type="body" idx="1"/>
          </p:nvPr>
        </p:nvSpPr>
        <p:spPr/>
        <p:txBody>
          <a:bodyPr/>
          <a:lstStyle/>
          <a:p>
            <a:r>
              <a:rPr lang="en-US" b="1" dirty="0">
                <a:solidFill>
                  <a:schemeClr val="bg2"/>
                </a:solidFill>
              </a:rPr>
              <a:t>HTML              </a:t>
            </a:r>
            <a:r>
              <a:rPr lang="en-US" b="1" dirty="0">
                <a:solidFill>
                  <a:schemeClr val="bg2"/>
                </a:solidFill>
                <a:sym typeface="Wingdings" panose="05000000000000000000" pitchFamily="2" charset="2"/>
              </a:rPr>
              <a:t>        Basic structure and divisions</a:t>
            </a:r>
            <a:endParaRPr lang="en-US" b="1" dirty="0">
              <a:solidFill>
                <a:schemeClr val="bg2"/>
              </a:solidFill>
            </a:endParaRPr>
          </a:p>
          <a:p>
            <a:pPr marL="146050" indent="0">
              <a:buNone/>
            </a:pPr>
            <a:endParaRPr lang="en-US" b="1" dirty="0">
              <a:solidFill>
                <a:schemeClr val="bg2"/>
              </a:solidFill>
            </a:endParaRPr>
          </a:p>
          <a:p>
            <a:r>
              <a:rPr lang="en-US" b="1" dirty="0">
                <a:solidFill>
                  <a:schemeClr val="bg2"/>
                </a:solidFill>
              </a:rPr>
              <a:t>CSS                   </a:t>
            </a:r>
            <a:r>
              <a:rPr lang="en-US" b="1" dirty="0">
                <a:solidFill>
                  <a:schemeClr val="bg2"/>
                </a:solidFill>
                <a:sym typeface="Wingdings" panose="05000000000000000000" pitchFamily="2" charset="2"/>
              </a:rPr>
              <a:t>         Styling </a:t>
            </a:r>
            <a:endParaRPr lang="en-US" b="1" dirty="0">
              <a:solidFill>
                <a:schemeClr val="bg2"/>
              </a:solidFill>
            </a:endParaRPr>
          </a:p>
          <a:p>
            <a:pPr marL="146050" indent="0">
              <a:buNone/>
            </a:pPr>
            <a:endParaRPr lang="en-US" b="1" dirty="0">
              <a:solidFill>
                <a:schemeClr val="bg2"/>
              </a:solidFill>
            </a:endParaRPr>
          </a:p>
          <a:p>
            <a:r>
              <a:rPr lang="en-US" b="1" dirty="0" err="1">
                <a:solidFill>
                  <a:schemeClr val="bg2"/>
                </a:solidFill>
              </a:rPr>
              <a:t>Javascript</a:t>
            </a:r>
            <a:r>
              <a:rPr lang="en-US" b="1" dirty="0">
                <a:solidFill>
                  <a:schemeClr val="bg2"/>
                </a:solidFill>
              </a:rPr>
              <a:t>    </a:t>
            </a:r>
            <a:r>
              <a:rPr lang="en-US" b="1" dirty="0">
                <a:solidFill>
                  <a:schemeClr val="bg2"/>
                </a:solidFill>
                <a:sym typeface="Wingdings" panose="05000000000000000000" pitchFamily="2" charset="2"/>
              </a:rPr>
              <a:t>         Main implementation of Algorithms and Visualizer</a:t>
            </a:r>
            <a:endParaRPr lang="en-US" b="1" dirty="0">
              <a:solidFill>
                <a:schemeClr val="bg2"/>
              </a:solidFill>
            </a:endParaRPr>
          </a:p>
          <a:p>
            <a:pPr marL="146050" indent="0">
              <a:buNone/>
            </a:pPr>
            <a:endParaRPr lang="en-US" b="1" dirty="0">
              <a:solidFill>
                <a:schemeClr val="bg2"/>
              </a:solidFill>
            </a:endParaRPr>
          </a:p>
        </p:txBody>
      </p:sp>
    </p:spTree>
    <p:extLst>
      <p:ext uri="{BB962C8B-B14F-4D97-AF65-F5344CB8AC3E}">
        <p14:creationId xmlns:p14="http://schemas.microsoft.com/office/powerpoint/2010/main" val="397921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17"/>
        <p:cNvGrpSpPr/>
        <p:nvPr/>
      </p:nvGrpSpPr>
      <p:grpSpPr>
        <a:xfrm>
          <a:off x="0" y="0"/>
          <a:ext cx="0" cy="0"/>
          <a:chOff x="0" y="0"/>
          <a:chExt cx="0" cy="0"/>
        </a:xfrm>
      </p:grpSpPr>
      <p:sp>
        <p:nvSpPr>
          <p:cNvPr id="218" name="Google Shape;218;p22"/>
          <p:cNvSpPr txBox="1">
            <a:spLocks noGrp="1"/>
          </p:cNvSpPr>
          <p:nvPr>
            <p:ph type="title"/>
          </p:nvPr>
        </p:nvSpPr>
        <p:spPr>
          <a:xfrm>
            <a:off x="729450" y="1288305"/>
            <a:ext cx="7010100" cy="5681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dirty="0"/>
              <a:t>Sorting Algorithms Visualized:</a:t>
            </a:r>
            <a:endParaRPr sz="2800" dirty="0"/>
          </a:p>
        </p:txBody>
      </p:sp>
      <p:sp>
        <p:nvSpPr>
          <p:cNvPr id="5" name="Google Shape;206;p21">
            <a:extLst>
              <a:ext uri="{FF2B5EF4-FFF2-40B4-BE49-F238E27FC236}">
                <a16:creationId xmlns:a16="http://schemas.microsoft.com/office/drawing/2014/main" id="{D7FC69F4-32A5-4207-9BA5-A75FC335C3E5}"/>
              </a:ext>
            </a:extLst>
          </p:cNvPr>
          <p:cNvSpPr/>
          <p:nvPr/>
        </p:nvSpPr>
        <p:spPr>
          <a:xfrm>
            <a:off x="742830" y="2119636"/>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1</a:t>
            </a:r>
            <a:endParaRPr sz="800" b="1">
              <a:solidFill>
                <a:srgbClr val="FFFFFF"/>
              </a:solidFill>
            </a:endParaRPr>
          </a:p>
        </p:txBody>
      </p:sp>
      <p:sp>
        <p:nvSpPr>
          <p:cNvPr id="6" name="Google Shape;207;p21">
            <a:extLst>
              <a:ext uri="{FF2B5EF4-FFF2-40B4-BE49-F238E27FC236}">
                <a16:creationId xmlns:a16="http://schemas.microsoft.com/office/drawing/2014/main" id="{A43EC43C-8236-478B-84C8-5C558489AC71}"/>
              </a:ext>
            </a:extLst>
          </p:cNvPr>
          <p:cNvSpPr txBox="1">
            <a:spLocks/>
          </p:cNvSpPr>
          <p:nvPr/>
        </p:nvSpPr>
        <p:spPr>
          <a:xfrm>
            <a:off x="1199766" y="2045850"/>
            <a:ext cx="6345038" cy="105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IN" sz="1200" dirty="0"/>
              <a:t>.</a:t>
            </a:r>
            <a:r>
              <a:rPr lang="en-IN" sz="1600" dirty="0">
                <a:solidFill>
                  <a:schemeClr val="bg1"/>
                </a:solidFill>
              </a:rPr>
              <a:t>Insertion Sort</a:t>
            </a:r>
            <a:endParaRPr lang="en-IN" sz="1200" dirty="0"/>
          </a:p>
        </p:txBody>
      </p:sp>
      <p:sp>
        <p:nvSpPr>
          <p:cNvPr id="7" name="Google Shape;208;p21">
            <a:extLst>
              <a:ext uri="{FF2B5EF4-FFF2-40B4-BE49-F238E27FC236}">
                <a16:creationId xmlns:a16="http://schemas.microsoft.com/office/drawing/2014/main" id="{28B87BF2-B7FC-47D5-9FD2-B730BFA962B8}"/>
              </a:ext>
            </a:extLst>
          </p:cNvPr>
          <p:cNvSpPr/>
          <p:nvPr/>
        </p:nvSpPr>
        <p:spPr>
          <a:xfrm>
            <a:off x="742830" y="2661886"/>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2</a:t>
            </a:r>
            <a:endParaRPr sz="800" b="1" dirty="0">
              <a:solidFill>
                <a:srgbClr val="FFFFFF"/>
              </a:solidFill>
            </a:endParaRPr>
          </a:p>
        </p:txBody>
      </p:sp>
      <p:sp>
        <p:nvSpPr>
          <p:cNvPr id="9" name="Google Shape;208;p21">
            <a:extLst>
              <a:ext uri="{FF2B5EF4-FFF2-40B4-BE49-F238E27FC236}">
                <a16:creationId xmlns:a16="http://schemas.microsoft.com/office/drawing/2014/main" id="{847EE110-31AF-42F3-BC5F-6D6799510B72}"/>
              </a:ext>
            </a:extLst>
          </p:cNvPr>
          <p:cNvSpPr/>
          <p:nvPr/>
        </p:nvSpPr>
        <p:spPr>
          <a:xfrm>
            <a:off x="729450" y="3204136"/>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3</a:t>
            </a:r>
            <a:endParaRPr sz="800" b="1" dirty="0">
              <a:solidFill>
                <a:srgbClr val="FFFFFF"/>
              </a:solidFill>
            </a:endParaRPr>
          </a:p>
        </p:txBody>
      </p:sp>
      <p:sp>
        <p:nvSpPr>
          <p:cNvPr id="11" name="Google Shape;208;p21">
            <a:extLst>
              <a:ext uri="{FF2B5EF4-FFF2-40B4-BE49-F238E27FC236}">
                <a16:creationId xmlns:a16="http://schemas.microsoft.com/office/drawing/2014/main" id="{E39F13D1-8F44-4E59-89EA-8890E7B91397}"/>
              </a:ext>
            </a:extLst>
          </p:cNvPr>
          <p:cNvSpPr/>
          <p:nvPr/>
        </p:nvSpPr>
        <p:spPr>
          <a:xfrm>
            <a:off x="729450" y="3746917"/>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4</a:t>
            </a:r>
            <a:endParaRPr sz="800" b="1" dirty="0">
              <a:solidFill>
                <a:srgbClr val="FFFFFF"/>
              </a:solidFill>
            </a:endParaRPr>
          </a:p>
        </p:txBody>
      </p:sp>
      <p:sp>
        <p:nvSpPr>
          <p:cNvPr id="2" name="Google Shape;207;p21">
            <a:extLst>
              <a:ext uri="{FF2B5EF4-FFF2-40B4-BE49-F238E27FC236}">
                <a16:creationId xmlns:a16="http://schemas.microsoft.com/office/drawing/2014/main" id="{6BF89FEC-425A-4034-A0DD-83ED994AD4FD}"/>
              </a:ext>
            </a:extLst>
          </p:cNvPr>
          <p:cNvSpPr txBox="1">
            <a:spLocks/>
          </p:cNvSpPr>
          <p:nvPr/>
        </p:nvSpPr>
        <p:spPr>
          <a:xfrm>
            <a:off x="1199766" y="2584332"/>
            <a:ext cx="6345038" cy="105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IN" sz="1200" dirty="0"/>
              <a:t>.</a:t>
            </a:r>
            <a:r>
              <a:rPr lang="en-IN" sz="1600" dirty="0">
                <a:solidFill>
                  <a:schemeClr val="bg1"/>
                </a:solidFill>
              </a:rPr>
              <a:t>Selection Sort</a:t>
            </a:r>
            <a:endParaRPr lang="en-IN" sz="1200" dirty="0"/>
          </a:p>
        </p:txBody>
      </p:sp>
      <p:sp>
        <p:nvSpPr>
          <p:cNvPr id="3" name="Google Shape;207;p21">
            <a:extLst>
              <a:ext uri="{FF2B5EF4-FFF2-40B4-BE49-F238E27FC236}">
                <a16:creationId xmlns:a16="http://schemas.microsoft.com/office/drawing/2014/main" id="{F2D025A0-B313-49A7-B881-0491E276707C}"/>
              </a:ext>
            </a:extLst>
          </p:cNvPr>
          <p:cNvSpPr txBox="1">
            <a:spLocks/>
          </p:cNvSpPr>
          <p:nvPr/>
        </p:nvSpPr>
        <p:spPr>
          <a:xfrm>
            <a:off x="1199766" y="3154446"/>
            <a:ext cx="6345038" cy="105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IN" sz="1200" dirty="0"/>
              <a:t>.</a:t>
            </a:r>
            <a:r>
              <a:rPr lang="en-IN" sz="1600" dirty="0">
                <a:solidFill>
                  <a:schemeClr val="bg1"/>
                </a:solidFill>
              </a:rPr>
              <a:t>Bubble Sort</a:t>
            </a:r>
            <a:endParaRPr lang="en-IN" sz="1200" dirty="0"/>
          </a:p>
        </p:txBody>
      </p:sp>
      <p:sp>
        <p:nvSpPr>
          <p:cNvPr id="13" name="Google Shape;207;p21">
            <a:extLst>
              <a:ext uri="{FF2B5EF4-FFF2-40B4-BE49-F238E27FC236}">
                <a16:creationId xmlns:a16="http://schemas.microsoft.com/office/drawing/2014/main" id="{BCCB500C-7992-47D4-8774-E17ECAC015DD}"/>
              </a:ext>
            </a:extLst>
          </p:cNvPr>
          <p:cNvSpPr txBox="1">
            <a:spLocks/>
          </p:cNvSpPr>
          <p:nvPr/>
        </p:nvSpPr>
        <p:spPr>
          <a:xfrm>
            <a:off x="1199766" y="3692928"/>
            <a:ext cx="6345038" cy="105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IN" sz="1200" dirty="0"/>
              <a:t>.</a:t>
            </a:r>
            <a:r>
              <a:rPr lang="en-IN" sz="1600" dirty="0">
                <a:solidFill>
                  <a:schemeClr val="bg1"/>
                </a:solidFill>
              </a:rPr>
              <a:t>Merge Sort</a:t>
            </a:r>
            <a:endParaRPr lang="en-IN" sz="1200" dirty="0"/>
          </a:p>
        </p:txBody>
      </p:sp>
      <p:sp>
        <p:nvSpPr>
          <p:cNvPr id="15" name="Google Shape;208;p21">
            <a:extLst>
              <a:ext uri="{FF2B5EF4-FFF2-40B4-BE49-F238E27FC236}">
                <a16:creationId xmlns:a16="http://schemas.microsoft.com/office/drawing/2014/main" id="{26E52938-5797-4F8A-9E82-8C12132893DD}"/>
              </a:ext>
            </a:extLst>
          </p:cNvPr>
          <p:cNvSpPr/>
          <p:nvPr/>
        </p:nvSpPr>
        <p:spPr>
          <a:xfrm>
            <a:off x="4703224" y="211910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5</a:t>
            </a:r>
            <a:endParaRPr sz="800" b="1" dirty="0">
              <a:solidFill>
                <a:srgbClr val="FFFFFF"/>
              </a:solidFill>
            </a:endParaRPr>
          </a:p>
        </p:txBody>
      </p:sp>
      <p:sp>
        <p:nvSpPr>
          <p:cNvPr id="17" name="Google Shape;208;p21">
            <a:extLst>
              <a:ext uri="{FF2B5EF4-FFF2-40B4-BE49-F238E27FC236}">
                <a16:creationId xmlns:a16="http://schemas.microsoft.com/office/drawing/2014/main" id="{264AF4C5-3EB2-44E9-877A-E83E0CB2D751}"/>
              </a:ext>
            </a:extLst>
          </p:cNvPr>
          <p:cNvSpPr/>
          <p:nvPr/>
        </p:nvSpPr>
        <p:spPr>
          <a:xfrm>
            <a:off x="4703224" y="2661886"/>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6</a:t>
            </a:r>
            <a:endParaRPr sz="800" b="1" dirty="0">
              <a:solidFill>
                <a:srgbClr val="FFFFFF"/>
              </a:solidFill>
            </a:endParaRPr>
          </a:p>
        </p:txBody>
      </p:sp>
      <p:sp>
        <p:nvSpPr>
          <p:cNvPr id="19" name="Google Shape;207;p21">
            <a:extLst>
              <a:ext uri="{FF2B5EF4-FFF2-40B4-BE49-F238E27FC236}">
                <a16:creationId xmlns:a16="http://schemas.microsoft.com/office/drawing/2014/main" id="{1C384183-4433-4E43-B10D-473CF0FC9DDE}"/>
              </a:ext>
            </a:extLst>
          </p:cNvPr>
          <p:cNvSpPr txBox="1">
            <a:spLocks/>
          </p:cNvSpPr>
          <p:nvPr/>
        </p:nvSpPr>
        <p:spPr>
          <a:xfrm>
            <a:off x="5158247" y="2044536"/>
            <a:ext cx="6345038" cy="105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IN" sz="1200" dirty="0"/>
              <a:t>.</a:t>
            </a:r>
            <a:r>
              <a:rPr lang="en-IN" sz="1600" dirty="0">
                <a:solidFill>
                  <a:schemeClr val="bg1"/>
                </a:solidFill>
              </a:rPr>
              <a:t>Quick Sort</a:t>
            </a:r>
            <a:endParaRPr lang="en-IN" sz="1200" dirty="0"/>
          </a:p>
        </p:txBody>
      </p:sp>
      <p:sp>
        <p:nvSpPr>
          <p:cNvPr id="21" name="Google Shape;207;p21">
            <a:extLst>
              <a:ext uri="{FF2B5EF4-FFF2-40B4-BE49-F238E27FC236}">
                <a16:creationId xmlns:a16="http://schemas.microsoft.com/office/drawing/2014/main" id="{002E4567-E35F-4082-AC55-31A75CB1ACDC}"/>
              </a:ext>
            </a:extLst>
          </p:cNvPr>
          <p:cNvSpPr txBox="1">
            <a:spLocks/>
          </p:cNvSpPr>
          <p:nvPr/>
        </p:nvSpPr>
        <p:spPr>
          <a:xfrm>
            <a:off x="5158247" y="2612730"/>
            <a:ext cx="6345038" cy="105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IN" sz="1200" dirty="0"/>
              <a:t>.</a:t>
            </a:r>
            <a:r>
              <a:rPr lang="en-IN" sz="1600" dirty="0">
                <a:solidFill>
                  <a:schemeClr val="bg1"/>
                </a:solidFill>
              </a:rPr>
              <a:t>Heap Sort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Scope:</a:t>
            </a:r>
            <a:endParaRPr dirty="0"/>
          </a:p>
        </p:txBody>
      </p:sp>
      <p:sp>
        <p:nvSpPr>
          <p:cNvPr id="206" name="Google Shape;206;p21"/>
          <p:cNvSpPr/>
          <p:nvPr/>
        </p:nvSpPr>
        <p:spPr>
          <a:xfrm>
            <a:off x="1400790" y="21816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1</a:t>
            </a:r>
            <a:endParaRPr sz="800" b="1">
              <a:solidFill>
                <a:srgbClr val="FFFFFF"/>
              </a:solidFill>
            </a:endParaRPr>
          </a:p>
        </p:txBody>
      </p:sp>
      <p:sp>
        <p:nvSpPr>
          <p:cNvPr id="207" name="Google Shape;207;p21"/>
          <p:cNvSpPr txBox="1">
            <a:spLocks noGrp="1"/>
          </p:cNvSpPr>
          <p:nvPr>
            <p:ph type="body" idx="1"/>
          </p:nvPr>
        </p:nvSpPr>
        <p:spPr>
          <a:xfrm>
            <a:off x="1771098" y="2181675"/>
            <a:ext cx="2832900" cy="105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100" dirty="0"/>
              <a:t>Could be used as an educational tool </a:t>
            </a:r>
            <a:r>
              <a:rPr lang="en-US" sz="1100" dirty="0"/>
              <a:t>enriching the standard methods of teaching.</a:t>
            </a:r>
            <a:endParaRPr sz="1100" dirty="0"/>
          </a:p>
        </p:txBody>
      </p:sp>
      <p:sp>
        <p:nvSpPr>
          <p:cNvPr id="208" name="Google Shape;208;p21"/>
          <p:cNvSpPr/>
          <p:nvPr/>
        </p:nvSpPr>
        <p:spPr>
          <a:xfrm>
            <a:off x="1400790" y="34040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2</a:t>
            </a:r>
            <a:endParaRPr sz="800" b="1" dirty="0">
              <a:solidFill>
                <a:srgbClr val="FFFFFF"/>
              </a:solidFill>
            </a:endParaRPr>
          </a:p>
        </p:txBody>
      </p:sp>
      <p:sp>
        <p:nvSpPr>
          <p:cNvPr id="209" name="Google Shape;209;p21"/>
          <p:cNvSpPr txBox="1">
            <a:spLocks noGrp="1"/>
          </p:cNvSpPr>
          <p:nvPr>
            <p:ph type="body" idx="1"/>
          </p:nvPr>
        </p:nvSpPr>
        <p:spPr>
          <a:xfrm>
            <a:off x="1771098" y="3404075"/>
            <a:ext cx="2832900" cy="1051800"/>
          </a:xfrm>
          <a:prstGeom prst="rect">
            <a:avLst/>
          </a:prstGeom>
        </p:spPr>
        <p:txBody>
          <a:bodyPr spcFirstLastPara="1" wrap="square" lIns="91425" tIns="91425" rIns="91425" bIns="91425" anchor="t" anchorCtr="0">
            <a:noAutofit/>
          </a:bodyPr>
          <a:lstStyle/>
          <a:p>
            <a:pPr marL="0" indent="0">
              <a:spcAft>
                <a:spcPts val="1600"/>
              </a:spcAft>
              <a:buNone/>
            </a:pPr>
            <a:r>
              <a:rPr lang="en-IN" sz="1100" dirty="0"/>
              <a:t>In the course of learning algorithms one will discover advanced facets of a language along with programming design patterns that will give an edge as a developer.</a:t>
            </a:r>
          </a:p>
          <a:p>
            <a:pPr marL="0" lvl="0" indent="0" algn="l" rtl="0">
              <a:spcBef>
                <a:spcPts val="0"/>
              </a:spcBef>
              <a:spcAft>
                <a:spcPts val="1600"/>
              </a:spcAft>
              <a:buNone/>
            </a:pPr>
            <a:endParaRPr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729450" y="1322450"/>
            <a:ext cx="7688400" cy="6514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Milestones</a:t>
            </a:r>
            <a:endParaRPr sz="2800" dirty="0"/>
          </a:p>
        </p:txBody>
      </p:sp>
      <p:sp>
        <p:nvSpPr>
          <p:cNvPr id="207" name="Google Shape;207;p21"/>
          <p:cNvSpPr txBox="1">
            <a:spLocks noGrp="1"/>
          </p:cNvSpPr>
          <p:nvPr>
            <p:ph type="body" idx="4294967295"/>
          </p:nvPr>
        </p:nvSpPr>
        <p:spPr>
          <a:xfrm>
            <a:off x="1795953" y="2160971"/>
            <a:ext cx="6345237" cy="10509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a:solidFill>
                  <a:schemeClr val="bg1"/>
                </a:solidFill>
              </a:rPr>
              <a:t>Collected all the information about the project .</a:t>
            </a:r>
            <a:endParaRPr sz="1200" dirty="0">
              <a:solidFill>
                <a:schemeClr val="bg1"/>
              </a:solidFill>
            </a:endParaRPr>
          </a:p>
        </p:txBody>
      </p:sp>
      <p:sp>
        <p:nvSpPr>
          <p:cNvPr id="209" name="Google Shape;209;p21"/>
          <p:cNvSpPr txBox="1">
            <a:spLocks noGrp="1"/>
          </p:cNvSpPr>
          <p:nvPr>
            <p:ph type="body" idx="4294967295"/>
          </p:nvPr>
        </p:nvSpPr>
        <p:spPr>
          <a:xfrm>
            <a:off x="1796271" y="2708178"/>
            <a:ext cx="5448300" cy="10509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200" dirty="0">
                <a:solidFill>
                  <a:schemeClr val="bg1"/>
                </a:solidFill>
              </a:rPr>
              <a:t>Learnt Web Development and all the sorting algorithms that will be used. </a:t>
            </a:r>
            <a:endParaRPr sz="1200" dirty="0">
              <a:solidFill>
                <a:schemeClr val="bg1"/>
              </a:solidFill>
            </a:endParaRPr>
          </a:p>
        </p:txBody>
      </p:sp>
      <p:sp>
        <p:nvSpPr>
          <p:cNvPr id="206" name="Google Shape;206;p21"/>
          <p:cNvSpPr/>
          <p:nvPr/>
        </p:nvSpPr>
        <p:spPr>
          <a:xfrm>
            <a:off x="1397445" y="21878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1</a:t>
            </a:r>
            <a:endParaRPr sz="800" b="1">
              <a:solidFill>
                <a:srgbClr val="FFFFFF"/>
              </a:solidFill>
            </a:endParaRPr>
          </a:p>
        </p:txBody>
      </p:sp>
      <p:sp>
        <p:nvSpPr>
          <p:cNvPr id="208" name="Google Shape;208;p21"/>
          <p:cNvSpPr/>
          <p:nvPr/>
        </p:nvSpPr>
        <p:spPr>
          <a:xfrm>
            <a:off x="1397445" y="273012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2</a:t>
            </a:r>
            <a:endParaRPr sz="800" b="1" dirty="0">
              <a:solidFill>
                <a:srgbClr val="FFFFFF"/>
              </a:solidFill>
            </a:endParaRPr>
          </a:p>
        </p:txBody>
      </p:sp>
      <p:sp>
        <p:nvSpPr>
          <p:cNvPr id="8" name="Google Shape;208;p21">
            <a:extLst>
              <a:ext uri="{FF2B5EF4-FFF2-40B4-BE49-F238E27FC236}">
                <a16:creationId xmlns:a16="http://schemas.microsoft.com/office/drawing/2014/main" id="{1663BFDB-EA4E-42AB-A86A-30385D9B55F0}"/>
              </a:ext>
            </a:extLst>
          </p:cNvPr>
          <p:cNvSpPr/>
          <p:nvPr/>
        </p:nvSpPr>
        <p:spPr>
          <a:xfrm>
            <a:off x="1384065" y="3272375"/>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3</a:t>
            </a:r>
            <a:endParaRPr sz="800" b="1" dirty="0">
              <a:solidFill>
                <a:srgbClr val="FFFFFF"/>
              </a:solidFill>
            </a:endParaRPr>
          </a:p>
        </p:txBody>
      </p:sp>
      <p:sp>
        <p:nvSpPr>
          <p:cNvPr id="19" name="Google Shape;209;p21">
            <a:extLst>
              <a:ext uri="{FF2B5EF4-FFF2-40B4-BE49-F238E27FC236}">
                <a16:creationId xmlns:a16="http://schemas.microsoft.com/office/drawing/2014/main" id="{8DB0835C-55E2-4458-BCCB-B29610832809}"/>
              </a:ext>
            </a:extLst>
          </p:cNvPr>
          <p:cNvSpPr txBox="1">
            <a:spLocks/>
          </p:cNvSpPr>
          <p:nvPr/>
        </p:nvSpPr>
        <p:spPr>
          <a:xfrm>
            <a:off x="1795953" y="3233640"/>
            <a:ext cx="5448618" cy="105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lvl="0" indent="0" algn="l" rtl="0">
              <a:spcBef>
                <a:spcPts val="0"/>
              </a:spcBef>
              <a:spcAft>
                <a:spcPts val="1600"/>
              </a:spcAft>
              <a:buNone/>
            </a:pPr>
            <a:r>
              <a:rPr lang="en-IN" sz="1200" dirty="0">
                <a:solidFill>
                  <a:schemeClr val="bg1"/>
                </a:solidFill>
              </a:rPr>
              <a:t>Constructed the basic GUI of the project.</a:t>
            </a:r>
          </a:p>
        </p:txBody>
      </p:sp>
      <p:sp>
        <p:nvSpPr>
          <p:cNvPr id="2" name="Google Shape;208;p21">
            <a:extLst>
              <a:ext uri="{FF2B5EF4-FFF2-40B4-BE49-F238E27FC236}">
                <a16:creationId xmlns:a16="http://schemas.microsoft.com/office/drawing/2014/main" id="{623BE026-7A49-4B2F-BDCB-640822205701}"/>
              </a:ext>
            </a:extLst>
          </p:cNvPr>
          <p:cNvSpPr/>
          <p:nvPr/>
        </p:nvSpPr>
        <p:spPr>
          <a:xfrm>
            <a:off x="1384065" y="3815156"/>
            <a:ext cx="328800" cy="328800"/>
          </a:xfrm>
          <a:prstGeom prst="ellipse">
            <a:avLst/>
          </a:prstGeom>
          <a:solidFill>
            <a:srgbClr val="00BF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4</a:t>
            </a:r>
            <a:endParaRPr sz="800" b="1" dirty="0">
              <a:solidFill>
                <a:srgbClr val="FFFFFF"/>
              </a:solidFill>
            </a:endParaRPr>
          </a:p>
        </p:txBody>
      </p:sp>
      <p:sp>
        <p:nvSpPr>
          <p:cNvPr id="3" name="Google Shape;209;p21">
            <a:extLst>
              <a:ext uri="{FF2B5EF4-FFF2-40B4-BE49-F238E27FC236}">
                <a16:creationId xmlns:a16="http://schemas.microsoft.com/office/drawing/2014/main" id="{9259FFB8-598A-4147-94F1-D39FF2757680}"/>
              </a:ext>
            </a:extLst>
          </p:cNvPr>
          <p:cNvSpPr txBox="1">
            <a:spLocks/>
          </p:cNvSpPr>
          <p:nvPr/>
        </p:nvSpPr>
        <p:spPr>
          <a:xfrm>
            <a:off x="1795953" y="3802591"/>
            <a:ext cx="5448618" cy="105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lvl="0" indent="0" algn="l" rtl="0">
              <a:spcBef>
                <a:spcPts val="0"/>
              </a:spcBef>
              <a:spcAft>
                <a:spcPts val="1600"/>
              </a:spcAft>
              <a:buNone/>
            </a:pPr>
            <a:r>
              <a:rPr lang="en-IN" sz="1200" dirty="0">
                <a:solidFill>
                  <a:schemeClr val="bg1"/>
                </a:solidFill>
              </a:rPr>
              <a:t>Implemented some code  </a:t>
            </a:r>
          </a:p>
        </p:txBody>
      </p:sp>
    </p:spTree>
    <p:extLst>
      <p:ext uri="{BB962C8B-B14F-4D97-AF65-F5344CB8AC3E}">
        <p14:creationId xmlns:p14="http://schemas.microsoft.com/office/powerpoint/2010/main" val="1372065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Shape 738"/>
        <p:cNvGrpSpPr/>
        <p:nvPr/>
      </p:nvGrpSpPr>
      <p:grpSpPr>
        <a:xfrm>
          <a:off x="0" y="0"/>
          <a:ext cx="0" cy="0"/>
          <a:chOff x="0" y="0"/>
          <a:chExt cx="0" cy="0"/>
        </a:xfrm>
      </p:grpSpPr>
      <p:sp>
        <p:nvSpPr>
          <p:cNvPr id="739" name="Google Shape;739;p37"/>
          <p:cNvSpPr txBox="1">
            <a:spLocks noGrp="1"/>
          </p:cNvSpPr>
          <p:nvPr>
            <p:ph type="ctrTitle"/>
          </p:nvPr>
        </p:nvSpPr>
        <p:spPr>
          <a:xfrm>
            <a:off x="326842" y="20419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dirty="0">
                <a:solidFill>
                  <a:schemeClr val="bg1"/>
                </a:solidFill>
              </a:rPr>
              <a:t>Thank you.</a:t>
            </a:r>
            <a:endParaRPr dirty="0">
              <a:solidFill>
                <a:schemeClr val="bg1"/>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407</Words>
  <Application>Microsoft Office PowerPoint</Application>
  <PresentationFormat>On-screen Show (16:9)</PresentationFormat>
  <Paragraphs>46</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Lato</vt:lpstr>
      <vt:lpstr>PT Sans</vt:lpstr>
      <vt:lpstr>Arial</vt:lpstr>
      <vt:lpstr>Raleway</vt:lpstr>
      <vt:lpstr>Streamline</vt:lpstr>
      <vt:lpstr> Sorting Algorithms          Visualizer</vt:lpstr>
      <vt:lpstr>Project objective</vt:lpstr>
      <vt:lpstr>Overview</vt:lpstr>
      <vt:lpstr>Motivation</vt:lpstr>
      <vt:lpstr>Building the Project using:</vt:lpstr>
      <vt:lpstr>Sorting Algorithms Visualized:</vt:lpstr>
      <vt:lpstr>Project Scope:</vt:lpstr>
      <vt:lpstr>Milestones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 Way Traffic Light Controller</dc:title>
  <cp:lastModifiedBy>Abhinav Lohia</cp:lastModifiedBy>
  <cp:revision>38</cp:revision>
  <cp:lastPrinted>2020-10-02T17:46:52Z</cp:lastPrinted>
  <dcterms:modified xsi:type="dcterms:W3CDTF">2020-10-05T18:05:19Z</dcterms:modified>
</cp:coreProperties>
</file>