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76" r:id="rId2"/>
    <p:sldId id="260" r:id="rId3"/>
    <p:sldId id="258" r:id="rId4"/>
    <p:sldId id="281" r:id="rId5"/>
    <p:sldId id="277" r:id="rId6"/>
    <p:sldId id="278" r:id="rId7"/>
    <p:sldId id="279" r:id="rId8"/>
    <p:sldId id="280" r:id="rId9"/>
    <p:sldId id="259" r:id="rId10"/>
    <p:sldId id="282" r:id="rId11"/>
    <p:sldId id="275"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B"/>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9" autoAdjust="0"/>
    <p:restoredTop sz="94660"/>
  </p:normalViewPr>
  <p:slideViewPr>
    <p:cSldViewPr snapToGrid="0">
      <p:cViewPr varScale="1">
        <p:scale>
          <a:sx n="108" d="100"/>
          <a:sy n="108" d="100"/>
        </p:scale>
        <p:origin x="595"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88252dc4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88252dc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f88252dc4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f88252dc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836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f88252dc4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f88252dc4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_alt1">
  <p:cSld name="TITLE_1">
    <p:bg>
      <p:bgPr>
        <a:solidFill>
          <a:schemeClr val="lt2"/>
        </a:solidFill>
        <a:effectLst/>
      </p:bgPr>
    </p:bg>
    <p:spTree>
      <p:nvGrpSpPr>
        <p:cNvPr id="1" name="Shape 21"/>
        <p:cNvGrpSpPr/>
        <p:nvPr/>
      </p:nvGrpSpPr>
      <p:grpSpPr>
        <a:xfrm>
          <a:off x="0" y="0"/>
          <a:ext cx="0" cy="0"/>
          <a:chOff x="0" y="0"/>
          <a:chExt cx="0" cy="0"/>
        </a:xfrm>
      </p:grpSpPr>
      <p:pic>
        <p:nvPicPr>
          <p:cNvPr id="22" name="Google Shape;22;p3" descr="shutterstock_429987889_edited.jpg"/>
          <p:cNvPicPr preferRelativeResize="0"/>
          <p:nvPr/>
        </p:nvPicPr>
        <p:blipFill rotWithShape="1">
          <a:blip r:embed="rId2">
            <a:alphaModFix/>
          </a:blip>
          <a:srcRect t="21799" b="23591"/>
          <a:stretch/>
        </p:blipFill>
        <p:spPr>
          <a:xfrm>
            <a:off x="0" y="487825"/>
            <a:ext cx="9144000" cy="4655676"/>
          </a:xfrm>
          <a:prstGeom prst="rect">
            <a:avLst/>
          </a:prstGeom>
          <a:noFill/>
          <a:ln>
            <a:noFill/>
          </a:ln>
        </p:spPr>
      </p:pic>
      <p:sp>
        <p:nvSpPr>
          <p:cNvPr id="23" name="Google Shape;23;p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30392" y="1191256"/>
            <a:ext cx="745763" cy="45826"/>
            <a:chOff x="4580561" y="2589004"/>
            <a:chExt cx="1064464" cy="25200"/>
          </a:xfrm>
        </p:grpSpPr>
        <p:sp>
          <p:nvSpPr>
            <p:cNvPr id="25" name="Google Shape;25;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28" name="Google Shape;28;p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9" name="Google Shape;29;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0" name="Google Shape;30;p3">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31;p3">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32" name="Google Shape;32;p3">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33" name="Google Shape;33;p3">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5"/>
          <p:cNvGrpSpPr/>
          <p:nvPr/>
        </p:nvGrpSpPr>
        <p:grpSpPr>
          <a:xfrm>
            <a:off x="830392" y="1191256"/>
            <a:ext cx="745763" cy="45826"/>
            <a:chOff x="4580561" y="2589004"/>
            <a:chExt cx="1064464" cy="25200"/>
          </a:xfrm>
        </p:grpSpPr>
        <p:sp>
          <p:nvSpPr>
            <p:cNvPr id="47" name="Google Shape;4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0" name="Google Shape;50;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1" name="Google Shape;51;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2" name="Google Shape;52;p5">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5">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5">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5" name="Google Shape;55;p5">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ody only">
  <p:cSld name="TITLE_AND_BODY_1">
    <p:spTree>
      <p:nvGrpSpPr>
        <p:cNvPr id="1" name="Shape 56"/>
        <p:cNvGrpSpPr/>
        <p:nvPr/>
      </p:nvGrpSpPr>
      <p:grpSpPr>
        <a:xfrm>
          <a:off x="0" y="0"/>
          <a:ext cx="0" cy="0"/>
          <a:chOff x="0" y="0"/>
          <a:chExt cx="0" cy="0"/>
        </a:xfrm>
      </p:grpSpPr>
      <p:sp>
        <p:nvSpPr>
          <p:cNvPr id="57" name="Google Shape;57;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59" name="Google Shape;59;p6">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6">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1" name="Google Shape;61;p6">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2" name="Google Shape;62;p6">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63" name="Google Shape;63;p6"/>
          <p:cNvSpPr txBox="1">
            <a:spLocks noGrp="1"/>
          </p:cNvSpPr>
          <p:nvPr>
            <p:ph type="body" idx="1"/>
          </p:nvPr>
        </p:nvSpPr>
        <p:spPr>
          <a:xfrm>
            <a:off x="729450" y="1068650"/>
            <a:ext cx="7688700" cy="1034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8"/>
          <p:cNvGrpSpPr/>
          <p:nvPr/>
        </p:nvGrpSpPr>
        <p:grpSpPr>
          <a:xfrm>
            <a:off x="830392" y="1191256"/>
            <a:ext cx="745763" cy="45826"/>
            <a:chOff x="4580561" y="2589004"/>
            <a:chExt cx="1064464" cy="25200"/>
          </a:xfrm>
        </p:grpSpPr>
        <p:sp>
          <p:nvSpPr>
            <p:cNvPr id="76" name="Google Shape;76;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9" name="Google Shape;79;p8"/>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0" name="Google Shape;80;p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1" name="Google Shape;81;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82" name="Google Shape;82;p8">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8">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4" name="Google Shape;84;p8">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5" name="Google Shape;85;p8">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9"/>
        <p:cNvGrpSpPr/>
        <p:nvPr/>
      </p:nvGrpSpPr>
      <p:grpSpPr>
        <a:xfrm>
          <a:off x="0" y="0"/>
          <a:ext cx="0" cy="0"/>
          <a:chOff x="0" y="0"/>
          <a:chExt cx="0" cy="0"/>
        </a:xfrm>
      </p:grpSpPr>
      <p:grpSp>
        <p:nvGrpSpPr>
          <p:cNvPr id="110" name="Google Shape;110;p11"/>
          <p:cNvGrpSpPr/>
          <p:nvPr/>
        </p:nvGrpSpPr>
        <p:grpSpPr>
          <a:xfrm>
            <a:off x="830392" y="4169130"/>
            <a:ext cx="745763" cy="45826"/>
            <a:chOff x="4580561" y="2589004"/>
            <a:chExt cx="1064464" cy="25200"/>
          </a:xfrm>
        </p:grpSpPr>
        <p:sp>
          <p:nvSpPr>
            <p:cNvPr id="111" name="Google Shape;111;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1"/>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14" name="Google Shape;114;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15" name="Google Shape;115;p11">
            <a:hlinkClick r:id="" action="ppaction://noaction"/>
          </p:cNvPr>
          <p:cNvSpPr/>
          <p:nvPr/>
        </p:nvSpPr>
        <p:spPr>
          <a:xfrm>
            <a:off x="8280450" y="0"/>
            <a:ext cx="863400" cy="45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 name="Google Shape;116;p11">
            <a:hlinkClick r:id="" action="ppaction://noaction"/>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17" name="Google Shape;117;p11">
            <a:hlinkClick r:id="" action="ppaction://noaction"/>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18" name="Google Shape;118;p11">
            <a:hlinkClick r:id="" action="ppaction://noaction"/>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9"/>
        <p:cNvGrpSpPr/>
        <p:nvPr/>
      </p:nvGrpSpPr>
      <p:grpSpPr>
        <a:xfrm>
          <a:off x="0" y="0"/>
          <a:ext cx="0" cy="0"/>
          <a:chOff x="0" y="0"/>
          <a:chExt cx="0" cy="0"/>
        </a:xfrm>
      </p:grpSpPr>
      <p:sp>
        <p:nvSpPr>
          <p:cNvPr id="120" name="Google Shape;120;p1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2"/>
          <p:cNvGrpSpPr/>
          <p:nvPr/>
        </p:nvGrpSpPr>
        <p:grpSpPr>
          <a:xfrm>
            <a:off x="830392" y="1191256"/>
            <a:ext cx="745763" cy="45826"/>
            <a:chOff x="4580561" y="2589004"/>
            <a:chExt cx="1064464" cy="25200"/>
          </a:xfrm>
        </p:grpSpPr>
        <p:sp>
          <p:nvSpPr>
            <p:cNvPr id="122" name="Google Shape;122;p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125" name="Google Shape;125;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6" name="Google Shape;126;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28" name="Google Shape;128;p12">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2">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0" name="Google Shape;130;p12">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1" name="Google Shape;131;p12">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2"/>
        <p:cNvGrpSpPr/>
        <p:nvPr/>
      </p:nvGrpSpPr>
      <p:grpSpPr>
        <a:xfrm>
          <a:off x="0" y="0"/>
          <a:ext cx="0" cy="0"/>
          <a:chOff x="0" y="0"/>
          <a:chExt cx="0" cy="0"/>
        </a:xfrm>
      </p:grpSpPr>
      <p:sp>
        <p:nvSpPr>
          <p:cNvPr id="133" name="Google Shape;133;p13"/>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34" name="Google Shape;134;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5" name="Google Shape;135;p13">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13">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7" name="Google Shape;137;p13">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8" name="Google Shape;138;p13">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52" name="Google Shape;152;p15">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15">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54" name="Google Shape;154;p15">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55" name="Google Shape;155;p15">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_alt1">
  <p:cSld name="SECTION_HEADER_2">
    <p:bg>
      <p:bgPr>
        <a:solidFill>
          <a:srgbClr val="434343"/>
        </a:solidFill>
        <a:effectLst/>
      </p:bgPr>
    </p:bg>
    <p:spTree>
      <p:nvGrpSpPr>
        <p:cNvPr id="1" name="Shape 162"/>
        <p:cNvGrpSpPr/>
        <p:nvPr/>
      </p:nvGrpSpPr>
      <p:grpSpPr>
        <a:xfrm>
          <a:off x="0" y="0"/>
          <a:ext cx="0" cy="0"/>
          <a:chOff x="0" y="0"/>
          <a:chExt cx="0" cy="0"/>
        </a:xfrm>
      </p:grpSpPr>
      <p:grpSp>
        <p:nvGrpSpPr>
          <p:cNvPr id="163" name="Google Shape;163;p17"/>
          <p:cNvGrpSpPr/>
          <p:nvPr/>
        </p:nvGrpSpPr>
        <p:grpSpPr>
          <a:xfrm>
            <a:off x="830392" y="1191256"/>
            <a:ext cx="745763" cy="45826"/>
            <a:chOff x="4580561" y="2589004"/>
            <a:chExt cx="1064464" cy="25200"/>
          </a:xfrm>
        </p:grpSpPr>
        <p:sp>
          <p:nvSpPr>
            <p:cNvPr id="164" name="Google Shape;164;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67" name="Google Shape;167;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68" name="Google Shape;168;p17">
            <a:hlinkClick r:id="" action="ppaction://noaction"/>
          </p:cNvPr>
          <p:cNvSpPr/>
          <p:nvPr/>
        </p:nvSpPr>
        <p:spPr>
          <a:xfrm>
            <a:off x="8280450" y="0"/>
            <a:ext cx="863400" cy="4542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 name="Google Shape;169;p17">
            <a:hlinkClick r:id="" action="ppaction://noaction"/>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70" name="Google Shape;170;p17">
            <a:hlinkClick r:id="" action="ppaction://noaction"/>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71" name="Google Shape;171;p17">
            <a:hlinkClick r:id="" action="ppaction://noaction"/>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 id="2147483659" r:id="rId7"/>
    <p:sldLayoutId id="2147483661"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417E-B539-4656-86B9-6DB5F6ACF54D}"/>
              </a:ext>
            </a:extLst>
          </p:cNvPr>
          <p:cNvSpPr>
            <a:spLocks noGrp="1"/>
          </p:cNvSpPr>
          <p:nvPr>
            <p:ph type="ctrTitle"/>
          </p:nvPr>
        </p:nvSpPr>
        <p:spPr>
          <a:xfrm>
            <a:off x="163392" y="379021"/>
            <a:ext cx="7688100" cy="1664700"/>
          </a:xfrm>
        </p:spPr>
        <p:txBody>
          <a:bodyPr/>
          <a:lstStyle/>
          <a:p>
            <a:r>
              <a:rPr lang="en-US" dirty="0">
                <a:solidFill>
                  <a:schemeClr val="bg1"/>
                </a:solidFill>
              </a:rPr>
              <a:t>Traffic Light Circuit</a:t>
            </a:r>
          </a:p>
        </p:txBody>
      </p:sp>
      <p:sp>
        <p:nvSpPr>
          <p:cNvPr id="3" name="Subtitle 2">
            <a:extLst>
              <a:ext uri="{FF2B5EF4-FFF2-40B4-BE49-F238E27FC236}">
                <a16:creationId xmlns:a16="http://schemas.microsoft.com/office/drawing/2014/main" id="{B99F0C9E-BD2B-48F7-9A5D-252ED319E380}"/>
              </a:ext>
            </a:extLst>
          </p:cNvPr>
          <p:cNvSpPr>
            <a:spLocks noGrp="1"/>
          </p:cNvSpPr>
          <p:nvPr>
            <p:ph type="subTitle" idx="1"/>
          </p:nvPr>
        </p:nvSpPr>
        <p:spPr>
          <a:xfrm>
            <a:off x="163392" y="2030550"/>
            <a:ext cx="7688100" cy="541200"/>
          </a:xfrm>
        </p:spPr>
        <p:txBody>
          <a:bodyPr/>
          <a:lstStyle/>
          <a:p>
            <a:r>
              <a:rPr lang="en-US" b="1" i="1" dirty="0">
                <a:solidFill>
                  <a:schemeClr val="bg1"/>
                </a:solidFill>
              </a:rPr>
              <a:t>Abhinav </a:t>
            </a:r>
            <a:r>
              <a:rPr lang="en-US" b="1" i="1" dirty="0" err="1">
                <a:solidFill>
                  <a:schemeClr val="bg1"/>
                </a:solidFill>
              </a:rPr>
              <a:t>Lohia</a:t>
            </a:r>
            <a:r>
              <a:rPr lang="en-US" b="1" i="1" dirty="0">
                <a:solidFill>
                  <a:schemeClr val="bg1"/>
                </a:solidFill>
              </a:rPr>
              <a:t> [2K19/CO/015]</a:t>
            </a:r>
          </a:p>
          <a:p>
            <a:r>
              <a:rPr lang="en-US" b="1" i="1" dirty="0">
                <a:solidFill>
                  <a:schemeClr val="bg1"/>
                </a:solidFill>
              </a:rPr>
              <a:t>Abhinav Ranjith [2K19/CO/016]</a:t>
            </a:r>
          </a:p>
        </p:txBody>
      </p:sp>
    </p:spTree>
    <p:extLst>
      <p:ext uri="{BB962C8B-B14F-4D97-AF65-F5344CB8AC3E}">
        <p14:creationId xmlns:p14="http://schemas.microsoft.com/office/powerpoint/2010/main" val="935335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Milestones</a:t>
            </a:r>
            <a:endParaRPr dirty="0"/>
          </a:p>
        </p:txBody>
      </p:sp>
      <p:sp>
        <p:nvSpPr>
          <p:cNvPr id="206" name="Google Shape;206;p21"/>
          <p:cNvSpPr/>
          <p:nvPr/>
        </p:nvSpPr>
        <p:spPr>
          <a:xfrm>
            <a:off x="1400790" y="21816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1</a:t>
            </a:r>
            <a:endParaRPr sz="800" b="1">
              <a:solidFill>
                <a:srgbClr val="FFFFFF"/>
              </a:solidFill>
            </a:endParaRPr>
          </a:p>
        </p:txBody>
      </p:sp>
      <p:sp>
        <p:nvSpPr>
          <p:cNvPr id="207" name="Google Shape;207;p21"/>
          <p:cNvSpPr txBox="1">
            <a:spLocks noGrp="1"/>
          </p:cNvSpPr>
          <p:nvPr>
            <p:ph type="body" idx="1"/>
          </p:nvPr>
        </p:nvSpPr>
        <p:spPr>
          <a:xfrm>
            <a:off x="1847691" y="2073775"/>
            <a:ext cx="6345038"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t>Collected all the information about the project .</a:t>
            </a:r>
            <a:endParaRPr sz="1200" dirty="0"/>
          </a:p>
        </p:txBody>
      </p:sp>
      <p:sp>
        <p:nvSpPr>
          <p:cNvPr id="208" name="Google Shape;208;p21"/>
          <p:cNvSpPr/>
          <p:nvPr/>
        </p:nvSpPr>
        <p:spPr>
          <a:xfrm>
            <a:off x="1400790" y="28781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2</a:t>
            </a:r>
            <a:endParaRPr sz="800" b="1" dirty="0">
              <a:solidFill>
                <a:srgbClr val="FFFFFF"/>
              </a:solidFill>
            </a:endParaRPr>
          </a:p>
        </p:txBody>
      </p:sp>
      <p:sp>
        <p:nvSpPr>
          <p:cNvPr id="209" name="Google Shape;209;p21"/>
          <p:cNvSpPr txBox="1">
            <a:spLocks noGrp="1"/>
          </p:cNvSpPr>
          <p:nvPr>
            <p:ph type="body" idx="1"/>
          </p:nvPr>
        </p:nvSpPr>
        <p:spPr>
          <a:xfrm>
            <a:off x="1844346" y="2819600"/>
            <a:ext cx="5448618"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200" dirty="0"/>
              <a:t>Constructed some basic circuits for study .</a:t>
            </a:r>
            <a:endParaRPr sz="1200" dirty="0"/>
          </a:p>
        </p:txBody>
      </p:sp>
      <p:sp>
        <p:nvSpPr>
          <p:cNvPr id="8" name="Google Shape;208;p21">
            <a:extLst>
              <a:ext uri="{FF2B5EF4-FFF2-40B4-BE49-F238E27FC236}">
                <a16:creationId xmlns:a16="http://schemas.microsoft.com/office/drawing/2014/main" id="{1663BFDB-EA4E-42AB-A86A-30385D9B55F0}"/>
              </a:ext>
            </a:extLst>
          </p:cNvPr>
          <p:cNvSpPr/>
          <p:nvPr/>
        </p:nvSpPr>
        <p:spPr>
          <a:xfrm>
            <a:off x="1397445" y="36011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3</a:t>
            </a:r>
            <a:endParaRPr sz="800" b="1" dirty="0">
              <a:solidFill>
                <a:srgbClr val="FFFFFF"/>
              </a:solidFill>
            </a:endParaRPr>
          </a:p>
        </p:txBody>
      </p:sp>
      <p:sp>
        <p:nvSpPr>
          <p:cNvPr id="19" name="Google Shape;209;p21">
            <a:extLst>
              <a:ext uri="{FF2B5EF4-FFF2-40B4-BE49-F238E27FC236}">
                <a16:creationId xmlns:a16="http://schemas.microsoft.com/office/drawing/2014/main" id="{8DB0835C-55E2-4458-BCCB-B29610832809}"/>
              </a:ext>
            </a:extLst>
          </p:cNvPr>
          <p:cNvSpPr txBox="1">
            <a:spLocks/>
          </p:cNvSpPr>
          <p:nvPr/>
        </p:nvSpPr>
        <p:spPr>
          <a:xfrm>
            <a:off x="1841001" y="3565425"/>
            <a:ext cx="5448618" cy="105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sz="1200" dirty="0"/>
              <a:t>Improved the circuit by using more efficient microprocessor.</a:t>
            </a:r>
          </a:p>
        </p:txBody>
      </p:sp>
    </p:spTree>
    <p:extLst>
      <p:ext uri="{BB962C8B-B14F-4D97-AF65-F5344CB8AC3E}">
        <p14:creationId xmlns:p14="http://schemas.microsoft.com/office/powerpoint/2010/main" val="137206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7000" b="-17000"/>
          </a:stretch>
        </a:blipFill>
        <a:effectLst/>
      </p:bgPr>
    </p:bg>
    <p:spTree>
      <p:nvGrpSpPr>
        <p:cNvPr id="1" name="Shape 738"/>
        <p:cNvGrpSpPr/>
        <p:nvPr/>
      </p:nvGrpSpPr>
      <p:grpSpPr>
        <a:xfrm>
          <a:off x="0" y="0"/>
          <a:ext cx="0" cy="0"/>
          <a:chOff x="0" y="0"/>
          <a:chExt cx="0" cy="0"/>
        </a:xfrm>
      </p:grpSpPr>
      <p:sp>
        <p:nvSpPr>
          <p:cNvPr id="739" name="Google Shape;739;p3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dirty="0">
                <a:solidFill>
                  <a:schemeClr val="bg1"/>
                </a:solidFill>
              </a:rPr>
              <a:t>Thank you.</a:t>
            </a:r>
            <a:endParaRPr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7"/>
        <p:cNvGrpSpPr/>
        <p:nvPr/>
      </p:nvGrpSpPr>
      <p:grpSpPr>
        <a:xfrm>
          <a:off x="0" y="0"/>
          <a:ext cx="0" cy="0"/>
          <a:chOff x="0" y="0"/>
          <a:chExt cx="0" cy="0"/>
        </a:xfrm>
      </p:grpSpPr>
      <p:sp>
        <p:nvSpPr>
          <p:cNvPr id="218" name="Google Shape;218;p22"/>
          <p:cNvSpPr txBox="1">
            <a:spLocks noGrp="1"/>
          </p:cNvSpPr>
          <p:nvPr>
            <p:ph type="title"/>
          </p:nvPr>
        </p:nvSpPr>
        <p:spPr>
          <a:xfrm>
            <a:off x="729450" y="1322450"/>
            <a:ext cx="7010100" cy="35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Project objective</a:t>
            </a:r>
            <a:endParaRPr sz="2800" dirty="0"/>
          </a:p>
        </p:txBody>
      </p:sp>
      <p:sp>
        <p:nvSpPr>
          <p:cNvPr id="219" name="Google Shape;219;p22"/>
          <p:cNvSpPr txBox="1">
            <a:spLocks noGrp="1"/>
          </p:cNvSpPr>
          <p:nvPr>
            <p:ph type="body" idx="4294967295"/>
          </p:nvPr>
        </p:nvSpPr>
        <p:spPr>
          <a:xfrm>
            <a:off x="729450" y="2005382"/>
            <a:ext cx="7010100" cy="2628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600" dirty="0">
                <a:solidFill>
                  <a:srgbClr val="FFFFFF"/>
                </a:solidFill>
              </a:rPr>
              <a:t>The main objective of this traffic light controller is to provide sophisticated control and coordination to confirm that traffic moves as smoothly and safely as possible. This project makes use of LED lights for indication purpose and a microcontroller is used for auto changing of signal at specified range of time interval. LED lights gets automatically turns on and off by making corresponding port pin of the microcontroller “HIGH”.</a:t>
            </a:r>
            <a:endParaRPr sz="16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Overview</a:t>
            </a:r>
            <a:endParaRPr sz="2800" dirty="0"/>
          </a:p>
        </p:txBody>
      </p:sp>
      <p:sp>
        <p:nvSpPr>
          <p:cNvPr id="199" name="Google Shape;199;p20"/>
          <p:cNvSpPr txBox="1">
            <a:spLocks noGrp="1"/>
          </p:cNvSpPr>
          <p:nvPr>
            <p:ph type="body" idx="1"/>
          </p:nvPr>
        </p:nvSpPr>
        <p:spPr>
          <a:xfrm>
            <a:off x="1295325" y="2078875"/>
            <a:ext cx="7122900" cy="13269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400" dirty="0"/>
              <a:t>Traffic lights were first invented in the year 1868 at London’s House of Commons where traffic light signals were placed at intersections of George and Bridge Street. During this period traffic lights were controlled either by timing or by switching manually. Over the years, controlling the traffic became a major issue because of rapid increase in automobiles and also because of large time delays between traffic lights. So, in order to rectify this problem, we will go for density based traffic lights system. </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sp>
        <p:nvSpPr>
          <p:cNvPr id="4" name="Google Shape;218;p22">
            <a:extLst>
              <a:ext uri="{FF2B5EF4-FFF2-40B4-BE49-F238E27FC236}">
                <a16:creationId xmlns:a16="http://schemas.microsoft.com/office/drawing/2014/main" id="{BBE10C82-7385-4485-A610-4024C089995A}"/>
              </a:ext>
            </a:extLst>
          </p:cNvPr>
          <p:cNvSpPr txBox="1">
            <a:spLocks/>
          </p:cNvSpPr>
          <p:nvPr/>
        </p:nvSpPr>
        <p:spPr>
          <a:xfrm>
            <a:off x="286998" y="680895"/>
            <a:ext cx="7010100" cy="5800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Traffic Light Circuit</a:t>
            </a:r>
          </a:p>
        </p:txBody>
      </p:sp>
      <p:pic>
        <p:nvPicPr>
          <p:cNvPr id="6" name="Picture 5">
            <a:extLst>
              <a:ext uri="{FF2B5EF4-FFF2-40B4-BE49-F238E27FC236}">
                <a16:creationId xmlns:a16="http://schemas.microsoft.com/office/drawing/2014/main" id="{085FEE71-9118-48F6-A1F1-1C86C7835276}"/>
              </a:ext>
            </a:extLst>
          </p:cNvPr>
          <p:cNvPicPr>
            <a:picLocks noChangeAspect="1"/>
          </p:cNvPicPr>
          <p:nvPr/>
        </p:nvPicPr>
        <p:blipFill>
          <a:blip r:embed="rId2"/>
          <a:stretch>
            <a:fillRect/>
          </a:stretch>
        </p:blipFill>
        <p:spPr>
          <a:xfrm>
            <a:off x="2198584" y="1496961"/>
            <a:ext cx="4914608" cy="3298424"/>
          </a:xfrm>
          <a:prstGeom prst="rect">
            <a:avLst/>
          </a:prstGeom>
        </p:spPr>
      </p:pic>
    </p:spTree>
    <p:extLst>
      <p:ext uri="{BB962C8B-B14F-4D97-AF65-F5344CB8AC3E}">
        <p14:creationId xmlns:p14="http://schemas.microsoft.com/office/powerpoint/2010/main" val="155511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AAC6-9D05-43CB-BA71-1AB204CFE409}"/>
              </a:ext>
            </a:extLst>
          </p:cNvPr>
          <p:cNvSpPr>
            <a:spLocks noGrp="1"/>
          </p:cNvSpPr>
          <p:nvPr>
            <p:ph type="title"/>
          </p:nvPr>
        </p:nvSpPr>
        <p:spPr/>
        <p:txBody>
          <a:bodyPr/>
          <a:lstStyle/>
          <a:p>
            <a:r>
              <a:rPr lang="en-US" sz="2800" dirty="0"/>
              <a:t>Components Used:</a:t>
            </a:r>
          </a:p>
        </p:txBody>
      </p:sp>
      <p:sp>
        <p:nvSpPr>
          <p:cNvPr id="3" name="Text Placeholder 2">
            <a:extLst>
              <a:ext uri="{FF2B5EF4-FFF2-40B4-BE49-F238E27FC236}">
                <a16:creationId xmlns:a16="http://schemas.microsoft.com/office/drawing/2014/main" id="{38027FD4-EFF0-461B-AA8B-38061161D09A}"/>
              </a:ext>
            </a:extLst>
          </p:cNvPr>
          <p:cNvSpPr>
            <a:spLocks noGrp="1"/>
          </p:cNvSpPr>
          <p:nvPr>
            <p:ph type="body" idx="1"/>
          </p:nvPr>
        </p:nvSpPr>
        <p:spPr/>
        <p:txBody>
          <a:bodyPr/>
          <a:lstStyle/>
          <a:p>
            <a:r>
              <a:rPr lang="en-US" b="1" dirty="0">
                <a:solidFill>
                  <a:schemeClr val="bg2"/>
                </a:solidFill>
              </a:rPr>
              <a:t>555 Timer IC</a:t>
            </a:r>
          </a:p>
          <a:p>
            <a:r>
              <a:rPr lang="en-US" b="1" dirty="0">
                <a:solidFill>
                  <a:schemeClr val="bg2"/>
                </a:solidFill>
              </a:rPr>
              <a:t>4017 IC (Digital counter)</a:t>
            </a:r>
          </a:p>
          <a:p>
            <a:r>
              <a:rPr lang="en-US" b="1" dirty="0">
                <a:solidFill>
                  <a:schemeClr val="bg2"/>
                </a:solidFill>
              </a:rPr>
              <a:t>Resistors</a:t>
            </a:r>
          </a:p>
          <a:p>
            <a:r>
              <a:rPr lang="en-US" b="1" dirty="0">
                <a:solidFill>
                  <a:schemeClr val="bg2"/>
                </a:solidFill>
              </a:rPr>
              <a:t>Capacitors</a:t>
            </a:r>
          </a:p>
          <a:p>
            <a:r>
              <a:rPr lang="en-US" b="1" dirty="0">
                <a:solidFill>
                  <a:schemeClr val="bg2"/>
                </a:solidFill>
              </a:rPr>
              <a:t>LED’s</a:t>
            </a:r>
          </a:p>
          <a:p>
            <a:r>
              <a:rPr lang="en-US" b="1" dirty="0">
                <a:solidFill>
                  <a:schemeClr val="bg2"/>
                </a:solidFill>
              </a:rPr>
              <a:t>Diodes</a:t>
            </a:r>
          </a:p>
          <a:p>
            <a:r>
              <a:rPr lang="en-US" b="1" dirty="0">
                <a:solidFill>
                  <a:schemeClr val="bg2"/>
                </a:solidFill>
              </a:rPr>
              <a:t>POT (P1)</a:t>
            </a:r>
          </a:p>
        </p:txBody>
      </p:sp>
    </p:spTree>
    <p:extLst>
      <p:ext uri="{BB962C8B-B14F-4D97-AF65-F5344CB8AC3E}">
        <p14:creationId xmlns:p14="http://schemas.microsoft.com/office/powerpoint/2010/main" val="397921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52A735-CF25-4D4B-93E1-85024BA75432}"/>
              </a:ext>
            </a:extLst>
          </p:cNvPr>
          <p:cNvSpPr>
            <a:spLocks noGrp="1"/>
          </p:cNvSpPr>
          <p:nvPr>
            <p:ph type="body" idx="1"/>
          </p:nvPr>
        </p:nvSpPr>
        <p:spPr>
          <a:xfrm>
            <a:off x="727650" y="1537350"/>
            <a:ext cx="7688700" cy="1034400"/>
          </a:xfrm>
        </p:spPr>
        <p:txBody>
          <a:bodyPr/>
          <a:lstStyle/>
          <a:p>
            <a:pPr algn="just">
              <a:buClr>
                <a:schemeClr val="bg1"/>
              </a:buClr>
              <a:buFont typeface="Wingdings" panose="05000000000000000000" pitchFamily="2" charset="2"/>
              <a:buChar char="Ø"/>
            </a:pPr>
            <a:r>
              <a:rPr lang="en-US" dirty="0">
                <a:solidFill>
                  <a:schemeClr val="bg1"/>
                </a:solidFill>
              </a:rPr>
              <a:t>The </a:t>
            </a:r>
            <a:r>
              <a:rPr lang="en-US" b="1" dirty="0">
                <a:solidFill>
                  <a:schemeClr val="bg1"/>
                </a:solidFill>
              </a:rPr>
              <a:t>555 timer IC</a:t>
            </a:r>
            <a:r>
              <a:rPr lang="en-US" dirty="0">
                <a:solidFill>
                  <a:schemeClr val="bg1"/>
                </a:solidFill>
              </a:rPr>
              <a:t> is an integrated (chip) used in a variety of timer, delay, pulse generation, and oscillator applications. </a:t>
            </a:r>
            <a:r>
              <a:rPr lang="en-US" dirty="0">
                <a:solidFill>
                  <a:schemeClr val="bg1"/>
                </a:solidFill>
                <a:latin typeface="Lato" panose="020B0604020202020204" charset="0"/>
              </a:rPr>
              <a:t>It</a:t>
            </a:r>
            <a:r>
              <a:rPr lang="en-US" b="0" i="0" dirty="0">
                <a:solidFill>
                  <a:schemeClr val="bg1"/>
                </a:solidFill>
                <a:effectLst/>
                <a:latin typeface="Lato" panose="020B0604020202020204" charset="0"/>
              </a:rPr>
              <a:t> gets its name from the fact that there are three internally connected 5kΩ resistors which it uses to generate the two comparators reference voltages. The 555 timer chip is extremely robust and stable 8-pin device that can be</a:t>
            </a:r>
          </a:p>
          <a:p>
            <a:pPr marL="146050" indent="0" algn="just">
              <a:buNone/>
            </a:pPr>
            <a:r>
              <a:rPr lang="en-US" b="0" i="0" dirty="0">
                <a:solidFill>
                  <a:schemeClr val="bg1"/>
                </a:solidFill>
                <a:effectLst/>
                <a:latin typeface="Lato" panose="020B0604020202020204" charset="0"/>
              </a:rPr>
              <a:t>          operated    either   as  a very   accurate    Monostable, </a:t>
            </a:r>
          </a:p>
          <a:p>
            <a:pPr marL="146050" indent="0" algn="just">
              <a:buNone/>
            </a:pPr>
            <a:r>
              <a:rPr lang="en-US" b="0" i="0" dirty="0">
                <a:solidFill>
                  <a:schemeClr val="bg1"/>
                </a:solidFill>
                <a:effectLst/>
                <a:latin typeface="Lato" panose="020B0604020202020204" charset="0"/>
              </a:rPr>
              <a:t>          Bistable   or   Astable    Multivibrator   to  produce   a </a:t>
            </a:r>
          </a:p>
          <a:p>
            <a:pPr marL="146050" indent="0" algn="just">
              <a:buNone/>
            </a:pPr>
            <a:r>
              <a:rPr lang="en-US" dirty="0">
                <a:solidFill>
                  <a:schemeClr val="bg1"/>
                </a:solidFill>
                <a:latin typeface="Lato" panose="020B0604020202020204" charset="0"/>
              </a:rPr>
              <a:t>          any sort </a:t>
            </a:r>
            <a:r>
              <a:rPr lang="en-US" b="0" i="0" dirty="0">
                <a:solidFill>
                  <a:schemeClr val="bg1"/>
                </a:solidFill>
                <a:effectLst/>
                <a:latin typeface="Lato" panose="020B0604020202020204" charset="0"/>
              </a:rPr>
              <a:t> of applications that  requires some  form of </a:t>
            </a:r>
          </a:p>
          <a:p>
            <a:pPr marL="146050" indent="0" algn="just">
              <a:buNone/>
            </a:pPr>
            <a:r>
              <a:rPr lang="en-US" dirty="0">
                <a:solidFill>
                  <a:schemeClr val="bg1"/>
                </a:solidFill>
                <a:latin typeface="Lato" panose="020B0604020202020204" charset="0"/>
              </a:rPr>
              <a:t>          </a:t>
            </a:r>
            <a:r>
              <a:rPr lang="en-US" b="0" i="0" dirty="0">
                <a:solidFill>
                  <a:schemeClr val="bg1"/>
                </a:solidFill>
                <a:effectLst/>
                <a:latin typeface="Lato" panose="020B0604020202020204" charset="0"/>
              </a:rPr>
              <a:t>time control.</a:t>
            </a:r>
          </a:p>
        </p:txBody>
      </p:sp>
      <p:pic>
        <p:nvPicPr>
          <p:cNvPr id="3" name="Picture 2">
            <a:extLst>
              <a:ext uri="{FF2B5EF4-FFF2-40B4-BE49-F238E27FC236}">
                <a16:creationId xmlns:a16="http://schemas.microsoft.com/office/drawing/2014/main" id="{5D7DF821-B546-46F5-B405-DA941FC8BED7}"/>
              </a:ext>
            </a:extLst>
          </p:cNvPr>
          <p:cNvPicPr>
            <a:picLocks noChangeAspect="1"/>
          </p:cNvPicPr>
          <p:nvPr/>
        </p:nvPicPr>
        <p:blipFill>
          <a:blip r:embed="rId2"/>
          <a:stretch>
            <a:fillRect/>
          </a:stretch>
        </p:blipFill>
        <p:spPr>
          <a:xfrm>
            <a:off x="5292423" y="2458336"/>
            <a:ext cx="3204216" cy="2061813"/>
          </a:xfrm>
          <a:prstGeom prst="rect">
            <a:avLst/>
          </a:prstGeom>
        </p:spPr>
      </p:pic>
    </p:spTree>
    <p:extLst>
      <p:ext uri="{BB962C8B-B14F-4D97-AF65-F5344CB8AC3E}">
        <p14:creationId xmlns:p14="http://schemas.microsoft.com/office/powerpoint/2010/main" val="235222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1FBE1F-C673-47D5-838D-48319D69FA4C}"/>
              </a:ext>
            </a:extLst>
          </p:cNvPr>
          <p:cNvSpPr>
            <a:spLocks noGrp="1"/>
          </p:cNvSpPr>
          <p:nvPr>
            <p:ph type="body" idx="1"/>
          </p:nvPr>
        </p:nvSpPr>
        <p:spPr>
          <a:xfrm>
            <a:off x="727650" y="1304870"/>
            <a:ext cx="7688700" cy="1034400"/>
          </a:xfrm>
        </p:spPr>
        <p:txBody>
          <a:bodyPr/>
          <a:lstStyle/>
          <a:p>
            <a:pPr algn="just">
              <a:buFont typeface="Wingdings" panose="05000000000000000000" pitchFamily="2" charset="2"/>
              <a:buChar char="Ø"/>
            </a:pPr>
            <a:r>
              <a:rPr lang="en-US" dirty="0">
                <a:solidFill>
                  <a:srgbClr val="414042"/>
                </a:solidFill>
                <a:latin typeface="Lato" panose="020B0604020202020204" charset="0"/>
              </a:rPr>
              <a:t>The </a:t>
            </a:r>
            <a:r>
              <a:rPr lang="en-US" b="1" dirty="0">
                <a:solidFill>
                  <a:srgbClr val="414042"/>
                </a:solidFill>
                <a:latin typeface="Lato" panose="020B0604020202020204" charset="0"/>
              </a:rPr>
              <a:t>CD4017 Decade counter</a:t>
            </a:r>
            <a:r>
              <a:rPr lang="en-US" dirty="0">
                <a:solidFill>
                  <a:srgbClr val="414042"/>
                </a:solidFill>
                <a:latin typeface="Lato" panose="020B0604020202020204" charset="0"/>
              </a:rPr>
              <a:t> is used for low range counting applications. It has the capability to turn on 10 outputs sequentially in a pre-defined time and reset the count or hold it when required. It also has the capability to indicate the status of counting using Carry pin. This is commonly used for Led chasers and other logical output projects. This IC will increment the count from 0 to 9 each time it senses a high pulse from the clock pin (pin 14).</a:t>
            </a:r>
          </a:p>
        </p:txBody>
      </p:sp>
      <p:pic>
        <p:nvPicPr>
          <p:cNvPr id="3" name="Picture 2">
            <a:extLst>
              <a:ext uri="{FF2B5EF4-FFF2-40B4-BE49-F238E27FC236}">
                <a16:creationId xmlns:a16="http://schemas.microsoft.com/office/drawing/2014/main" id="{0CDD8749-EEB4-4CAF-9022-21B85DBEB010}"/>
              </a:ext>
            </a:extLst>
          </p:cNvPr>
          <p:cNvPicPr>
            <a:picLocks noChangeAspect="1"/>
          </p:cNvPicPr>
          <p:nvPr/>
        </p:nvPicPr>
        <p:blipFill>
          <a:blip r:embed="rId2"/>
          <a:stretch>
            <a:fillRect/>
          </a:stretch>
        </p:blipFill>
        <p:spPr>
          <a:xfrm>
            <a:off x="3493134" y="2571750"/>
            <a:ext cx="2157732" cy="2258092"/>
          </a:xfrm>
          <a:prstGeom prst="rect">
            <a:avLst/>
          </a:prstGeom>
        </p:spPr>
      </p:pic>
    </p:spTree>
    <p:extLst>
      <p:ext uri="{BB962C8B-B14F-4D97-AF65-F5344CB8AC3E}">
        <p14:creationId xmlns:p14="http://schemas.microsoft.com/office/powerpoint/2010/main" val="400100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5C76-1ACD-4C47-9B74-64D2ED2C2A9B}"/>
              </a:ext>
            </a:extLst>
          </p:cNvPr>
          <p:cNvSpPr>
            <a:spLocks noGrp="1"/>
          </p:cNvSpPr>
          <p:nvPr>
            <p:ph type="title"/>
          </p:nvPr>
        </p:nvSpPr>
        <p:spPr>
          <a:xfrm>
            <a:off x="729450" y="1322450"/>
            <a:ext cx="7688400" cy="879730"/>
          </a:xfrm>
        </p:spPr>
        <p:txBody>
          <a:bodyPr/>
          <a:lstStyle/>
          <a:p>
            <a:r>
              <a:rPr lang="en-US" sz="2800" dirty="0"/>
              <a:t>Working Principle</a:t>
            </a:r>
          </a:p>
        </p:txBody>
      </p:sp>
      <p:sp>
        <p:nvSpPr>
          <p:cNvPr id="3" name="TextBox 2">
            <a:extLst>
              <a:ext uri="{FF2B5EF4-FFF2-40B4-BE49-F238E27FC236}">
                <a16:creationId xmlns:a16="http://schemas.microsoft.com/office/drawing/2014/main" id="{DE8D96C8-6C3E-4FB8-A26C-1F46C91D22A4}"/>
              </a:ext>
            </a:extLst>
          </p:cNvPr>
          <p:cNvSpPr txBox="1"/>
          <p:nvPr/>
        </p:nvSpPr>
        <p:spPr>
          <a:xfrm>
            <a:off x="789180" y="2146554"/>
            <a:ext cx="7625370" cy="2031325"/>
          </a:xfrm>
          <a:prstGeom prst="rect">
            <a:avLst/>
          </a:prstGeom>
          <a:noFill/>
        </p:spPr>
        <p:txBody>
          <a:bodyPr wrap="square" rtlCol="0">
            <a:spAutoFit/>
          </a:bodyPr>
          <a:lstStyle/>
          <a:p>
            <a:pPr algn="just"/>
            <a:r>
              <a:rPr lang="en-US" b="0" i="0" dirty="0">
                <a:solidFill>
                  <a:schemeClr val="bg1"/>
                </a:solidFill>
                <a:effectLst/>
                <a:latin typeface="Lato" panose="020B0604020202020204" charset="0"/>
              </a:rPr>
              <a:t>This traffic light is made with the help of counter IC, which is mainly used for Sequential Circuits. We can also call it as Sequential Traffic Lights. Sequential Circuits are used to count the numbers in the </a:t>
            </a:r>
            <a:r>
              <a:rPr lang="en-US" dirty="0">
                <a:solidFill>
                  <a:schemeClr val="bg1"/>
                </a:solidFill>
                <a:latin typeface="Lato" panose="020B0604020202020204" charset="0"/>
              </a:rPr>
              <a:t>series. The main IC is 4017 counter IC which is used to glow the Red, yellow and green LED respectively. 555 timer acts as a pulse generator providing an input to the 4017 counter IC. Timing of glow of certain lights totally depends upon the 555 timer’s pulse, which we can control via the Potentiometer so if you want to change the time of glow, you can do so by varying the potentiometer, having the responsibility for the timing. LED’s are not connected directly with 4017 counter, as the lights won’t be stable. We have used the combination of 1N4148 diodes and the LEDs in order to get the appropriate output. </a:t>
            </a:r>
          </a:p>
        </p:txBody>
      </p:sp>
    </p:spTree>
    <p:extLst>
      <p:ext uri="{BB962C8B-B14F-4D97-AF65-F5344CB8AC3E}">
        <p14:creationId xmlns:p14="http://schemas.microsoft.com/office/powerpoint/2010/main" val="233847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Scope</a:t>
            </a:r>
            <a:endParaRPr dirty="0"/>
          </a:p>
        </p:txBody>
      </p:sp>
      <p:sp>
        <p:nvSpPr>
          <p:cNvPr id="206" name="Google Shape;206;p21"/>
          <p:cNvSpPr/>
          <p:nvPr/>
        </p:nvSpPr>
        <p:spPr>
          <a:xfrm>
            <a:off x="1400790" y="21816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1</a:t>
            </a:r>
            <a:endParaRPr sz="800" b="1">
              <a:solidFill>
                <a:srgbClr val="FFFFFF"/>
              </a:solidFill>
            </a:endParaRPr>
          </a:p>
        </p:txBody>
      </p:sp>
      <p:sp>
        <p:nvSpPr>
          <p:cNvPr id="207" name="Google Shape;207;p21"/>
          <p:cNvSpPr txBox="1">
            <a:spLocks noGrp="1"/>
          </p:cNvSpPr>
          <p:nvPr>
            <p:ph type="body" idx="1"/>
          </p:nvPr>
        </p:nvSpPr>
        <p:spPr>
          <a:xfrm>
            <a:off x="1847691" y="2073775"/>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100" dirty="0"/>
              <a:t>The system can be replaced by image processing system which will give efficient results.</a:t>
            </a:r>
            <a:endParaRPr sz="1100" dirty="0"/>
          </a:p>
        </p:txBody>
      </p:sp>
      <p:sp>
        <p:nvSpPr>
          <p:cNvPr id="208" name="Google Shape;208;p21"/>
          <p:cNvSpPr/>
          <p:nvPr/>
        </p:nvSpPr>
        <p:spPr>
          <a:xfrm>
            <a:off x="1400790" y="34040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2</a:t>
            </a:r>
            <a:endParaRPr sz="800" b="1">
              <a:solidFill>
                <a:srgbClr val="FFFFFF"/>
              </a:solidFill>
            </a:endParaRPr>
          </a:p>
        </p:txBody>
      </p:sp>
      <p:sp>
        <p:nvSpPr>
          <p:cNvPr id="209" name="Google Shape;209;p21"/>
          <p:cNvSpPr txBox="1">
            <a:spLocks noGrp="1"/>
          </p:cNvSpPr>
          <p:nvPr>
            <p:ph type="body" idx="1"/>
          </p:nvPr>
        </p:nvSpPr>
        <p:spPr>
          <a:xfrm>
            <a:off x="1847691" y="3307900"/>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100" dirty="0"/>
              <a:t>Automatic detection of emergency vehicles and switch the lights accordingly. </a:t>
            </a:r>
            <a:endParaRPr sz="1100" dirty="0"/>
          </a:p>
        </p:txBody>
      </p:sp>
      <p:sp>
        <p:nvSpPr>
          <p:cNvPr id="210" name="Google Shape;210;p21"/>
          <p:cNvSpPr/>
          <p:nvPr/>
        </p:nvSpPr>
        <p:spPr>
          <a:xfrm>
            <a:off x="5090809" y="21816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3</a:t>
            </a:r>
            <a:endParaRPr sz="800" b="1">
              <a:solidFill>
                <a:srgbClr val="FFFFFF"/>
              </a:solidFill>
            </a:endParaRPr>
          </a:p>
        </p:txBody>
      </p:sp>
      <p:sp>
        <p:nvSpPr>
          <p:cNvPr id="211" name="Google Shape;211;p21"/>
          <p:cNvSpPr txBox="1">
            <a:spLocks noGrp="1"/>
          </p:cNvSpPr>
          <p:nvPr>
            <p:ph type="body" idx="1"/>
          </p:nvPr>
        </p:nvSpPr>
        <p:spPr>
          <a:xfrm>
            <a:off x="5536112" y="2073775"/>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100" dirty="0"/>
              <a:t>(add density based detection as 1</a:t>
            </a:r>
            <a:r>
              <a:rPr lang="en-US" sz="1100" baseline="30000" dirty="0"/>
              <a:t>st</a:t>
            </a:r>
            <a:r>
              <a:rPr lang="en-US" sz="1100" dirty="0"/>
              <a:t> point if not doing so)</a:t>
            </a:r>
            <a:endParaRPr sz="1100" dirty="0"/>
          </a:p>
        </p:txBody>
      </p:sp>
      <p:sp>
        <p:nvSpPr>
          <p:cNvPr id="212" name="Google Shape;212;p21"/>
          <p:cNvSpPr/>
          <p:nvPr/>
        </p:nvSpPr>
        <p:spPr>
          <a:xfrm>
            <a:off x="5090809" y="34040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4</a:t>
            </a:r>
            <a:endParaRPr sz="800" b="1">
              <a:solidFill>
                <a:srgbClr val="FFFFFF"/>
              </a:solidFill>
            </a:endParaRPr>
          </a:p>
        </p:txBody>
      </p:sp>
      <p:sp>
        <p:nvSpPr>
          <p:cNvPr id="213" name="Google Shape;213;p21"/>
          <p:cNvSpPr txBox="1">
            <a:spLocks noGrp="1"/>
          </p:cNvSpPr>
          <p:nvPr>
            <p:ph type="body" idx="1"/>
          </p:nvPr>
        </p:nvSpPr>
        <p:spPr>
          <a:xfrm>
            <a:off x="5536112" y="3307900"/>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100" dirty="0"/>
              <a:t>(if something came up)</a:t>
            </a:r>
            <a:endParaRPr sz="11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642</Words>
  <Application>Microsoft Office PowerPoint</Application>
  <PresentationFormat>On-screen Show (16:9)</PresentationFormat>
  <Paragraphs>41</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vt:lpstr>
      <vt:lpstr>Raleway</vt:lpstr>
      <vt:lpstr>Arial</vt:lpstr>
      <vt:lpstr>Wingdings</vt:lpstr>
      <vt:lpstr>Streamline</vt:lpstr>
      <vt:lpstr>Traffic Light Circuit</vt:lpstr>
      <vt:lpstr>Project objective</vt:lpstr>
      <vt:lpstr>Overview</vt:lpstr>
      <vt:lpstr>PowerPoint Presentation</vt:lpstr>
      <vt:lpstr>Components Used:</vt:lpstr>
      <vt:lpstr>PowerPoint Presentation</vt:lpstr>
      <vt:lpstr>PowerPoint Presentation</vt:lpstr>
      <vt:lpstr>Working Principle</vt:lpstr>
      <vt:lpstr>Project Scope</vt:lpstr>
      <vt:lpstr>Milestones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Way Traffic Light Controller</dc:title>
  <cp:lastModifiedBy>abhinav ranjith</cp:lastModifiedBy>
  <cp:revision>22</cp:revision>
  <cp:lastPrinted>2020-10-02T17:46:52Z</cp:lastPrinted>
  <dcterms:modified xsi:type="dcterms:W3CDTF">2020-10-02T17:59:56Z</dcterms:modified>
</cp:coreProperties>
</file>