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0"/>
  </p:notesMasterIdLst>
  <p:sldIdLst>
    <p:sldId id="276" r:id="rId2"/>
    <p:sldId id="260" r:id="rId3"/>
    <p:sldId id="258" r:id="rId4"/>
    <p:sldId id="283" r:id="rId5"/>
    <p:sldId id="288" r:id="rId6"/>
    <p:sldId id="284" r:id="rId7"/>
    <p:sldId id="289" r:id="rId8"/>
    <p:sldId id="279" r:id="rId9"/>
    <p:sldId id="280" r:id="rId10"/>
    <p:sldId id="292" r:id="rId11"/>
    <p:sldId id="293" r:id="rId12"/>
    <p:sldId id="275" r:id="rId13"/>
    <p:sldId id="285" r:id="rId14"/>
    <p:sldId id="277" r:id="rId15"/>
    <p:sldId id="278" r:id="rId16"/>
    <p:sldId id="290" r:id="rId17"/>
    <p:sldId id="259" r:id="rId18"/>
    <p:sldId id="282" r:id="rId19"/>
  </p:sldIdLst>
  <p:sldSz cx="9144000" cy="5143500" type="screen16x9"/>
  <p:notesSz cx="6858000" cy="9144000"/>
  <p:embeddedFontLst>
    <p:embeddedFont>
      <p:font typeface="Lato" panose="020B0604020202020204" charset="0"/>
      <p:regular r:id="rId21"/>
      <p:bold r:id="rId22"/>
      <p:italic r:id="rId23"/>
      <p:boldItalic r:id="rId24"/>
    </p:embeddedFont>
    <p:embeddedFont>
      <p:font typeface="Raleway"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nav ranjith" initials="ar" lastIdx="1" clrIdx="0">
    <p:extLst>
      <p:ext uri="{19B8F6BF-5375-455C-9EA6-DF929625EA0E}">
        <p15:presenceInfo xmlns:p15="http://schemas.microsoft.com/office/powerpoint/2012/main" userId="cc8910483058df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B"/>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26" autoAdjust="0"/>
    <p:restoredTop sz="94660"/>
  </p:normalViewPr>
  <p:slideViewPr>
    <p:cSldViewPr snapToGrid="0">
      <p:cViewPr>
        <p:scale>
          <a:sx n="85" d="100"/>
          <a:sy n="85" d="100"/>
        </p:scale>
        <p:origin x="-240" y="4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88252dc4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88252dc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f88252dc4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f88252dc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f88252dc4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f88252dc4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836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_alt1">
  <p:cSld name="TITLE_1">
    <p:bg>
      <p:bgPr>
        <a:solidFill>
          <a:schemeClr val="lt2"/>
        </a:solidFill>
        <a:effectLst/>
      </p:bgPr>
    </p:bg>
    <p:spTree>
      <p:nvGrpSpPr>
        <p:cNvPr id="1" name="Shape 21"/>
        <p:cNvGrpSpPr/>
        <p:nvPr/>
      </p:nvGrpSpPr>
      <p:grpSpPr>
        <a:xfrm>
          <a:off x="0" y="0"/>
          <a:ext cx="0" cy="0"/>
          <a:chOff x="0" y="0"/>
          <a:chExt cx="0" cy="0"/>
        </a:xfrm>
      </p:grpSpPr>
      <p:pic>
        <p:nvPicPr>
          <p:cNvPr id="22" name="Google Shape;22;p3" descr="shutterstock_429987889_edited.jpg"/>
          <p:cNvPicPr preferRelativeResize="0"/>
          <p:nvPr/>
        </p:nvPicPr>
        <p:blipFill rotWithShape="1">
          <a:blip r:embed="rId2">
            <a:alphaModFix/>
          </a:blip>
          <a:srcRect t="21799" b="23591"/>
          <a:stretch/>
        </p:blipFill>
        <p:spPr>
          <a:xfrm>
            <a:off x="0" y="487825"/>
            <a:ext cx="9144000" cy="4655676"/>
          </a:xfrm>
          <a:prstGeom prst="rect">
            <a:avLst/>
          </a:prstGeom>
          <a:noFill/>
          <a:ln>
            <a:noFill/>
          </a:ln>
        </p:spPr>
      </p:pic>
      <p:sp>
        <p:nvSpPr>
          <p:cNvPr id="23" name="Google Shape;23;p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830392" y="1191256"/>
            <a:ext cx="745763" cy="45826"/>
            <a:chOff x="4580561" y="2589004"/>
            <a:chExt cx="1064464" cy="25200"/>
          </a:xfrm>
        </p:grpSpPr>
        <p:sp>
          <p:nvSpPr>
            <p:cNvPr id="25" name="Google Shape;25;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28" name="Google Shape;28;p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9" name="Google Shape;29;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0" name="Google Shape;30;p3">
            <a:hlinkClick r:id="" action="ppaction://noaction"/>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31;p3">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32" name="Google Shape;32;p3">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33" name="Google Shape;33;p3">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5"/>
          <p:cNvGrpSpPr/>
          <p:nvPr/>
        </p:nvGrpSpPr>
        <p:grpSpPr>
          <a:xfrm>
            <a:off x="830392" y="1191256"/>
            <a:ext cx="745763" cy="45826"/>
            <a:chOff x="4580561" y="2589004"/>
            <a:chExt cx="1064464" cy="25200"/>
          </a:xfrm>
        </p:grpSpPr>
        <p:sp>
          <p:nvSpPr>
            <p:cNvPr id="47" name="Google Shape;47;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0" name="Google Shape;50;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1" name="Google Shape;51;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2" name="Google Shape;52;p5">
            <a:hlinkClick r:id="" action="ppaction://noaction"/>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5">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4" name="Google Shape;54;p5">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5" name="Google Shape;55;p5">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ody only">
  <p:cSld name="TITLE_AND_BODY_1">
    <p:spTree>
      <p:nvGrpSpPr>
        <p:cNvPr id="1" name="Shape 56"/>
        <p:cNvGrpSpPr/>
        <p:nvPr/>
      </p:nvGrpSpPr>
      <p:grpSpPr>
        <a:xfrm>
          <a:off x="0" y="0"/>
          <a:ext cx="0" cy="0"/>
          <a:chOff x="0" y="0"/>
          <a:chExt cx="0" cy="0"/>
        </a:xfrm>
      </p:grpSpPr>
      <p:sp>
        <p:nvSpPr>
          <p:cNvPr id="57" name="Google Shape;57;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59" name="Google Shape;59;p6">
            <a:hlinkClick r:id="" action="ppaction://noaction"/>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6">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1" name="Google Shape;61;p6">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2" name="Google Shape;62;p6">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63" name="Google Shape;63;p6"/>
          <p:cNvSpPr txBox="1">
            <a:spLocks noGrp="1"/>
          </p:cNvSpPr>
          <p:nvPr>
            <p:ph type="body" idx="1"/>
          </p:nvPr>
        </p:nvSpPr>
        <p:spPr>
          <a:xfrm>
            <a:off x="729450" y="1068650"/>
            <a:ext cx="7688700" cy="1034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8"/>
          <p:cNvGrpSpPr/>
          <p:nvPr/>
        </p:nvGrpSpPr>
        <p:grpSpPr>
          <a:xfrm>
            <a:off x="830392" y="1191256"/>
            <a:ext cx="745763" cy="45826"/>
            <a:chOff x="4580561" y="2589004"/>
            <a:chExt cx="1064464" cy="25200"/>
          </a:xfrm>
        </p:grpSpPr>
        <p:sp>
          <p:nvSpPr>
            <p:cNvPr id="76" name="Google Shape;76;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9" name="Google Shape;79;p8"/>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0" name="Google Shape;80;p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1" name="Google Shape;81;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82" name="Google Shape;82;p8">
            <a:hlinkClick r:id="" action="ppaction://noaction"/>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8">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4" name="Google Shape;84;p8">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5" name="Google Shape;85;p8">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9"/>
        <p:cNvGrpSpPr/>
        <p:nvPr/>
      </p:nvGrpSpPr>
      <p:grpSpPr>
        <a:xfrm>
          <a:off x="0" y="0"/>
          <a:ext cx="0" cy="0"/>
          <a:chOff x="0" y="0"/>
          <a:chExt cx="0" cy="0"/>
        </a:xfrm>
      </p:grpSpPr>
      <p:grpSp>
        <p:nvGrpSpPr>
          <p:cNvPr id="110" name="Google Shape;110;p11"/>
          <p:cNvGrpSpPr/>
          <p:nvPr/>
        </p:nvGrpSpPr>
        <p:grpSpPr>
          <a:xfrm>
            <a:off x="830392" y="4169130"/>
            <a:ext cx="745763" cy="45826"/>
            <a:chOff x="4580561" y="2589004"/>
            <a:chExt cx="1064464" cy="25200"/>
          </a:xfrm>
        </p:grpSpPr>
        <p:sp>
          <p:nvSpPr>
            <p:cNvPr id="111" name="Google Shape;111;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1"/>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14" name="Google Shape;114;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15" name="Google Shape;115;p11">
            <a:hlinkClick r:id="" action="ppaction://noaction"/>
          </p:cNvPr>
          <p:cNvSpPr/>
          <p:nvPr/>
        </p:nvSpPr>
        <p:spPr>
          <a:xfrm>
            <a:off x="8280450" y="0"/>
            <a:ext cx="863400" cy="45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 name="Google Shape;116;p11">
            <a:hlinkClick r:id="" action="ppaction://noaction"/>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17" name="Google Shape;117;p11">
            <a:hlinkClick r:id="" action="ppaction://noaction"/>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18" name="Google Shape;118;p11">
            <a:hlinkClick r:id="" action="ppaction://noaction"/>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9"/>
        <p:cNvGrpSpPr/>
        <p:nvPr/>
      </p:nvGrpSpPr>
      <p:grpSpPr>
        <a:xfrm>
          <a:off x="0" y="0"/>
          <a:ext cx="0" cy="0"/>
          <a:chOff x="0" y="0"/>
          <a:chExt cx="0" cy="0"/>
        </a:xfrm>
      </p:grpSpPr>
      <p:sp>
        <p:nvSpPr>
          <p:cNvPr id="120" name="Google Shape;120;p1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2"/>
          <p:cNvGrpSpPr/>
          <p:nvPr/>
        </p:nvGrpSpPr>
        <p:grpSpPr>
          <a:xfrm>
            <a:off x="830392" y="1191256"/>
            <a:ext cx="745763" cy="45826"/>
            <a:chOff x="4580561" y="2589004"/>
            <a:chExt cx="1064464" cy="25200"/>
          </a:xfrm>
        </p:grpSpPr>
        <p:sp>
          <p:nvSpPr>
            <p:cNvPr id="122" name="Google Shape;122;p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125" name="Google Shape;125;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6" name="Google Shape;126;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28" name="Google Shape;128;p12">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12">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0" name="Google Shape;130;p12">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1" name="Google Shape;131;p12">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2"/>
        <p:cNvGrpSpPr/>
        <p:nvPr/>
      </p:nvGrpSpPr>
      <p:grpSpPr>
        <a:xfrm>
          <a:off x="0" y="0"/>
          <a:ext cx="0" cy="0"/>
          <a:chOff x="0" y="0"/>
          <a:chExt cx="0" cy="0"/>
        </a:xfrm>
      </p:grpSpPr>
      <p:sp>
        <p:nvSpPr>
          <p:cNvPr id="133" name="Google Shape;133;p13"/>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34" name="Google Shape;134;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5" name="Google Shape;135;p13">
            <a:hlinkClick r:id="" action="ppaction://noaction"/>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13">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7" name="Google Shape;137;p13">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8" name="Google Shape;138;p13">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52" name="Google Shape;152;p15">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15">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54" name="Google Shape;154;p15">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55" name="Google Shape;155;p15">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_alt1">
  <p:cSld name="SECTION_HEADER_2">
    <p:bg>
      <p:bgPr>
        <a:solidFill>
          <a:srgbClr val="434343"/>
        </a:solidFill>
        <a:effectLst/>
      </p:bgPr>
    </p:bg>
    <p:spTree>
      <p:nvGrpSpPr>
        <p:cNvPr id="1" name="Shape 162"/>
        <p:cNvGrpSpPr/>
        <p:nvPr/>
      </p:nvGrpSpPr>
      <p:grpSpPr>
        <a:xfrm>
          <a:off x="0" y="0"/>
          <a:ext cx="0" cy="0"/>
          <a:chOff x="0" y="0"/>
          <a:chExt cx="0" cy="0"/>
        </a:xfrm>
      </p:grpSpPr>
      <p:grpSp>
        <p:nvGrpSpPr>
          <p:cNvPr id="163" name="Google Shape;163;p17"/>
          <p:cNvGrpSpPr/>
          <p:nvPr/>
        </p:nvGrpSpPr>
        <p:grpSpPr>
          <a:xfrm>
            <a:off x="830392" y="1191256"/>
            <a:ext cx="745763" cy="45826"/>
            <a:chOff x="4580561" y="2589004"/>
            <a:chExt cx="1064464" cy="25200"/>
          </a:xfrm>
        </p:grpSpPr>
        <p:sp>
          <p:nvSpPr>
            <p:cNvPr id="164" name="Google Shape;164;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1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67" name="Google Shape;167;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68" name="Google Shape;168;p17">
            <a:hlinkClick r:id="" action="ppaction://noaction"/>
          </p:cNvPr>
          <p:cNvSpPr/>
          <p:nvPr/>
        </p:nvSpPr>
        <p:spPr>
          <a:xfrm>
            <a:off x="8280450" y="0"/>
            <a:ext cx="863400" cy="4542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 name="Google Shape;169;p17">
            <a:hlinkClick r:id="" action="ppaction://noaction"/>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70" name="Google Shape;170;p17">
            <a:hlinkClick r:id="" action="ppaction://noaction"/>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71" name="Google Shape;171;p17">
            <a:hlinkClick r:id="" action="ppaction://noaction"/>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7" r:id="rId5"/>
    <p:sldLayoutId id="2147483658" r:id="rId6"/>
    <p:sldLayoutId id="2147483659" r:id="rId7"/>
    <p:sldLayoutId id="2147483661" r:id="rId8"/>
    <p:sldLayoutId id="214748366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wikipedia.org/" TargetMode="External"/><Relationship Id="rId2" Type="http://schemas.openxmlformats.org/officeDocument/2006/relationships/hyperlink" Target="http://www.electricaltechnology.org/" TargetMode="External"/><Relationship Id="rId1" Type="http://schemas.openxmlformats.org/officeDocument/2006/relationships/slideLayout" Target="../slideLayouts/slideLayout9.xml"/><Relationship Id="rId5" Type="http://schemas.openxmlformats.org/officeDocument/2006/relationships/hyperlink" Target="http://www.electronicshub.org/" TargetMode="External"/><Relationship Id="rId4" Type="http://schemas.openxmlformats.org/officeDocument/2006/relationships/hyperlink" Target="https://circuitdigest.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417E-B539-4656-86B9-6DB5F6ACF54D}"/>
              </a:ext>
            </a:extLst>
          </p:cNvPr>
          <p:cNvSpPr>
            <a:spLocks noGrp="1"/>
          </p:cNvSpPr>
          <p:nvPr>
            <p:ph type="ctrTitle"/>
          </p:nvPr>
        </p:nvSpPr>
        <p:spPr>
          <a:xfrm>
            <a:off x="163392" y="379021"/>
            <a:ext cx="7688100" cy="1664700"/>
          </a:xfrm>
        </p:spPr>
        <p:txBody>
          <a:bodyPr/>
          <a:lstStyle/>
          <a:p>
            <a:r>
              <a:rPr lang="en-US" dirty="0">
                <a:solidFill>
                  <a:schemeClr val="bg1"/>
                </a:solidFill>
              </a:rPr>
              <a:t>Traffic Light Circuit</a:t>
            </a:r>
          </a:p>
        </p:txBody>
      </p:sp>
      <p:sp>
        <p:nvSpPr>
          <p:cNvPr id="3" name="Subtitle 2">
            <a:extLst>
              <a:ext uri="{FF2B5EF4-FFF2-40B4-BE49-F238E27FC236}">
                <a16:creationId xmlns:a16="http://schemas.microsoft.com/office/drawing/2014/main" id="{B99F0C9E-BD2B-48F7-9A5D-252ED319E380}"/>
              </a:ext>
            </a:extLst>
          </p:cNvPr>
          <p:cNvSpPr>
            <a:spLocks noGrp="1"/>
          </p:cNvSpPr>
          <p:nvPr>
            <p:ph type="subTitle" idx="1"/>
          </p:nvPr>
        </p:nvSpPr>
        <p:spPr>
          <a:xfrm>
            <a:off x="163392" y="2030550"/>
            <a:ext cx="7688100" cy="541200"/>
          </a:xfrm>
        </p:spPr>
        <p:txBody>
          <a:bodyPr/>
          <a:lstStyle/>
          <a:p>
            <a:r>
              <a:rPr lang="en-US" b="1" i="1" dirty="0">
                <a:solidFill>
                  <a:schemeClr val="bg1"/>
                </a:solidFill>
              </a:rPr>
              <a:t>Abhinav </a:t>
            </a:r>
            <a:r>
              <a:rPr lang="en-US" b="1" i="1" dirty="0" err="1">
                <a:solidFill>
                  <a:schemeClr val="bg1"/>
                </a:solidFill>
              </a:rPr>
              <a:t>Lohia</a:t>
            </a:r>
            <a:r>
              <a:rPr lang="en-US" b="1" i="1" dirty="0">
                <a:solidFill>
                  <a:schemeClr val="bg1"/>
                </a:solidFill>
              </a:rPr>
              <a:t> [2K19/CO/015]</a:t>
            </a:r>
          </a:p>
          <a:p>
            <a:r>
              <a:rPr lang="en-US" b="1" i="1" dirty="0">
                <a:solidFill>
                  <a:schemeClr val="bg1"/>
                </a:solidFill>
              </a:rPr>
              <a:t>Abhinav Ranjith [2K19/CO/016]</a:t>
            </a:r>
          </a:p>
        </p:txBody>
      </p:sp>
    </p:spTree>
    <p:extLst>
      <p:ext uri="{BB962C8B-B14F-4D97-AF65-F5344CB8AC3E}">
        <p14:creationId xmlns:p14="http://schemas.microsoft.com/office/powerpoint/2010/main" val="935335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2BEC-BCFE-495D-A1A4-15AD55A58681}"/>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D81D1E37-57AE-4D31-B5ED-575A123BFECD}"/>
              </a:ext>
            </a:extLst>
          </p:cNvPr>
          <p:cNvSpPr>
            <a:spLocks noGrp="1"/>
          </p:cNvSpPr>
          <p:nvPr>
            <p:ph type="body" idx="1"/>
          </p:nvPr>
        </p:nvSpPr>
        <p:spPr/>
        <p:txBody>
          <a:bodyPr/>
          <a:lstStyle/>
          <a:p>
            <a:pPr algn="l"/>
            <a:r>
              <a:rPr lang="en-US" dirty="0"/>
              <a:t>This project is based on a very effective way of optimizing traffic, with redefinition of threshold values for a real time application.</a:t>
            </a:r>
          </a:p>
          <a:p>
            <a:pPr marL="146050" indent="0" algn="l">
              <a:buNone/>
            </a:pPr>
            <a:endParaRPr lang="en-US" dirty="0"/>
          </a:p>
          <a:p>
            <a:pPr algn="l"/>
            <a:r>
              <a:rPr lang="en-US" dirty="0"/>
              <a:t>This works to control traffic on four way roads according to traffic control barricades .</a:t>
            </a:r>
          </a:p>
          <a:p>
            <a:pPr algn="l"/>
            <a:endParaRPr lang="en-US" dirty="0"/>
          </a:p>
          <a:p>
            <a:pPr algn="l"/>
            <a:r>
              <a:rPr lang="en-US" dirty="0"/>
              <a:t>This proposed system will be able to build a developed country with less traffic jams and it will also help the emergency vehicle to reach in time to the destination. So, this intelligent system will help us to control traffic in more autonomous way.</a:t>
            </a:r>
          </a:p>
          <a:p>
            <a:pPr marL="146050" indent="0">
              <a:buNone/>
            </a:pPr>
            <a:br>
              <a:rPr lang="en-US" dirty="0"/>
            </a:br>
            <a:endParaRPr lang="en-US" dirty="0"/>
          </a:p>
          <a:p>
            <a:endParaRPr lang="en-US" dirty="0"/>
          </a:p>
        </p:txBody>
      </p:sp>
    </p:spTree>
    <p:extLst>
      <p:ext uri="{BB962C8B-B14F-4D97-AF65-F5344CB8AC3E}">
        <p14:creationId xmlns:p14="http://schemas.microsoft.com/office/powerpoint/2010/main" val="651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5D4C-079F-46B8-924E-A46CDC64BABD}"/>
              </a:ext>
            </a:extLst>
          </p:cNvPr>
          <p:cNvSpPr>
            <a:spLocks noGrp="1"/>
          </p:cNvSpPr>
          <p:nvPr>
            <p:ph type="title"/>
          </p:nvPr>
        </p:nvSpPr>
        <p:spPr>
          <a:xfrm>
            <a:off x="729450" y="1322450"/>
            <a:ext cx="7688400" cy="683134"/>
          </a:xfrm>
        </p:spPr>
        <p:txBody>
          <a:bodyPr/>
          <a:lstStyle/>
          <a:p>
            <a:r>
              <a:rPr lang="en-US" sz="2800" dirty="0"/>
              <a:t>Bibliography</a:t>
            </a:r>
            <a:r>
              <a:rPr lang="en-US" dirty="0"/>
              <a:t> </a:t>
            </a:r>
          </a:p>
        </p:txBody>
      </p:sp>
      <p:sp>
        <p:nvSpPr>
          <p:cNvPr id="3" name="TextBox 2">
            <a:extLst>
              <a:ext uri="{FF2B5EF4-FFF2-40B4-BE49-F238E27FC236}">
                <a16:creationId xmlns:a16="http://schemas.microsoft.com/office/drawing/2014/main" id="{AB2D74DD-FA83-43D2-B4AF-F99B8EE5FC4D}"/>
              </a:ext>
            </a:extLst>
          </p:cNvPr>
          <p:cNvSpPr txBox="1"/>
          <p:nvPr/>
        </p:nvSpPr>
        <p:spPr>
          <a:xfrm>
            <a:off x="737616" y="2304288"/>
            <a:ext cx="7680234" cy="2031325"/>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US" dirty="0">
                <a:solidFill>
                  <a:schemeClr val="bg1"/>
                </a:solidFill>
                <a:latin typeface="Lato" panose="020B0604020202020204" charset="0"/>
                <a:hlinkClick r:id="rId2">
                  <a:extLst>
                    <a:ext uri="{A12FA001-AC4F-418D-AE19-62706E023703}">
                      <ahyp:hlinkClr xmlns:ahyp="http://schemas.microsoft.com/office/drawing/2018/hyperlinkcolor" val="tx"/>
                    </a:ext>
                  </a:extLst>
                </a:hlinkClick>
              </a:rPr>
              <a:t>www.researchgate.net</a:t>
            </a:r>
            <a:endParaRPr lang="en-US" dirty="0">
              <a:solidFill>
                <a:schemeClr val="bg1"/>
              </a:solidFill>
              <a:latin typeface="Lato" panose="020B0604020202020204" charset="0"/>
            </a:endParaRPr>
          </a:p>
          <a:p>
            <a:pPr marL="285750" indent="-285750">
              <a:buClr>
                <a:schemeClr val="bg1"/>
              </a:buClr>
              <a:buFont typeface="Wingdings" panose="05000000000000000000" pitchFamily="2" charset="2"/>
              <a:buChar char="Ø"/>
            </a:pPr>
            <a:endParaRPr lang="en-US" dirty="0"/>
          </a:p>
          <a:p>
            <a:pPr marL="285750" indent="-285750">
              <a:buClr>
                <a:schemeClr val="bg1"/>
              </a:buClr>
              <a:buFont typeface="Wingdings" panose="05000000000000000000" pitchFamily="2" charset="2"/>
              <a:buChar char="Ø"/>
            </a:pPr>
            <a:r>
              <a:rPr lang="en-US" dirty="0">
                <a:solidFill>
                  <a:schemeClr val="bg1"/>
                </a:solidFill>
                <a:latin typeface="Lato" panose="020B0604020202020204" charset="0"/>
                <a:hlinkClick r:id="rId3">
                  <a:extLst>
                    <a:ext uri="{A12FA001-AC4F-418D-AE19-62706E023703}">
                      <ahyp:hlinkClr xmlns:ahyp="http://schemas.microsoft.com/office/drawing/2018/hyperlinkcolor" val="tx"/>
                    </a:ext>
                  </a:extLst>
                </a:hlinkClick>
              </a:rPr>
              <a:t>www.wikipedia.org</a:t>
            </a:r>
            <a:endParaRPr lang="en-US" dirty="0">
              <a:solidFill>
                <a:schemeClr val="bg1"/>
              </a:solidFill>
              <a:latin typeface="Lato" panose="020B0604020202020204" charset="0"/>
            </a:endParaRPr>
          </a:p>
          <a:p>
            <a:pPr marL="285750" indent="-285750">
              <a:buClr>
                <a:schemeClr val="bg1"/>
              </a:buClr>
              <a:buFont typeface="Wingdings" panose="05000000000000000000" pitchFamily="2" charset="2"/>
              <a:buChar char="Ø"/>
            </a:pPr>
            <a:endParaRPr lang="en-US" dirty="0">
              <a:solidFill>
                <a:schemeClr val="bg1"/>
              </a:solidFill>
              <a:latin typeface="Lato" panose="020B0604020202020204" charset="0"/>
              <a:hlinkClick r:id="rId4">
                <a:extLst>
                  <a:ext uri="{A12FA001-AC4F-418D-AE19-62706E023703}">
                    <ahyp:hlinkClr xmlns:ahyp="http://schemas.microsoft.com/office/drawing/2018/hyperlinkcolor" val="tx"/>
                  </a:ext>
                </a:extLst>
              </a:hlinkClick>
            </a:endParaRPr>
          </a:p>
          <a:p>
            <a:pPr marL="285750" indent="-285750">
              <a:buClr>
                <a:schemeClr val="bg1"/>
              </a:buClr>
              <a:buFont typeface="Wingdings" panose="05000000000000000000" pitchFamily="2" charset="2"/>
              <a:buChar char="Ø"/>
            </a:pPr>
            <a:r>
              <a:rPr lang="en-US" dirty="0">
                <a:solidFill>
                  <a:schemeClr val="bg1"/>
                </a:solidFill>
                <a:latin typeface="Lato" panose="020B0604020202020204" charset="0"/>
                <a:hlinkClick r:id="rId4">
                  <a:extLst>
                    <a:ext uri="{A12FA001-AC4F-418D-AE19-62706E023703}">
                      <ahyp:hlinkClr xmlns:ahyp="http://schemas.microsoft.com/office/drawing/2018/hyperlinkcolor" val="tx"/>
                    </a:ext>
                  </a:extLst>
                </a:hlinkClick>
              </a:rPr>
              <a:t>https://circuitdigest.com/</a:t>
            </a:r>
            <a:endParaRPr lang="en-US" dirty="0"/>
          </a:p>
          <a:p>
            <a:pPr marL="285750" indent="-285750">
              <a:buClr>
                <a:schemeClr val="bg1"/>
              </a:buClr>
              <a:buFont typeface="Wingdings" panose="05000000000000000000" pitchFamily="2" charset="2"/>
              <a:buChar char="Ø"/>
            </a:pPr>
            <a:endParaRPr lang="en-US" dirty="0">
              <a:solidFill>
                <a:schemeClr val="bg1"/>
              </a:solidFill>
              <a:latin typeface="Lato" panose="020B0604020202020204" charset="0"/>
            </a:endParaRPr>
          </a:p>
          <a:p>
            <a:pPr marL="285750" indent="-285750">
              <a:buClr>
                <a:schemeClr val="bg1"/>
              </a:buClr>
              <a:buFont typeface="Wingdings" panose="05000000000000000000" pitchFamily="2" charset="2"/>
              <a:buChar char="Ø"/>
            </a:pPr>
            <a:r>
              <a:rPr lang="en-US" dirty="0">
                <a:solidFill>
                  <a:schemeClr val="bg1"/>
                </a:solidFill>
                <a:latin typeface="Lato" panose="020B0604020202020204" charset="0"/>
                <a:hlinkClick r:id="rId2">
                  <a:extLst>
                    <a:ext uri="{A12FA001-AC4F-418D-AE19-62706E023703}">
                      <ahyp:hlinkClr xmlns:ahyp="http://schemas.microsoft.com/office/drawing/2018/hyperlinkcolor" val="tx"/>
                    </a:ext>
                  </a:extLst>
                </a:hlinkClick>
              </a:rPr>
              <a:t>www.electricaltechnology.org</a:t>
            </a:r>
            <a:endParaRPr lang="en-US" dirty="0">
              <a:solidFill>
                <a:schemeClr val="bg1"/>
              </a:solidFill>
              <a:latin typeface="Lato" panose="020B0604020202020204" charset="0"/>
            </a:endParaRPr>
          </a:p>
          <a:p>
            <a:pPr marL="285750" indent="-285750">
              <a:buClr>
                <a:schemeClr val="bg1"/>
              </a:buClr>
              <a:buFont typeface="Wingdings" panose="05000000000000000000" pitchFamily="2" charset="2"/>
              <a:buChar char="Ø"/>
            </a:pPr>
            <a:endParaRPr lang="en-US" dirty="0">
              <a:solidFill>
                <a:schemeClr val="bg1"/>
              </a:solidFill>
              <a:latin typeface="Lato" panose="020B0604020202020204" charset="0"/>
            </a:endParaRPr>
          </a:p>
          <a:p>
            <a:pPr marL="285750" indent="-285750">
              <a:buClr>
                <a:schemeClr val="bg1"/>
              </a:buClr>
              <a:buFont typeface="Wingdings" panose="05000000000000000000" pitchFamily="2" charset="2"/>
              <a:buChar char="Ø"/>
            </a:pPr>
            <a:r>
              <a:rPr lang="en-US" dirty="0">
                <a:solidFill>
                  <a:schemeClr val="bg1"/>
                </a:solidFill>
                <a:latin typeface="Lato" panose="020B0604020202020204" charset="0"/>
                <a:hlinkClick r:id="rId5">
                  <a:extLst>
                    <a:ext uri="{A12FA001-AC4F-418D-AE19-62706E023703}">
                      <ahyp:hlinkClr xmlns:ahyp="http://schemas.microsoft.com/office/drawing/2018/hyperlinkcolor" val="tx"/>
                    </a:ext>
                  </a:extLst>
                </a:hlinkClick>
              </a:rPr>
              <a:t>www.electronicshub.org</a:t>
            </a:r>
            <a:endParaRPr lang="en-US" dirty="0">
              <a:solidFill>
                <a:schemeClr val="bg1"/>
              </a:solidFill>
              <a:latin typeface="Lato" panose="020B0604020202020204" charset="0"/>
            </a:endParaRPr>
          </a:p>
        </p:txBody>
      </p:sp>
    </p:spTree>
    <p:extLst>
      <p:ext uri="{BB962C8B-B14F-4D97-AF65-F5344CB8AC3E}">
        <p14:creationId xmlns:p14="http://schemas.microsoft.com/office/powerpoint/2010/main" val="82380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7000" b="-17000"/>
          </a:stretch>
        </a:blipFill>
        <a:effectLst/>
      </p:bgPr>
    </p:bg>
    <p:spTree>
      <p:nvGrpSpPr>
        <p:cNvPr id="1" name="Shape 738"/>
        <p:cNvGrpSpPr/>
        <p:nvPr/>
      </p:nvGrpSpPr>
      <p:grpSpPr>
        <a:xfrm>
          <a:off x="0" y="0"/>
          <a:ext cx="0" cy="0"/>
          <a:chOff x="0" y="0"/>
          <a:chExt cx="0" cy="0"/>
        </a:xfrm>
      </p:grpSpPr>
      <p:sp>
        <p:nvSpPr>
          <p:cNvPr id="739" name="Google Shape;739;p3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dirty="0">
                <a:solidFill>
                  <a:schemeClr val="bg1"/>
                </a:solidFill>
              </a:rPr>
              <a:t>Thank you.</a:t>
            </a:r>
            <a:endParaRPr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CFE178-AA23-4294-B65E-BBA59DEFB4D8}"/>
              </a:ext>
            </a:extLst>
          </p:cNvPr>
          <p:cNvSpPr>
            <a:spLocks noGrp="1"/>
          </p:cNvSpPr>
          <p:nvPr>
            <p:ph type="body" idx="1"/>
          </p:nvPr>
        </p:nvSpPr>
        <p:spPr>
          <a:xfrm>
            <a:off x="727650" y="1441200"/>
            <a:ext cx="7688700" cy="2887732"/>
          </a:xfrm>
        </p:spPr>
        <p:txBody>
          <a:bodyPr/>
          <a:lstStyle/>
          <a:p>
            <a:r>
              <a:rPr lang="en-US" dirty="0"/>
              <a:t>Aim</a:t>
            </a:r>
          </a:p>
          <a:p>
            <a:r>
              <a:rPr lang="en-US" dirty="0"/>
              <a:t>Abstract</a:t>
            </a:r>
          </a:p>
          <a:p>
            <a:r>
              <a:rPr lang="en-US" dirty="0"/>
              <a:t>Introduction </a:t>
            </a:r>
          </a:p>
          <a:p>
            <a:r>
              <a:rPr lang="en-US" dirty="0"/>
              <a:t>Preliminaries/Basic Knowledge </a:t>
            </a:r>
          </a:p>
          <a:p>
            <a:r>
              <a:rPr lang="en-US" dirty="0"/>
              <a:t>Methodology and </a:t>
            </a:r>
            <a:r>
              <a:rPr lang="en-US" dirty="0" err="1"/>
              <a:t>Mainwork</a:t>
            </a:r>
            <a:r>
              <a:rPr lang="en-US" dirty="0"/>
              <a:t> of your project</a:t>
            </a:r>
          </a:p>
          <a:p>
            <a:r>
              <a:rPr lang="en-US" dirty="0"/>
              <a:t>Conclusion</a:t>
            </a:r>
          </a:p>
          <a:p>
            <a:r>
              <a:rPr lang="en-US" dirty="0"/>
              <a:t>Bibliography</a:t>
            </a:r>
          </a:p>
          <a:p>
            <a:pPr marL="146050" indent="0">
              <a:buNone/>
            </a:pPr>
            <a:r>
              <a:rPr lang="en-US" b="0" i="0" dirty="0">
                <a:effectLst/>
                <a:latin typeface="Roboto"/>
              </a:rPr>
              <a:t>Please prepare a report ( around 20 pages, the initial pages of the report like abstract, contents, acknowledgement, etc. can be seen from the format attached. The report should be </a:t>
            </a:r>
            <a:r>
              <a:rPr lang="en-US" b="0" i="0" dirty="0" err="1">
                <a:effectLst/>
                <a:latin typeface="Roboto"/>
              </a:rPr>
              <a:t>chapterwise</a:t>
            </a:r>
            <a:r>
              <a:rPr lang="en-US" b="0" i="0" dirty="0">
                <a:effectLst/>
                <a:latin typeface="Roboto"/>
              </a:rPr>
              <a:t>) and power point presentation (8-10 slides) of your project. The presentations will be scheduled from 9th Nov onwards, the schedule for which I'll send.</a:t>
            </a:r>
            <a:endParaRPr lang="en-US" dirty="0"/>
          </a:p>
        </p:txBody>
      </p:sp>
    </p:spTree>
    <p:extLst>
      <p:ext uri="{BB962C8B-B14F-4D97-AF65-F5344CB8AC3E}">
        <p14:creationId xmlns:p14="http://schemas.microsoft.com/office/powerpoint/2010/main" val="2205987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AAC6-9D05-43CB-BA71-1AB204CFE409}"/>
              </a:ext>
            </a:extLst>
          </p:cNvPr>
          <p:cNvSpPr>
            <a:spLocks noGrp="1"/>
          </p:cNvSpPr>
          <p:nvPr>
            <p:ph type="title"/>
          </p:nvPr>
        </p:nvSpPr>
        <p:spPr/>
        <p:txBody>
          <a:bodyPr/>
          <a:lstStyle/>
          <a:p>
            <a:r>
              <a:rPr lang="en-US" sz="2800" dirty="0"/>
              <a:t>Components Used:</a:t>
            </a:r>
          </a:p>
        </p:txBody>
      </p:sp>
      <p:sp>
        <p:nvSpPr>
          <p:cNvPr id="3" name="Text Placeholder 2">
            <a:extLst>
              <a:ext uri="{FF2B5EF4-FFF2-40B4-BE49-F238E27FC236}">
                <a16:creationId xmlns:a16="http://schemas.microsoft.com/office/drawing/2014/main" id="{38027FD4-EFF0-461B-AA8B-38061161D09A}"/>
              </a:ext>
            </a:extLst>
          </p:cNvPr>
          <p:cNvSpPr>
            <a:spLocks noGrp="1"/>
          </p:cNvSpPr>
          <p:nvPr>
            <p:ph type="body" idx="1"/>
          </p:nvPr>
        </p:nvSpPr>
        <p:spPr/>
        <p:txBody>
          <a:bodyPr/>
          <a:lstStyle/>
          <a:p>
            <a:r>
              <a:rPr lang="en-US" b="1" dirty="0">
                <a:solidFill>
                  <a:schemeClr val="bg2"/>
                </a:solidFill>
              </a:rPr>
              <a:t>555 Timer IC</a:t>
            </a:r>
          </a:p>
          <a:p>
            <a:r>
              <a:rPr lang="en-US" b="1" dirty="0">
                <a:solidFill>
                  <a:schemeClr val="bg2"/>
                </a:solidFill>
              </a:rPr>
              <a:t>4017 IC (Digital counter)</a:t>
            </a:r>
          </a:p>
          <a:p>
            <a:r>
              <a:rPr lang="en-US" b="1" dirty="0">
                <a:solidFill>
                  <a:schemeClr val="bg2"/>
                </a:solidFill>
              </a:rPr>
              <a:t>Resistors</a:t>
            </a:r>
          </a:p>
          <a:p>
            <a:r>
              <a:rPr lang="en-US" b="1" dirty="0">
                <a:solidFill>
                  <a:schemeClr val="bg2"/>
                </a:solidFill>
              </a:rPr>
              <a:t>Capacitors</a:t>
            </a:r>
          </a:p>
          <a:p>
            <a:r>
              <a:rPr lang="en-US" b="1" dirty="0">
                <a:solidFill>
                  <a:schemeClr val="bg2"/>
                </a:solidFill>
              </a:rPr>
              <a:t>LED’s</a:t>
            </a:r>
          </a:p>
          <a:p>
            <a:r>
              <a:rPr lang="en-US" b="1" dirty="0">
                <a:solidFill>
                  <a:schemeClr val="bg2"/>
                </a:solidFill>
              </a:rPr>
              <a:t>Diodes</a:t>
            </a:r>
          </a:p>
          <a:p>
            <a:r>
              <a:rPr lang="en-US" b="1" dirty="0">
                <a:solidFill>
                  <a:schemeClr val="bg2"/>
                </a:solidFill>
              </a:rPr>
              <a:t>POT (P1)</a:t>
            </a:r>
          </a:p>
        </p:txBody>
      </p:sp>
    </p:spTree>
    <p:extLst>
      <p:ext uri="{BB962C8B-B14F-4D97-AF65-F5344CB8AC3E}">
        <p14:creationId xmlns:p14="http://schemas.microsoft.com/office/powerpoint/2010/main" val="397921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52A735-CF25-4D4B-93E1-85024BA75432}"/>
              </a:ext>
            </a:extLst>
          </p:cNvPr>
          <p:cNvSpPr>
            <a:spLocks noGrp="1"/>
          </p:cNvSpPr>
          <p:nvPr>
            <p:ph type="body" idx="1"/>
          </p:nvPr>
        </p:nvSpPr>
        <p:spPr>
          <a:xfrm>
            <a:off x="727650" y="1537350"/>
            <a:ext cx="7688700" cy="1034400"/>
          </a:xfrm>
        </p:spPr>
        <p:txBody>
          <a:bodyPr/>
          <a:lstStyle/>
          <a:p>
            <a:pPr algn="just">
              <a:buClr>
                <a:schemeClr val="bg1"/>
              </a:buClr>
              <a:buFont typeface="Wingdings" panose="05000000000000000000" pitchFamily="2" charset="2"/>
              <a:buChar char="Ø"/>
            </a:pPr>
            <a:r>
              <a:rPr lang="en-US" dirty="0">
                <a:solidFill>
                  <a:schemeClr val="bg1"/>
                </a:solidFill>
              </a:rPr>
              <a:t>The </a:t>
            </a:r>
            <a:r>
              <a:rPr lang="en-US" b="1" dirty="0">
                <a:solidFill>
                  <a:schemeClr val="bg1"/>
                </a:solidFill>
              </a:rPr>
              <a:t>555 timer IC</a:t>
            </a:r>
            <a:r>
              <a:rPr lang="en-US" dirty="0">
                <a:solidFill>
                  <a:schemeClr val="bg1"/>
                </a:solidFill>
              </a:rPr>
              <a:t> is an integrated (chip) used in a variety of timer, delay, pulse generation, and oscillator applications. </a:t>
            </a:r>
            <a:r>
              <a:rPr lang="en-US" dirty="0">
                <a:solidFill>
                  <a:schemeClr val="bg1"/>
                </a:solidFill>
                <a:latin typeface="Lato" panose="020B0604020202020204" charset="0"/>
              </a:rPr>
              <a:t>It</a:t>
            </a:r>
            <a:r>
              <a:rPr lang="en-US" b="0" i="0" dirty="0">
                <a:solidFill>
                  <a:schemeClr val="bg1"/>
                </a:solidFill>
                <a:effectLst/>
                <a:latin typeface="Lato" panose="020B0604020202020204" charset="0"/>
              </a:rPr>
              <a:t> gets its name from the fact that there are three internally connected 5kΩ resistors which it uses to generate the two comparators reference voltages. The 555 timer chip is extremely robust and stable 8-pin device that can be</a:t>
            </a:r>
          </a:p>
          <a:p>
            <a:pPr marL="146050" indent="0" algn="just">
              <a:buNone/>
            </a:pPr>
            <a:r>
              <a:rPr lang="en-US" b="0" i="0" dirty="0">
                <a:solidFill>
                  <a:schemeClr val="bg1"/>
                </a:solidFill>
                <a:effectLst/>
                <a:latin typeface="Lato" panose="020B0604020202020204" charset="0"/>
              </a:rPr>
              <a:t>          operated    either   as  a very   accurate    Monostable, </a:t>
            </a:r>
          </a:p>
          <a:p>
            <a:pPr marL="146050" indent="0" algn="just">
              <a:buNone/>
            </a:pPr>
            <a:r>
              <a:rPr lang="en-US" b="0" i="0" dirty="0">
                <a:solidFill>
                  <a:schemeClr val="bg1"/>
                </a:solidFill>
                <a:effectLst/>
                <a:latin typeface="Lato" panose="020B0604020202020204" charset="0"/>
              </a:rPr>
              <a:t>          Bistable   or   Astable    Multivibrator   to  produce   a </a:t>
            </a:r>
          </a:p>
          <a:p>
            <a:pPr marL="146050" indent="0" algn="just">
              <a:buNone/>
            </a:pPr>
            <a:r>
              <a:rPr lang="en-US" dirty="0">
                <a:solidFill>
                  <a:schemeClr val="bg1"/>
                </a:solidFill>
                <a:latin typeface="Lato" panose="020B0604020202020204" charset="0"/>
              </a:rPr>
              <a:t>          any sort </a:t>
            </a:r>
            <a:r>
              <a:rPr lang="en-US" b="0" i="0" dirty="0">
                <a:solidFill>
                  <a:schemeClr val="bg1"/>
                </a:solidFill>
                <a:effectLst/>
                <a:latin typeface="Lato" panose="020B0604020202020204" charset="0"/>
              </a:rPr>
              <a:t> of applications that  requires some  form of </a:t>
            </a:r>
          </a:p>
          <a:p>
            <a:pPr marL="146050" indent="0" algn="just">
              <a:buNone/>
            </a:pPr>
            <a:r>
              <a:rPr lang="en-US" dirty="0">
                <a:solidFill>
                  <a:schemeClr val="bg1"/>
                </a:solidFill>
                <a:latin typeface="Lato" panose="020B0604020202020204" charset="0"/>
              </a:rPr>
              <a:t>          </a:t>
            </a:r>
            <a:r>
              <a:rPr lang="en-US" b="0" i="0" dirty="0">
                <a:solidFill>
                  <a:schemeClr val="bg1"/>
                </a:solidFill>
                <a:effectLst/>
                <a:latin typeface="Lato" panose="020B0604020202020204" charset="0"/>
              </a:rPr>
              <a:t>time control.</a:t>
            </a:r>
          </a:p>
        </p:txBody>
      </p:sp>
      <p:pic>
        <p:nvPicPr>
          <p:cNvPr id="3" name="Picture 2">
            <a:extLst>
              <a:ext uri="{FF2B5EF4-FFF2-40B4-BE49-F238E27FC236}">
                <a16:creationId xmlns:a16="http://schemas.microsoft.com/office/drawing/2014/main" id="{5D7DF821-B546-46F5-B405-DA941FC8BED7}"/>
              </a:ext>
            </a:extLst>
          </p:cNvPr>
          <p:cNvPicPr>
            <a:picLocks noChangeAspect="1"/>
          </p:cNvPicPr>
          <p:nvPr/>
        </p:nvPicPr>
        <p:blipFill>
          <a:blip r:embed="rId2"/>
          <a:stretch>
            <a:fillRect/>
          </a:stretch>
        </p:blipFill>
        <p:spPr>
          <a:xfrm>
            <a:off x="5292423" y="2458336"/>
            <a:ext cx="3204216" cy="2061813"/>
          </a:xfrm>
          <a:prstGeom prst="rect">
            <a:avLst/>
          </a:prstGeom>
        </p:spPr>
      </p:pic>
    </p:spTree>
    <p:extLst>
      <p:ext uri="{BB962C8B-B14F-4D97-AF65-F5344CB8AC3E}">
        <p14:creationId xmlns:p14="http://schemas.microsoft.com/office/powerpoint/2010/main" val="2352227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023716-E8D2-42E3-AAB2-3B0F4583F9BA}"/>
              </a:ext>
            </a:extLst>
          </p:cNvPr>
          <p:cNvSpPr>
            <a:spLocks noGrp="1"/>
          </p:cNvSpPr>
          <p:nvPr>
            <p:ph type="body" idx="1"/>
          </p:nvPr>
        </p:nvSpPr>
        <p:spPr>
          <a:xfrm>
            <a:off x="727650" y="3744394"/>
            <a:ext cx="7688700" cy="1034400"/>
          </a:xfrm>
        </p:spPr>
        <p:txBody>
          <a:bodyPr/>
          <a:lstStyle/>
          <a:p>
            <a:r>
              <a:rPr lang="en-US" b="1" dirty="0"/>
              <a:t>555 TIMER IC</a:t>
            </a:r>
          </a:p>
        </p:txBody>
      </p:sp>
      <p:pic>
        <p:nvPicPr>
          <p:cNvPr id="4" name="Picture 3">
            <a:extLst>
              <a:ext uri="{FF2B5EF4-FFF2-40B4-BE49-F238E27FC236}">
                <a16:creationId xmlns:a16="http://schemas.microsoft.com/office/drawing/2014/main" id="{04F53061-D26D-4E80-B3ED-3F47D99C773B}"/>
              </a:ext>
            </a:extLst>
          </p:cNvPr>
          <p:cNvPicPr>
            <a:picLocks noChangeAspect="1"/>
          </p:cNvPicPr>
          <p:nvPr/>
        </p:nvPicPr>
        <p:blipFill>
          <a:blip r:embed="rId2"/>
          <a:stretch>
            <a:fillRect/>
          </a:stretch>
        </p:blipFill>
        <p:spPr>
          <a:xfrm>
            <a:off x="1821305" y="651975"/>
            <a:ext cx="5296123" cy="2997511"/>
          </a:xfrm>
          <a:prstGeom prst="rect">
            <a:avLst/>
          </a:prstGeom>
        </p:spPr>
      </p:pic>
    </p:spTree>
    <p:extLst>
      <p:ext uri="{BB962C8B-B14F-4D97-AF65-F5344CB8AC3E}">
        <p14:creationId xmlns:p14="http://schemas.microsoft.com/office/powerpoint/2010/main" val="2966112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Scope</a:t>
            </a:r>
            <a:endParaRPr dirty="0"/>
          </a:p>
        </p:txBody>
      </p:sp>
      <p:sp>
        <p:nvSpPr>
          <p:cNvPr id="206" name="Google Shape;206;p21"/>
          <p:cNvSpPr/>
          <p:nvPr/>
        </p:nvSpPr>
        <p:spPr>
          <a:xfrm>
            <a:off x="1400790" y="21816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1</a:t>
            </a:r>
            <a:endParaRPr sz="800" b="1">
              <a:solidFill>
                <a:srgbClr val="FFFFFF"/>
              </a:solidFill>
            </a:endParaRPr>
          </a:p>
        </p:txBody>
      </p:sp>
      <p:sp>
        <p:nvSpPr>
          <p:cNvPr id="207" name="Google Shape;207;p21"/>
          <p:cNvSpPr txBox="1">
            <a:spLocks noGrp="1"/>
          </p:cNvSpPr>
          <p:nvPr>
            <p:ph type="body" idx="1"/>
          </p:nvPr>
        </p:nvSpPr>
        <p:spPr>
          <a:xfrm>
            <a:off x="1847691" y="2073775"/>
            <a:ext cx="2832900" cy="105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100" dirty="0"/>
              <a:t>The system can be replaced by image processing system which will give efficient results.</a:t>
            </a:r>
            <a:endParaRPr sz="1100" dirty="0"/>
          </a:p>
        </p:txBody>
      </p:sp>
      <p:sp>
        <p:nvSpPr>
          <p:cNvPr id="208" name="Google Shape;208;p21"/>
          <p:cNvSpPr/>
          <p:nvPr/>
        </p:nvSpPr>
        <p:spPr>
          <a:xfrm>
            <a:off x="1400790" y="34040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2</a:t>
            </a:r>
            <a:endParaRPr sz="800" b="1">
              <a:solidFill>
                <a:srgbClr val="FFFFFF"/>
              </a:solidFill>
            </a:endParaRPr>
          </a:p>
        </p:txBody>
      </p:sp>
      <p:sp>
        <p:nvSpPr>
          <p:cNvPr id="209" name="Google Shape;209;p21"/>
          <p:cNvSpPr txBox="1">
            <a:spLocks noGrp="1"/>
          </p:cNvSpPr>
          <p:nvPr>
            <p:ph type="body" idx="1"/>
          </p:nvPr>
        </p:nvSpPr>
        <p:spPr>
          <a:xfrm>
            <a:off x="1847691" y="3307900"/>
            <a:ext cx="2832900" cy="105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100" dirty="0"/>
              <a:t>Automatic detection of emergency vehicles and switch the lights accordingly. </a:t>
            </a:r>
            <a:endParaRPr sz="1100" dirty="0"/>
          </a:p>
        </p:txBody>
      </p:sp>
      <p:sp>
        <p:nvSpPr>
          <p:cNvPr id="210" name="Google Shape;210;p21"/>
          <p:cNvSpPr/>
          <p:nvPr/>
        </p:nvSpPr>
        <p:spPr>
          <a:xfrm>
            <a:off x="5090809" y="21816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3</a:t>
            </a:r>
            <a:endParaRPr sz="800" b="1">
              <a:solidFill>
                <a:srgbClr val="FFFFFF"/>
              </a:solidFill>
            </a:endParaRPr>
          </a:p>
        </p:txBody>
      </p:sp>
      <p:sp>
        <p:nvSpPr>
          <p:cNvPr id="211" name="Google Shape;211;p21"/>
          <p:cNvSpPr txBox="1">
            <a:spLocks noGrp="1"/>
          </p:cNvSpPr>
          <p:nvPr>
            <p:ph type="body" idx="1"/>
          </p:nvPr>
        </p:nvSpPr>
        <p:spPr>
          <a:xfrm>
            <a:off x="5536112" y="2073775"/>
            <a:ext cx="2832900" cy="105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100" dirty="0"/>
              <a:t>(add density based detection as 1</a:t>
            </a:r>
            <a:r>
              <a:rPr lang="en-US" sz="1100" baseline="30000" dirty="0"/>
              <a:t>st</a:t>
            </a:r>
            <a:r>
              <a:rPr lang="en-US" sz="1100" dirty="0"/>
              <a:t> point if not doing so)</a:t>
            </a:r>
            <a:endParaRPr sz="1100" dirty="0"/>
          </a:p>
        </p:txBody>
      </p:sp>
      <p:sp>
        <p:nvSpPr>
          <p:cNvPr id="212" name="Google Shape;212;p21"/>
          <p:cNvSpPr/>
          <p:nvPr/>
        </p:nvSpPr>
        <p:spPr>
          <a:xfrm>
            <a:off x="5090809" y="34040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4</a:t>
            </a:r>
            <a:endParaRPr sz="800" b="1">
              <a:solidFill>
                <a:srgbClr val="FFFFFF"/>
              </a:solidFill>
            </a:endParaRPr>
          </a:p>
        </p:txBody>
      </p:sp>
      <p:sp>
        <p:nvSpPr>
          <p:cNvPr id="213" name="Google Shape;213;p21"/>
          <p:cNvSpPr txBox="1">
            <a:spLocks noGrp="1"/>
          </p:cNvSpPr>
          <p:nvPr>
            <p:ph type="body" idx="1"/>
          </p:nvPr>
        </p:nvSpPr>
        <p:spPr>
          <a:xfrm>
            <a:off x="5536112" y="3307900"/>
            <a:ext cx="2832900" cy="105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100" dirty="0"/>
              <a:t>(if something came up)</a:t>
            </a:r>
            <a:endParaRPr sz="1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Milestones</a:t>
            </a:r>
            <a:endParaRPr dirty="0"/>
          </a:p>
        </p:txBody>
      </p:sp>
      <p:sp>
        <p:nvSpPr>
          <p:cNvPr id="206" name="Google Shape;206;p21"/>
          <p:cNvSpPr/>
          <p:nvPr/>
        </p:nvSpPr>
        <p:spPr>
          <a:xfrm>
            <a:off x="1400790" y="21816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1</a:t>
            </a:r>
            <a:endParaRPr sz="800" b="1">
              <a:solidFill>
                <a:srgbClr val="FFFFFF"/>
              </a:solidFill>
            </a:endParaRPr>
          </a:p>
        </p:txBody>
      </p:sp>
      <p:sp>
        <p:nvSpPr>
          <p:cNvPr id="207" name="Google Shape;207;p21"/>
          <p:cNvSpPr txBox="1">
            <a:spLocks noGrp="1"/>
          </p:cNvSpPr>
          <p:nvPr>
            <p:ph type="body" idx="1"/>
          </p:nvPr>
        </p:nvSpPr>
        <p:spPr>
          <a:xfrm>
            <a:off x="1847691" y="2073775"/>
            <a:ext cx="6345038" cy="105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a:t>Collected all the information about the project .</a:t>
            </a:r>
            <a:endParaRPr sz="1200" dirty="0"/>
          </a:p>
        </p:txBody>
      </p:sp>
      <p:sp>
        <p:nvSpPr>
          <p:cNvPr id="208" name="Google Shape;208;p21"/>
          <p:cNvSpPr/>
          <p:nvPr/>
        </p:nvSpPr>
        <p:spPr>
          <a:xfrm>
            <a:off x="1400790" y="28781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2</a:t>
            </a:r>
            <a:endParaRPr sz="800" b="1" dirty="0">
              <a:solidFill>
                <a:srgbClr val="FFFFFF"/>
              </a:solidFill>
            </a:endParaRPr>
          </a:p>
        </p:txBody>
      </p:sp>
      <p:sp>
        <p:nvSpPr>
          <p:cNvPr id="209" name="Google Shape;209;p21"/>
          <p:cNvSpPr txBox="1">
            <a:spLocks noGrp="1"/>
          </p:cNvSpPr>
          <p:nvPr>
            <p:ph type="body" idx="1"/>
          </p:nvPr>
        </p:nvSpPr>
        <p:spPr>
          <a:xfrm>
            <a:off x="1844346" y="2819600"/>
            <a:ext cx="5448618" cy="105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200" dirty="0"/>
              <a:t>Constructed some basic circuits for study .</a:t>
            </a:r>
            <a:endParaRPr sz="1200" dirty="0"/>
          </a:p>
        </p:txBody>
      </p:sp>
      <p:sp>
        <p:nvSpPr>
          <p:cNvPr id="8" name="Google Shape;208;p21">
            <a:extLst>
              <a:ext uri="{FF2B5EF4-FFF2-40B4-BE49-F238E27FC236}">
                <a16:creationId xmlns:a16="http://schemas.microsoft.com/office/drawing/2014/main" id="{1663BFDB-EA4E-42AB-A86A-30385D9B55F0}"/>
              </a:ext>
            </a:extLst>
          </p:cNvPr>
          <p:cNvSpPr/>
          <p:nvPr/>
        </p:nvSpPr>
        <p:spPr>
          <a:xfrm>
            <a:off x="1397445" y="36011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3</a:t>
            </a:r>
            <a:endParaRPr sz="800" b="1" dirty="0">
              <a:solidFill>
                <a:srgbClr val="FFFFFF"/>
              </a:solidFill>
            </a:endParaRPr>
          </a:p>
        </p:txBody>
      </p:sp>
      <p:sp>
        <p:nvSpPr>
          <p:cNvPr id="19" name="Google Shape;209;p21">
            <a:extLst>
              <a:ext uri="{FF2B5EF4-FFF2-40B4-BE49-F238E27FC236}">
                <a16:creationId xmlns:a16="http://schemas.microsoft.com/office/drawing/2014/main" id="{8DB0835C-55E2-4458-BCCB-B29610832809}"/>
              </a:ext>
            </a:extLst>
          </p:cNvPr>
          <p:cNvSpPr txBox="1">
            <a:spLocks/>
          </p:cNvSpPr>
          <p:nvPr/>
        </p:nvSpPr>
        <p:spPr>
          <a:xfrm>
            <a:off x="1841001" y="3565425"/>
            <a:ext cx="5448618" cy="105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sz="1200" dirty="0"/>
              <a:t>Improved the circuit by using more efficient microprocessor.</a:t>
            </a:r>
          </a:p>
        </p:txBody>
      </p:sp>
    </p:spTree>
    <p:extLst>
      <p:ext uri="{BB962C8B-B14F-4D97-AF65-F5344CB8AC3E}">
        <p14:creationId xmlns:p14="http://schemas.microsoft.com/office/powerpoint/2010/main" val="137206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17"/>
        <p:cNvGrpSpPr/>
        <p:nvPr/>
      </p:nvGrpSpPr>
      <p:grpSpPr>
        <a:xfrm>
          <a:off x="0" y="0"/>
          <a:ext cx="0" cy="0"/>
          <a:chOff x="0" y="0"/>
          <a:chExt cx="0" cy="0"/>
        </a:xfrm>
      </p:grpSpPr>
      <p:sp>
        <p:nvSpPr>
          <p:cNvPr id="218" name="Google Shape;218;p22"/>
          <p:cNvSpPr txBox="1">
            <a:spLocks noGrp="1"/>
          </p:cNvSpPr>
          <p:nvPr>
            <p:ph type="title"/>
          </p:nvPr>
        </p:nvSpPr>
        <p:spPr>
          <a:xfrm>
            <a:off x="729450" y="1322450"/>
            <a:ext cx="7010100" cy="5469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Aim</a:t>
            </a:r>
            <a:endParaRPr sz="2800" dirty="0"/>
          </a:p>
        </p:txBody>
      </p:sp>
      <p:sp>
        <p:nvSpPr>
          <p:cNvPr id="219" name="Google Shape;219;p22"/>
          <p:cNvSpPr txBox="1">
            <a:spLocks noGrp="1"/>
          </p:cNvSpPr>
          <p:nvPr>
            <p:ph type="body" idx="4294967295"/>
          </p:nvPr>
        </p:nvSpPr>
        <p:spPr>
          <a:xfrm>
            <a:off x="729450" y="2005382"/>
            <a:ext cx="7010100" cy="2628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1600" dirty="0">
                <a:solidFill>
                  <a:srgbClr val="FFFFFF"/>
                </a:solidFill>
              </a:rPr>
              <a:t>The main objective of this traffic light controller is to provide sophisticated control and coordination to confirm that traffic moves as smoothly and safely as possible. This project makes use of LED lights for indication purpose and a microcontroller is used for auto changing of signal at specified range of time interval. LED lights gets automatically turns on and off by making corresponding port pin of the microcontroller “HIGH”.</a:t>
            </a:r>
            <a:endParaRPr sz="16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Abstract</a:t>
            </a:r>
            <a:endParaRPr sz="2800" dirty="0"/>
          </a:p>
        </p:txBody>
      </p:sp>
      <p:sp>
        <p:nvSpPr>
          <p:cNvPr id="199" name="Google Shape;199;p20"/>
          <p:cNvSpPr txBox="1">
            <a:spLocks noGrp="1"/>
          </p:cNvSpPr>
          <p:nvPr>
            <p:ph type="body" idx="1"/>
          </p:nvPr>
        </p:nvSpPr>
        <p:spPr>
          <a:xfrm>
            <a:off x="1295325" y="2078875"/>
            <a:ext cx="7122900" cy="209972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1400" dirty="0"/>
              <a:t>Traffic lights were first invented in the year 1868 at London’s House of Commons where traffic light signals were placed at intersections of George and Bridge Street. During this period traffic lights were controlled either by timing or by switching manually. Over the years, controlling the traffic became a major issue because of rapid increase in automobiles and also because of large time delays between traffic lights. This project is just a one-way traffic controller, although it can be further modified as well. Project will work in a way, it provides the instruction to the driver whether to drive through the intersection or yield at the intersection.</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73B0-4B7D-44E8-8F39-4D15581F5BFD}"/>
              </a:ext>
            </a:extLst>
          </p:cNvPr>
          <p:cNvSpPr>
            <a:spLocks noGrp="1"/>
          </p:cNvSpPr>
          <p:nvPr>
            <p:ph type="title"/>
          </p:nvPr>
        </p:nvSpPr>
        <p:spPr>
          <a:xfrm>
            <a:off x="727800" y="1181207"/>
            <a:ext cx="7688400" cy="567310"/>
          </a:xfrm>
        </p:spPr>
        <p:txBody>
          <a:bodyPr/>
          <a:lstStyle/>
          <a:p>
            <a:r>
              <a:rPr lang="en-US" sz="2800" dirty="0"/>
              <a:t>Introduction</a:t>
            </a:r>
          </a:p>
        </p:txBody>
      </p:sp>
      <p:sp>
        <p:nvSpPr>
          <p:cNvPr id="3" name="TextBox 2">
            <a:extLst>
              <a:ext uri="{FF2B5EF4-FFF2-40B4-BE49-F238E27FC236}">
                <a16:creationId xmlns:a16="http://schemas.microsoft.com/office/drawing/2014/main" id="{5344DB7F-B180-4548-B4FB-806A2B3DA592}"/>
              </a:ext>
            </a:extLst>
          </p:cNvPr>
          <p:cNvSpPr txBox="1"/>
          <p:nvPr/>
        </p:nvSpPr>
        <p:spPr>
          <a:xfrm>
            <a:off x="727800" y="1748517"/>
            <a:ext cx="7688399" cy="3077766"/>
          </a:xfrm>
          <a:prstGeom prst="rect">
            <a:avLst/>
          </a:prstGeom>
          <a:noFill/>
        </p:spPr>
        <p:txBody>
          <a:bodyPr wrap="square" rtlCol="0">
            <a:spAutoFit/>
          </a:bodyPr>
          <a:lstStyle/>
          <a:p>
            <a:pPr algn="just"/>
            <a:r>
              <a:rPr lang="en-US" sz="1500" dirty="0">
                <a:solidFill>
                  <a:srgbClr val="FFFFFF"/>
                </a:solidFill>
                <a:latin typeface="Lato"/>
                <a:sym typeface="Lato"/>
              </a:rPr>
              <a:t>This traffic light is made with the help of counter IC, which is mainly used for Sequential Circuits. We can also call it as Sequential Traffic Lights. Sequential Circuits are used to count the numbers in the series.</a:t>
            </a:r>
          </a:p>
          <a:p>
            <a:pPr algn="just"/>
            <a:r>
              <a:rPr lang="en-US" sz="1500" dirty="0">
                <a:solidFill>
                  <a:srgbClr val="FFFFFF"/>
                </a:solidFill>
                <a:latin typeface="Lato"/>
                <a:sym typeface="Lato"/>
              </a:rPr>
              <a:t>Coming to the working principle of Traffic Lights, the main IC is 4017 counter IC which is used to glow the Red, yellow and green LED respectively. 555 timer acts as a pulse generator providing an input to the 4017 counter IC. Timing of glow of certain lights totally depends upon the 555 timer’s pulse, which we can control via the Potentiometer so if you want to change the time of glow, you can do so by varying the potentiometer, having the responsibility for the timing. LEDs are not connected directly with 4017 counter, as the lights won’t be stable. We have used the combination of 1N4148 diodes and the LEDs in order to get the appropriate output. Main drawback of this circuit is that you can never have an exact timing with this, however you will have best estimated.</a:t>
            </a:r>
          </a:p>
          <a:p>
            <a:endParaRPr lang="en-US" dirty="0"/>
          </a:p>
        </p:txBody>
      </p:sp>
    </p:spTree>
    <p:extLst>
      <p:ext uri="{BB962C8B-B14F-4D97-AF65-F5344CB8AC3E}">
        <p14:creationId xmlns:p14="http://schemas.microsoft.com/office/powerpoint/2010/main" val="3807518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AA378D-90B4-4AF7-9AD8-0A55EBEEF7B2}"/>
              </a:ext>
            </a:extLst>
          </p:cNvPr>
          <p:cNvPicPr>
            <a:picLocks noChangeAspect="1"/>
          </p:cNvPicPr>
          <p:nvPr/>
        </p:nvPicPr>
        <p:blipFill>
          <a:blip r:embed="rId2"/>
          <a:stretch>
            <a:fillRect/>
          </a:stretch>
        </p:blipFill>
        <p:spPr>
          <a:xfrm>
            <a:off x="2040148" y="1312384"/>
            <a:ext cx="4913802" cy="3298222"/>
          </a:xfrm>
          <a:prstGeom prst="rect">
            <a:avLst/>
          </a:prstGeom>
        </p:spPr>
      </p:pic>
      <p:sp>
        <p:nvSpPr>
          <p:cNvPr id="6" name="Google Shape;218;p22">
            <a:extLst>
              <a:ext uri="{FF2B5EF4-FFF2-40B4-BE49-F238E27FC236}">
                <a16:creationId xmlns:a16="http://schemas.microsoft.com/office/drawing/2014/main" id="{04B5B43D-8A03-4910-B416-3E8B949F79B4}"/>
              </a:ext>
            </a:extLst>
          </p:cNvPr>
          <p:cNvSpPr txBox="1">
            <a:spLocks/>
          </p:cNvSpPr>
          <p:nvPr/>
        </p:nvSpPr>
        <p:spPr>
          <a:xfrm>
            <a:off x="451890" y="478528"/>
            <a:ext cx="7010100" cy="5800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bg1"/>
                </a:solidFill>
              </a:rPr>
              <a:t>Traffic Light Circuit</a:t>
            </a:r>
          </a:p>
        </p:txBody>
      </p:sp>
    </p:spTree>
    <p:extLst>
      <p:ext uri="{BB962C8B-B14F-4D97-AF65-F5344CB8AC3E}">
        <p14:creationId xmlns:p14="http://schemas.microsoft.com/office/powerpoint/2010/main" val="212884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ACA6-EE20-41C1-844F-18A2A77EBEBF}"/>
              </a:ext>
            </a:extLst>
          </p:cNvPr>
          <p:cNvSpPr>
            <a:spLocks noGrp="1"/>
          </p:cNvSpPr>
          <p:nvPr>
            <p:ph type="title"/>
          </p:nvPr>
        </p:nvSpPr>
        <p:spPr/>
        <p:txBody>
          <a:bodyPr/>
          <a:lstStyle/>
          <a:p>
            <a:r>
              <a:rPr lang="en-US" sz="2800" dirty="0"/>
              <a:t>Preliminaries/Basic Knowledge</a:t>
            </a:r>
          </a:p>
        </p:txBody>
      </p:sp>
      <p:sp>
        <p:nvSpPr>
          <p:cNvPr id="3" name="Text Placeholder 2">
            <a:extLst>
              <a:ext uri="{FF2B5EF4-FFF2-40B4-BE49-F238E27FC236}">
                <a16:creationId xmlns:a16="http://schemas.microsoft.com/office/drawing/2014/main" id="{EFDD7337-9553-4294-B35B-EA1E222517E4}"/>
              </a:ext>
            </a:extLst>
          </p:cNvPr>
          <p:cNvSpPr>
            <a:spLocks noGrp="1"/>
          </p:cNvSpPr>
          <p:nvPr>
            <p:ph type="body" idx="1"/>
          </p:nvPr>
        </p:nvSpPr>
        <p:spPr>
          <a:xfrm>
            <a:off x="729450" y="2078874"/>
            <a:ext cx="7688700" cy="2560181"/>
          </a:xfrm>
        </p:spPr>
        <p:txBody>
          <a:bodyPr/>
          <a:lstStyle/>
          <a:p>
            <a:pPr>
              <a:buFont typeface="Wingdings" panose="05000000000000000000" pitchFamily="2" charset="2"/>
              <a:buChar char="v"/>
            </a:pPr>
            <a:r>
              <a:rPr lang="en-US" sz="1600" b="1" dirty="0"/>
              <a:t>Prerequisite: </a:t>
            </a:r>
          </a:p>
          <a:p>
            <a:pPr marL="1003300" lvl="1" indent="-400050">
              <a:buFont typeface="Arial" panose="020B0604020202020204" pitchFamily="34" charset="0"/>
              <a:buChar char="•"/>
            </a:pPr>
            <a:r>
              <a:rPr lang="en-US" sz="1400" b="1" dirty="0"/>
              <a:t>Working, construction &amp; uses of the basic electrical components(active &amp; passive).</a:t>
            </a:r>
          </a:p>
          <a:p>
            <a:pPr marL="1003300" lvl="1" indent="-400050">
              <a:buFont typeface="Arial" panose="020B0604020202020204" pitchFamily="34" charset="0"/>
              <a:buChar char="•"/>
            </a:pPr>
            <a:r>
              <a:rPr lang="en-US" sz="1400" b="1" dirty="0"/>
              <a:t>555 Timer IC working</a:t>
            </a:r>
          </a:p>
          <a:p>
            <a:pPr marL="1003300" lvl="1" indent="-400050">
              <a:buFont typeface="Arial" panose="020B0604020202020204" pitchFamily="34" charset="0"/>
              <a:buChar char="•"/>
            </a:pPr>
            <a:r>
              <a:rPr lang="en-US" sz="1400" b="1" dirty="0"/>
              <a:t>4017 IC(digital counter) working </a:t>
            </a:r>
          </a:p>
          <a:p>
            <a:pPr>
              <a:buFont typeface="Wingdings" panose="05000000000000000000" pitchFamily="2" charset="2"/>
              <a:buChar char="v"/>
            </a:pPr>
            <a:endParaRPr lang="en-US" sz="1600" b="1" dirty="0"/>
          </a:p>
          <a:p>
            <a:pPr>
              <a:buFont typeface="Wingdings" panose="05000000000000000000" pitchFamily="2" charset="2"/>
              <a:buChar char="v"/>
            </a:pPr>
            <a:r>
              <a:rPr lang="en-US" sz="1600" b="1" dirty="0"/>
              <a:t>About the ICs:</a:t>
            </a:r>
          </a:p>
          <a:p>
            <a:pPr marL="146050" indent="0">
              <a:buNone/>
            </a:pPr>
            <a:endParaRPr lang="en-US" sz="1600" b="1" dirty="0"/>
          </a:p>
        </p:txBody>
      </p:sp>
    </p:spTree>
    <p:extLst>
      <p:ext uri="{BB962C8B-B14F-4D97-AF65-F5344CB8AC3E}">
        <p14:creationId xmlns:p14="http://schemas.microsoft.com/office/powerpoint/2010/main" val="71494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5CA3-627F-4ED6-9FD2-47C74F4F6FED}"/>
              </a:ext>
            </a:extLst>
          </p:cNvPr>
          <p:cNvSpPr>
            <a:spLocks noGrp="1"/>
          </p:cNvSpPr>
          <p:nvPr>
            <p:ph type="title"/>
          </p:nvPr>
        </p:nvSpPr>
        <p:spPr>
          <a:xfrm>
            <a:off x="727800" y="572941"/>
            <a:ext cx="7688400" cy="1410732"/>
          </a:xfrm>
        </p:spPr>
        <p:txBody>
          <a:bodyPr/>
          <a:lstStyle/>
          <a:p>
            <a:pPr marL="285750" indent="-285750" algn="just">
              <a:buSzPct val="100000"/>
              <a:buFont typeface="Wingdings" panose="05000000000000000000" pitchFamily="2" charset="2"/>
              <a:buChar char="Ø"/>
            </a:pPr>
            <a:r>
              <a:rPr lang="en-US" sz="1300" dirty="0">
                <a:solidFill>
                  <a:schemeClr val="bg1"/>
                </a:solidFill>
                <a:latin typeface="Lato"/>
                <a:sym typeface="Lato"/>
              </a:rPr>
              <a:t>The 555 Timer </a:t>
            </a:r>
            <a:r>
              <a:rPr lang="en-US" sz="1300" b="0" dirty="0">
                <a:solidFill>
                  <a:schemeClr val="bg1"/>
                </a:solidFill>
                <a:latin typeface="Lato"/>
                <a:sym typeface="Lato"/>
              </a:rPr>
              <a:t>is a switching circuit contained in a 8 pin IC that acts as a timer, oscillator or flip-flop. </a:t>
            </a:r>
            <a:r>
              <a:rPr lang="en-US" sz="1300" b="0" dirty="0">
                <a:solidFill>
                  <a:schemeClr val="bg1"/>
                </a:solidFill>
                <a:latin typeface="Lato"/>
              </a:rPr>
              <a:t>It gets its name from the fact that there are three internally connected 5kΩ resistors which it uses to generate the two comparators reference voltages. The 555 timer chip is extremely robust and stable 8-pin device that can be operated  either as a very accurate Monostable, Bistable or Astable  Multivibrator to produce a any sort of applications that requires some form of time control.</a:t>
            </a:r>
            <a:endParaRPr lang="en-US" sz="1300" b="0" dirty="0">
              <a:solidFill>
                <a:schemeClr val="bg1"/>
              </a:solidFill>
              <a:latin typeface="Lato" panose="020B0604020202020204" charset="0"/>
              <a:sym typeface="Lato"/>
            </a:endParaRPr>
          </a:p>
        </p:txBody>
      </p:sp>
      <p:sp>
        <p:nvSpPr>
          <p:cNvPr id="5" name="TextBox 4">
            <a:extLst>
              <a:ext uri="{FF2B5EF4-FFF2-40B4-BE49-F238E27FC236}">
                <a16:creationId xmlns:a16="http://schemas.microsoft.com/office/drawing/2014/main" id="{CBD84002-839C-479A-B491-24639830FB56}"/>
              </a:ext>
            </a:extLst>
          </p:cNvPr>
          <p:cNvSpPr txBox="1"/>
          <p:nvPr/>
        </p:nvSpPr>
        <p:spPr>
          <a:xfrm>
            <a:off x="727800" y="4224310"/>
            <a:ext cx="7688400" cy="692497"/>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US" sz="1300" dirty="0">
                <a:solidFill>
                  <a:schemeClr val="bg1"/>
                </a:solidFill>
                <a:latin typeface="Lato"/>
                <a:sym typeface="Raleway"/>
              </a:rPr>
              <a:t>It has three mode of operation: astable mode, monostable mode and bistable, and in the traffic light circuit it will be operated in astable mode. </a:t>
            </a:r>
          </a:p>
          <a:p>
            <a:pPr marL="285750" indent="-285750">
              <a:buFont typeface="Wingdings" panose="05000000000000000000" pitchFamily="2" charset="2"/>
              <a:buChar char="Ø"/>
            </a:pPr>
            <a:endParaRPr lang="en-US" sz="1300" b="1" dirty="0">
              <a:solidFill>
                <a:schemeClr val="bg1"/>
              </a:solidFill>
              <a:latin typeface="Lato"/>
              <a:sym typeface="Raleway"/>
            </a:endParaRPr>
          </a:p>
        </p:txBody>
      </p:sp>
      <p:pic>
        <p:nvPicPr>
          <p:cNvPr id="6" name="Picture 5">
            <a:extLst>
              <a:ext uri="{FF2B5EF4-FFF2-40B4-BE49-F238E27FC236}">
                <a16:creationId xmlns:a16="http://schemas.microsoft.com/office/drawing/2014/main" id="{ECD36C51-4F48-4DBA-8D1C-5DC76D83E1F7}"/>
              </a:ext>
            </a:extLst>
          </p:cNvPr>
          <p:cNvPicPr>
            <a:picLocks noChangeAspect="1"/>
          </p:cNvPicPr>
          <p:nvPr/>
        </p:nvPicPr>
        <p:blipFill>
          <a:blip r:embed="rId2"/>
          <a:stretch>
            <a:fillRect/>
          </a:stretch>
        </p:blipFill>
        <p:spPr>
          <a:xfrm>
            <a:off x="3021326" y="1786605"/>
            <a:ext cx="2664052" cy="2256289"/>
          </a:xfrm>
          <a:prstGeom prst="rect">
            <a:avLst/>
          </a:prstGeom>
        </p:spPr>
      </p:pic>
    </p:spTree>
    <p:extLst>
      <p:ext uri="{BB962C8B-B14F-4D97-AF65-F5344CB8AC3E}">
        <p14:creationId xmlns:p14="http://schemas.microsoft.com/office/powerpoint/2010/main" val="111309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1FBE1F-C673-47D5-838D-48319D69FA4C}"/>
              </a:ext>
            </a:extLst>
          </p:cNvPr>
          <p:cNvSpPr>
            <a:spLocks noGrp="1"/>
          </p:cNvSpPr>
          <p:nvPr>
            <p:ph type="body" idx="1"/>
          </p:nvPr>
        </p:nvSpPr>
        <p:spPr>
          <a:xfrm>
            <a:off x="727650" y="1304870"/>
            <a:ext cx="7688700" cy="1034400"/>
          </a:xfrm>
        </p:spPr>
        <p:txBody>
          <a:bodyPr/>
          <a:lstStyle/>
          <a:p>
            <a:pPr algn="just">
              <a:buFont typeface="Wingdings" panose="05000000000000000000" pitchFamily="2" charset="2"/>
              <a:buChar char="Ø"/>
            </a:pPr>
            <a:r>
              <a:rPr lang="en-US" dirty="0">
                <a:solidFill>
                  <a:srgbClr val="414042"/>
                </a:solidFill>
                <a:latin typeface="Lato" panose="020B0604020202020204" charset="0"/>
              </a:rPr>
              <a:t>The </a:t>
            </a:r>
            <a:r>
              <a:rPr lang="en-US" b="1" dirty="0">
                <a:solidFill>
                  <a:srgbClr val="414042"/>
                </a:solidFill>
                <a:latin typeface="Lato" panose="020B0604020202020204" charset="0"/>
              </a:rPr>
              <a:t>CD4017 Decade counter</a:t>
            </a:r>
            <a:r>
              <a:rPr lang="en-US" dirty="0">
                <a:solidFill>
                  <a:srgbClr val="414042"/>
                </a:solidFill>
                <a:latin typeface="Lato" panose="020B0604020202020204" charset="0"/>
              </a:rPr>
              <a:t> is used for low range counting applications. It has the capability to turn on 10 outputs sequentially in a pre-defined time and reset the count or hold it when required. It also has the capability to indicate the status of counting using Carry pin. This is commonly used for Led chasers and other logical output projects. This IC will increment the count from 0 to 9 each time it senses a high pulse from the clock pin (pin 14).</a:t>
            </a:r>
          </a:p>
        </p:txBody>
      </p:sp>
      <p:pic>
        <p:nvPicPr>
          <p:cNvPr id="3" name="Picture 2">
            <a:extLst>
              <a:ext uri="{FF2B5EF4-FFF2-40B4-BE49-F238E27FC236}">
                <a16:creationId xmlns:a16="http://schemas.microsoft.com/office/drawing/2014/main" id="{0CDD8749-EEB4-4CAF-9022-21B85DBEB010}"/>
              </a:ext>
            </a:extLst>
          </p:cNvPr>
          <p:cNvPicPr>
            <a:picLocks noChangeAspect="1"/>
          </p:cNvPicPr>
          <p:nvPr/>
        </p:nvPicPr>
        <p:blipFill>
          <a:blip r:embed="rId2"/>
          <a:stretch>
            <a:fillRect/>
          </a:stretch>
        </p:blipFill>
        <p:spPr>
          <a:xfrm>
            <a:off x="3493134" y="2571750"/>
            <a:ext cx="2157732" cy="2258092"/>
          </a:xfrm>
          <a:prstGeom prst="rect">
            <a:avLst/>
          </a:prstGeom>
        </p:spPr>
      </p:pic>
    </p:spTree>
    <p:extLst>
      <p:ext uri="{BB962C8B-B14F-4D97-AF65-F5344CB8AC3E}">
        <p14:creationId xmlns:p14="http://schemas.microsoft.com/office/powerpoint/2010/main" val="400100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5C76-1ACD-4C47-9B74-64D2ED2C2A9B}"/>
              </a:ext>
            </a:extLst>
          </p:cNvPr>
          <p:cNvSpPr>
            <a:spLocks noGrp="1"/>
          </p:cNvSpPr>
          <p:nvPr>
            <p:ph type="title"/>
          </p:nvPr>
        </p:nvSpPr>
        <p:spPr>
          <a:xfrm>
            <a:off x="729450" y="1322450"/>
            <a:ext cx="7688400" cy="879730"/>
          </a:xfrm>
        </p:spPr>
        <p:txBody>
          <a:bodyPr/>
          <a:lstStyle/>
          <a:p>
            <a:r>
              <a:rPr lang="en-US" sz="2800" dirty="0"/>
              <a:t>Working Principle</a:t>
            </a:r>
          </a:p>
        </p:txBody>
      </p:sp>
      <p:sp>
        <p:nvSpPr>
          <p:cNvPr id="3" name="TextBox 2">
            <a:extLst>
              <a:ext uri="{FF2B5EF4-FFF2-40B4-BE49-F238E27FC236}">
                <a16:creationId xmlns:a16="http://schemas.microsoft.com/office/drawing/2014/main" id="{DE8D96C8-6C3E-4FB8-A26C-1F46C91D22A4}"/>
              </a:ext>
            </a:extLst>
          </p:cNvPr>
          <p:cNvSpPr txBox="1"/>
          <p:nvPr/>
        </p:nvSpPr>
        <p:spPr>
          <a:xfrm>
            <a:off x="789180" y="2146554"/>
            <a:ext cx="7625370" cy="2031325"/>
          </a:xfrm>
          <a:prstGeom prst="rect">
            <a:avLst/>
          </a:prstGeom>
          <a:noFill/>
        </p:spPr>
        <p:txBody>
          <a:bodyPr wrap="square" rtlCol="0">
            <a:spAutoFit/>
          </a:bodyPr>
          <a:lstStyle/>
          <a:p>
            <a:pPr algn="just"/>
            <a:r>
              <a:rPr lang="en-US" b="0" i="0" dirty="0">
                <a:solidFill>
                  <a:schemeClr val="bg1"/>
                </a:solidFill>
                <a:effectLst/>
                <a:latin typeface="Lato" panose="020B0604020202020204" charset="0"/>
              </a:rPr>
              <a:t>This traffic light is made with the help of counter IC, which is mainly used for Sequential Circuits. We can also call it as Sequential Traffic Lights. Sequential Circuits are used to count the numbers in the </a:t>
            </a:r>
            <a:r>
              <a:rPr lang="en-US" dirty="0">
                <a:solidFill>
                  <a:schemeClr val="bg1"/>
                </a:solidFill>
                <a:latin typeface="Lato" panose="020B0604020202020204" charset="0"/>
              </a:rPr>
              <a:t>series. The main IC is 4017 counter IC which is used to glow the Red, yellow and green LED respectively. 555 timer acts as a pulse generator providing an input to the 4017 counter IC. Timing of glow of certain lights totally depends upon the 555 timer’s pulse, which we can control via the Potentiometer so if you want to change the time of glow, you can do so by varying the potentiometer, having the responsibility for the timing. LED’s are not connected directly with 4017 counter, as the lights won’t be stable. We have used the combination of 1N4148 diodes and the LEDs in order to get the appropriate output. </a:t>
            </a:r>
          </a:p>
        </p:txBody>
      </p:sp>
    </p:spTree>
    <p:extLst>
      <p:ext uri="{BB962C8B-B14F-4D97-AF65-F5344CB8AC3E}">
        <p14:creationId xmlns:p14="http://schemas.microsoft.com/office/powerpoint/2010/main" val="233847436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2168</TotalTime>
  <Words>1217</Words>
  <Application>Microsoft Office PowerPoint</Application>
  <PresentationFormat>On-screen Show (16:9)</PresentationFormat>
  <Paragraphs>79</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Raleway</vt:lpstr>
      <vt:lpstr>Roboto</vt:lpstr>
      <vt:lpstr>Lato</vt:lpstr>
      <vt:lpstr>Wingdings</vt:lpstr>
      <vt:lpstr>Streamline</vt:lpstr>
      <vt:lpstr>Traffic Light Circuit</vt:lpstr>
      <vt:lpstr>Aim</vt:lpstr>
      <vt:lpstr>Abstract</vt:lpstr>
      <vt:lpstr>Introduction</vt:lpstr>
      <vt:lpstr>PowerPoint Presentation</vt:lpstr>
      <vt:lpstr>Preliminaries/Basic Knowledge</vt:lpstr>
      <vt:lpstr>The 555 Timer is a switching circuit contained in a 8 pin IC that acts as a timer, oscillator or flip-flop. It gets its name from the fact that there are three internally connected 5kΩ resistors which it uses to generate the two comparators reference voltages. The 555 timer chip is extremely robust and stable 8-pin device that can be operated  either as a very accurate Monostable, Bistable or Astable  Multivibrator to produce a any sort of applications that requires some form of time control.</vt:lpstr>
      <vt:lpstr>PowerPoint Presentation</vt:lpstr>
      <vt:lpstr>Working Principle</vt:lpstr>
      <vt:lpstr>Conclusion</vt:lpstr>
      <vt:lpstr>Bibliography </vt:lpstr>
      <vt:lpstr>Thank you.</vt:lpstr>
      <vt:lpstr>PowerPoint Presentation</vt:lpstr>
      <vt:lpstr>Components Used:</vt:lpstr>
      <vt:lpstr>PowerPoint Presentation</vt:lpstr>
      <vt:lpstr>PowerPoint Presentation</vt:lpstr>
      <vt:lpstr>Project Scope</vt:lpstr>
      <vt:lpstr>Milestones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Way Traffic Light Controller</dc:title>
  <dc:creator>abhinav ranjith</dc:creator>
  <cp:lastModifiedBy>abhinav ranjith</cp:lastModifiedBy>
  <cp:revision>64</cp:revision>
  <cp:lastPrinted>2020-10-02T17:46:52Z</cp:lastPrinted>
  <dcterms:modified xsi:type="dcterms:W3CDTF">2020-11-13T05:58:50Z</dcterms:modified>
</cp:coreProperties>
</file>