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001C"/>
    <a:srgbClr val="BA00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BDE31C-9525-4729-8202-570A62487D08}" v="29" dt="2021-05-13T21:41:07.3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9048" autoAdjust="0"/>
  </p:normalViewPr>
  <p:slideViewPr>
    <p:cSldViewPr snapToGrid="0" snapToObjects="1">
      <p:cViewPr varScale="1">
        <p:scale>
          <a:sx n="59" d="100"/>
          <a:sy n="59" d="100"/>
        </p:scale>
        <p:origin x="9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412B71-2BF1-4C8D-85EE-BBA550B94768}" type="datetimeFigureOut">
              <a:rPr lang="en-US" smtClean="0"/>
              <a:t>5/14/2021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00E795-B6F4-4E3D-BBC8-5D0244E5C0A4}" type="slidenum">
              <a:rPr lang="en-US" smtClean="0"/>
              <a:t>‹#›</a:t>
            </a:fld>
            <a:endParaRPr lang="en-US"/>
          </a:p>
        </p:txBody>
      </p:sp>
    </p:spTree>
    <p:extLst>
      <p:ext uri="{BB962C8B-B14F-4D97-AF65-F5344CB8AC3E}">
        <p14:creationId xmlns:p14="http://schemas.microsoft.com/office/powerpoint/2010/main" val="1484060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00E795-B6F4-4E3D-BBC8-5D0244E5C0A4}" type="slidenum">
              <a:rPr lang="en-US" smtClean="0"/>
              <a:t>1</a:t>
            </a:fld>
            <a:endParaRPr lang="en-US"/>
          </a:p>
        </p:txBody>
      </p:sp>
    </p:spTree>
    <p:extLst>
      <p:ext uri="{BB962C8B-B14F-4D97-AF65-F5344CB8AC3E}">
        <p14:creationId xmlns:p14="http://schemas.microsoft.com/office/powerpoint/2010/main" val="1350182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44484-9F4B-5E45-9CBF-C0F72CF7D3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EC00CC-3FAE-5D46-BDFD-133964AE5C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0C609B-8FEC-3246-BAEE-5507A18C97BD}"/>
              </a:ext>
            </a:extLst>
          </p:cNvPr>
          <p:cNvSpPr>
            <a:spLocks noGrp="1"/>
          </p:cNvSpPr>
          <p:nvPr>
            <p:ph type="dt" sz="half" idx="10"/>
          </p:nvPr>
        </p:nvSpPr>
        <p:spPr/>
        <p:txBody>
          <a:bodyPr/>
          <a:lstStyle/>
          <a:p>
            <a:fld id="{E95317DC-DDB7-4A4A-BEAC-A2D7C225114A}" type="datetimeFigureOut">
              <a:rPr lang="en-US" smtClean="0"/>
              <a:t>5/14/2021</a:t>
            </a:fld>
            <a:endParaRPr lang="en-US"/>
          </a:p>
        </p:txBody>
      </p:sp>
      <p:sp>
        <p:nvSpPr>
          <p:cNvPr id="5" name="Footer Placeholder 4">
            <a:extLst>
              <a:ext uri="{FF2B5EF4-FFF2-40B4-BE49-F238E27FC236}">
                <a16:creationId xmlns:a16="http://schemas.microsoft.com/office/drawing/2014/main" id="{42FB0D16-41A1-7C48-BFC3-CE2B28820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64FE3E-311D-884B-836B-67826807154F}"/>
              </a:ext>
            </a:extLst>
          </p:cNvPr>
          <p:cNvSpPr>
            <a:spLocks noGrp="1"/>
          </p:cNvSpPr>
          <p:nvPr>
            <p:ph type="sldNum" sz="quarter" idx="12"/>
          </p:nvPr>
        </p:nvSpPr>
        <p:spPr/>
        <p:txBody>
          <a:bodyPr/>
          <a:lstStyle/>
          <a:p>
            <a:fld id="{6BBF6157-ACEF-3641-B2BC-00E2D80C8690}" type="slidenum">
              <a:rPr lang="en-US" smtClean="0"/>
              <a:t>‹#›</a:t>
            </a:fld>
            <a:endParaRPr lang="en-US"/>
          </a:p>
        </p:txBody>
      </p:sp>
    </p:spTree>
    <p:extLst>
      <p:ext uri="{BB962C8B-B14F-4D97-AF65-F5344CB8AC3E}">
        <p14:creationId xmlns:p14="http://schemas.microsoft.com/office/powerpoint/2010/main" val="3541998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91840-5EB7-324F-8F09-8EC3907E8C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1B5CF5-3B32-904B-B1DD-B8AB90C8C3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2A7AE7-712A-F04A-B141-4F88820CFBA9}"/>
              </a:ext>
            </a:extLst>
          </p:cNvPr>
          <p:cNvSpPr>
            <a:spLocks noGrp="1"/>
          </p:cNvSpPr>
          <p:nvPr>
            <p:ph type="dt" sz="half" idx="10"/>
          </p:nvPr>
        </p:nvSpPr>
        <p:spPr/>
        <p:txBody>
          <a:bodyPr/>
          <a:lstStyle/>
          <a:p>
            <a:fld id="{E95317DC-DDB7-4A4A-BEAC-A2D7C225114A}" type="datetimeFigureOut">
              <a:rPr lang="en-US" smtClean="0"/>
              <a:t>5/14/2021</a:t>
            </a:fld>
            <a:endParaRPr lang="en-US"/>
          </a:p>
        </p:txBody>
      </p:sp>
      <p:sp>
        <p:nvSpPr>
          <p:cNvPr id="5" name="Footer Placeholder 4">
            <a:extLst>
              <a:ext uri="{FF2B5EF4-FFF2-40B4-BE49-F238E27FC236}">
                <a16:creationId xmlns:a16="http://schemas.microsoft.com/office/drawing/2014/main" id="{879E3DF1-0442-CF47-B355-A0F925612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8E86B5-FE7D-0744-8282-3AB885AF79E1}"/>
              </a:ext>
            </a:extLst>
          </p:cNvPr>
          <p:cNvSpPr>
            <a:spLocks noGrp="1"/>
          </p:cNvSpPr>
          <p:nvPr>
            <p:ph type="sldNum" sz="quarter" idx="12"/>
          </p:nvPr>
        </p:nvSpPr>
        <p:spPr/>
        <p:txBody>
          <a:bodyPr/>
          <a:lstStyle/>
          <a:p>
            <a:fld id="{6BBF6157-ACEF-3641-B2BC-00E2D80C8690}" type="slidenum">
              <a:rPr lang="en-US" smtClean="0"/>
              <a:t>‹#›</a:t>
            </a:fld>
            <a:endParaRPr lang="en-US"/>
          </a:p>
        </p:txBody>
      </p:sp>
    </p:spTree>
    <p:extLst>
      <p:ext uri="{BB962C8B-B14F-4D97-AF65-F5344CB8AC3E}">
        <p14:creationId xmlns:p14="http://schemas.microsoft.com/office/powerpoint/2010/main" val="3442986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CB400A-D337-3347-AD87-404A62C053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7E5C66-A775-8D4A-9CED-99E60DA90D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A6AEEB-DB81-CB49-8AD5-508038677F6A}"/>
              </a:ext>
            </a:extLst>
          </p:cNvPr>
          <p:cNvSpPr>
            <a:spLocks noGrp="1"/>
          </p:cNvSpPr>
          <p:nvPr>
            <p:ph type="dt" sz="half" idx="10"/>
          </p:nvPr>
        </p:nvSpPr>
        <p:spPr/>
        <p:txBody>
          <a:bodyPr/>
          <a:lstStyle/>
          <a:p>
            <a:fld id="{E95317DC-DDB7-4A4A-BEAC-A2D7C225114A}" type="datetimeFigureOut">
              <a:rPr lang="en-US" smtClean="0"/>
              <a:t>5/14/2021</a:t>
            </a:fld>
            <a:endParaRPr lang="en-US"/>
          </a:p>
        </p:txBody>
      </p:sp>
      <p:sp>
        <p:nvSpPr>
          <p:cNvPr id="5" name="Footer Placeholder 4">
            <a:extLst>
              <a:ext uri="{FF2B5EF4-FFF2-40B4-BE49-F238E27FC236}">
                <a16:creationId xmlns:a16="http://schemas.microsoft.com/office/drawing/2014/main" id="{D73B5B7A-15EE-EC4A-BD31-820B5F650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682B49-FB65-B149-9ACA-28FF6609D746}"/>
              </a:ext>
            </a:extLst>
          </p:cNvPr>
          <p:cNvSpPr>
            <a:spLocks noGrp="1"/>
          </p:cNvSpPr>
          <p:nvPr>
            <p:ph type="sldNum" sz="quarter" idx="12"/>
          </p:nvPr>
        </p:nvSpPr>
        <p:spPr/>
        <p:txBody>
          <a:bodyPr/>
          <a:lstStyle/>
          <a:p>
            <a:fld id="{6BBF6157-ACEF-3641-B2BC-00E2D80C8690}" type="slidenum">
              <a:rPr lang="en-US" smtClean="0"/>
              <a:t>‹#›</a:t>
            </a:fld>
            <a:endParaRPr lang="en-US"/>
          </a:p>
        </p:txBody>
      </p:sp>
    </p:spTree>
    <p:extLst>
      <p:ext uri="{BB962C8B-B14F-4D97-AF65-F5344CB8AC3E}">
        <p14:creationId xmlns:p14="http://schemas.microsoft.com/office/powerpoint/2010/main" val="594051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4DDDE-6320-B44D-98E0-5656E23F02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6B3978-5BD2-9349-84A6-A48713B182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B7E84-C11C-5A4E-B7C4-4FC29A07EE26}"/>
              </a:ext>
            </a:extLst>
          </p:cNvPr>
          <p:cNvSpPr>
            <a:spLocks noGrp="1"/>
          </p:cNvSpPr>
          <p:nvPr>
            <p:ph type="dt" sz="half" idx="10"/>
          </p:nvPr>
        </p:nvSpPr>
        <p:spPr/>
        <p:txBody>
          <a:bodyPr/>
          <a:lstStyle/>
          <a:p>
            <a:fld id="{E95317DC-DDB7-4A4A-BEAC-A2D7C225114A}" type="datetimeFigureOut">
              <a:rPr lang="en-US" smtClean="0"/>
              <a:t>5/14/2021</a:t>
            </a:fld>
            <a:endParaRPr lang="en-US"/>
          </a:p>
        </p:txBody>
      </p:sp>
      <p:sp>
        <p:nvSpPr>
          <p:cNvPr id="5" name="Footer Placeholder 4">
            <a:extLst>
              <a:ext uri="{FF2B5EF4-FFF2-40B4-BE49-F238E27FC236}">
                <a16:creationId xmlns:a16="http://schemas.microsoft.com/office/drawing/2014/main" id="{C478488C-9B42-CA4A-B650-0E5341DCA8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187FD9-979F-5F45-9AA8-9008F954A81B}"/>
              </a:ext>
            </a:extLst>
          </p:cNvPr>
          <p:cNvSpPr>
            <a:spLocks noGrp="1"/>
          </p:cNvSpPr>
          <p:nvPr>
            <p:ph type="sldNum" sz="quarter" idx="12"/>
          </p:nvPr>
        </p:nvSpPr>
        <p:spPr/>
        <p:txBody>
          <a:bodyPr/>
          <a:lstStyle/>
          <a:p>
            <a:fld id="{6BBF6157-ACEF-3641-B2BC-00E2D80C8690}" type="slidenum">
              <a:rPr lang="en-US" smtClean="0"/>
              <a:t>‹#›</a:t>
            </a:fld>
            <a:endParaRPr lang="en-US"/>
          </a:p>
        </p:txBody>
      </p:sp>
    </p:spTree>
    <p:extLst>
      <p:ext uri="{BB962C8B-B14F-4D97-AF65-F5344CB8AC3E}">
        <p14:creationId xmlns:p14="http://schemas.microsoft.com/office/powerpoint/2010/main" val="21613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3E02A-0B2F-CB4F-9BBD-8FD5C6EFB9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3AC9BC-53E3-0C46-9545-774B866991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22BF59-676C-3F4E-8EC0-30C8477AD5C6}"/>
              </a:ext>
            </a:extLst>
          </p:cNvPr>
          <p:cNvSpPr>
            <a:spLocks noGrp="1"/>
          </p:cNvSpPr>
          <p:nvPr>
            <p:ph type="dt" sz="half" idx="10"/>
          </p:nvPr>
        </p:nvSpPr>
        <p:spPr/>
        <p:txBody>
          <a:bodyPr/>
          <a:lstStyle/>
          <a:p>
            <a:fld id="{E95317DC-DDB7-4A4A-BEAC-A2D7C225114A}" type="datetimeFigureOut">
              <a:rPr lang="en-US" smtClean="0"/>
              <a:t>5/14/2021</a:t>
            </a:fld>
            <a:endParaRPr lang="en-US"/>
          </a:p>
        </p:txBody>
      </p:sp>
      <p:sp>
        <p:nvSpPr>
          <p:cNvPr id="5" name="Footer Placeholder 4">
            <a:extLst>
              <a:ext uri="{FF2B5EF4-FFF2-40B4-BE49-F238E27FC236}">
                <a16:creationId xmlns:a16="http://schemas.microsoft.com/office/drawing/2014/main" id="{4801C250-9DF3-834D-B986-3FA6525F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E802C-3767-784F-A752-58DDFA8ADEBA}"/>
              </a:ext>
            </a:extLst>
          </p:cNvPr>
          <p:cNvSpPr>
            <a:spLocks noGrp="1"/>
          </p:cNvSpPr>
          <p:nvPr>
            <p:ph type="sldNum" sz="quarter" idx="12"/>
          </p:nvPr>
        </p:nvSpPr>
        <p:spPr/>
        <p:txBody>
          <a:bodyPr/>
          <a:lstStyle/>
          <a:p>
            <a:fld id="{6BBF6157-ACEF-3641-B2BC-00E2D80C8690}" type="slidenum">
              <a:rPr lang="en-US" smtClean="0"/>
              <a:t>‹#›</a:t>
            </a:fld>
            <a:endParaRPr lang="en-US"/>
          </a:p>
        </p:txBody>
      </p:sp>
    </p:spTree>
    <p:extLst>
      <p:ext uri="{BB962C8B-B14F-4D97-AF65-F5344CB8AC3E}">
        <p14:creationId xmlns:p14="http://schemas.microsoft.com/office/powerpoint/2010/main" val="2284188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4105C-08B2-7B43-B134-9542896A79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2001B3-070B-1F4F-BE24-9F37354F76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558C11-1CDD-3E4B-9019-B35C572D5B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15EEF4-EF06-DC45-BA35-2821BB959A97}"/>
              </a:ext>
            </a:extLst>
          </p:cNvPr>
          <p:cNvSpPr>
            <a:spLocks noGrp="1"/>
          </p:cNvSpPr>
          <p:nvPr>
            <p:ph type="dt" sz="half" idx="10"/>
          </p:nvPr>
        </p:nvSpPr>
        <p:spPr/>
        <p:txBody>
          <a:bodyPr/>
          <a:lstStyle/>
          <a:p>
            <a:fld id="{E95317DC-DDB7-4A4A-BEAC-A2D7C225114A}" type="datetimeFigureOut">
              <a:rPr lang="en-US" smtClean="0"/>
              <a:t>5/14/2021</a:t>
            </a:fld>
            <a:endParaRPr lang="en-US"/>
          </a:p>
        </p:txBody>
      </p:sp>
      <p:sp>
        <p:nvSpPr>
          <p:cNvPr id="6" name="Footer Placeholder 5">
            <a:extLst>
              <a:ext uri="{FF2B5EF4-FFF2-40B4-BE49-F238E27FC236}">
                <a16:creationId xmlns:a16="http://schemas.microsoft.com/office/drawing/2014/main" id="{4DF2109D-7EDE-D643-BAD5-65B939A78E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740039-2EB9-FC4B-BDD9-0BBC01BCC09A}"/>
              </a:ext>
            </a:extLst>
          </p:cNvPr>
          <p:cNvSpPr>
            <a:spLocks noGrp="1"/>
          </p:cNvSpPr>
          <p:nvPr>
            <p:ph type="sldNum" sz="quarter" idx="12"/>
          </p:nvPr>
        </p:nvSpPr>
        <p:spPr/>
        <p:txBody>
          <a:bodyPr/>
          <a:lstStyle/>
          <a:p>
            <a:fld id="{6BBF6157-ACEF-3641-B2BC-00E2D80C8690}" type="slidenum">
              <a:rPr lang="en-US" smtClean="0"/>
              <a:t>‹#›</a:t>
            </a:fld>
            <a:endParaRPr lang="en-US"/>
          </a:p>
        </p:txBody>
      </p:sp>
    </p:spTree>
    <p:extLst>
      <p:ext uri="{BB962C8B-B14F-4D97-AF65-F5344CB8AC3E}">
        <p14:creationId xmlns:p14="http://schemas.microsoft.com/office/powerpoint/2010/main" val="132903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5317E-FE54-034D-B790-3C452D9E29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9219B1-9F57-C24E-9285-950034C120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47AABE-A737-BD4B-BFC7-9B97F51D87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BB4304-6644-3947-8F8F-893E0C8188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FADF75-7460-5C40-B779-DAD108AF97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27FA18-6F44-0A45-A2FA-0AB03BE5F83C}"/>
              </a:ext>
            </a:extLst>
          </p:cNvPr>
          <p:cNvSpPr>
            <a:spLocks noGrp="1"/>
          </p:cNvSpPr>
          <p:nvPr>
            <p:ph type="dt" sz="half" idx="10"/>
          </p:nvPr>
        </p:nvSpPr>
        <p:spPr/>
        <p:txBody>
          <a:bodyPr/>
          <a:lstStyle/>
          <a:p>
            <a:fld id="{E95317DC-DDB7-4A4A-BEAC-A2D7C225114A}" type="datetimeFigureOut">
              <a:rPr lang="en-US" smtClean="0"/>
              <a:t>5/14/2021</a:t>
            </a:fld>
            <a:endParaRPr lang="en-US"/>
          </a:p>
        </p:txBody>
      </p:sp>
      <p:sp>
        <p:nvSpPr>
          <p:cNvPr id="8" name="Footer Placeholder 7">
            <a:extLst>
              <a:ext uri="{FF2B5EF4-FFF2-40B4-BE49-F238E27FC236}">
                <a16:creationId xmlns:a16="http://schemas.microsoft.com/office/drawing/2014/main" id="{82CC5FCD-2D8C-0946-AA63-263779BDEC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683F0B-4C78-5E4B-AF1D-2D0A8ADE0AA5}"/>
              </a:ext>
            </a:extLst>
          </p:cNvPr>
          <p:cNvSpPr>
            <a:spLocks noGrp="1"/>
          </p:cNvSpPr>
          <p:nvPr>
            <p:ph type="sldNum" sz="quarter" idx="12"/>
          </p:nvPr>
        </p:nvSpPr>
        <p:spPr/>
        <p:txBody>
          <a:bodyPr/>
          <a:lstStyle/>
          <a:p>
            <a:fld id="{6BBF6157-ACEF-3641-B2BC-00E2D80C8690}" type="slidenum">
              <a:rPr lang="en-US" smtClean="0"/>
              <a:t>‹#›</a:t>
            </a:fld>
            <a:endParaRPr lang="en-US"/>
          </a:p>
        </p:txBody>
      </p:sp>
    </p:spTree>
    <p:extLst>
      <p:ext uri="{BB962C8B-B14F-4D97-AF65-F5344CB8AC3E}">
        <p14:creationId xmlns:p14="http://schemas.microsoft.com/office/powerpoint/2010/main" val="162463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AC5A-63E2-7148-89D9-79F9DF49B9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0C0D4C-C5A5-184D-A437-86F73DBCCE5F}"/>
              </a:ext>
            </a:extLst>
          </p:cNvPr>
          <p:cNvSpPr>
            <a:spLocks noGrp="1"/>
          </p:cNvSpPr>
          <p:nvPr>
            <p:ph type="dt" sz="half" idx="10"/>
          </p:nvPr>
        </p:nvSpPr>
        <p:spPr/>
        <p:txBody>
          <a:bodyPr/>
          <a:lstStyle/>
          <a:p>
            <a:fld id="{E95317DC-DDB7-4A4A-BEAC-A2D7C225114A}" type="datetimeFigureOut">
              <a:rPr lang="en-US" smtClean="0"/>
              <a:t>5/14/2021</a:t>
            </a:fld>
            <a:endParaRPr lang="en-US"/>
          </a:p>
        </p:txBody>
      </p:sp>
      <p:sp>
        <p:nvSpPr>
          <p:cNvPr id="4" name="Footer Placeholder 3">
            <a:extLst>
              <a:ext uri="{FF2B5EF4-FFF2-40B4-BE49-F238E27FC236}">
                <a16:creationId xmlns:a16="http://schemas.microsoft.com/office/drawing/2014/main" id="{5DB345C0-F092-0D4E-B24A-4ACC206E53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BF2258-B299-B140-ADBE-589CE3653C4B}"/>
              </a:ext>
            </a:extLst>
          </p:cNvPr>
          <p:cNvSpPr>
            <a:spLocks noGrp="1"/>
          </p:cNvSpPr>
          <p:nvPr>
            <p:ph type="sldNum" sz="quarter" idx="12"/>
          </p:nvPr>
        </p:nvSpPr>
        <p:spPr/>
        <p:txBody>
          <a:bodyPr/>
          <a:lstStyle/>
          <a:p>
            <a:fld id="{6BBF6157-ACEF-3641-B2BC-00E2D80C8690}" type="slidenum">
              <a:rPr lang="en-US" smtClean="0"/>
              <a:t>‹#›</a:t>
            </a:fld>
            <a:endParaRPr lang="en-US"/>
          </a:p>
        </p:txBody>
      </p:sp>
    </p:spTree>
    <p:extLst>
      <p:ext uri="{BB962C8B-B14F-4D97-AF65-F5344CB8AC3E}">
        <p14:creationId xmlns:p14="http://schemas.microsoft.com/office/powerpoint/2010/main" val="2949477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23A913-3810-BC4E-B70A-7A436080F2A1}"/>
              </a:ext>
            </a:extLst>
          </p:cNvPr>
          <p:cNvSpPr>
            <a:spLocks noGrp="1"/>
          </p:cNvSpPr>
          <p:nvPr>
            <p:ph type="dt" sz="half" idx="10"/>
          </p:nvPr>
        </p:nvSpPr>
        <p:spPr/>
        <p:txBody>
          <a:bodyPr/>
          <a:lstStyle/>
          <a:p>
            <a:fld id="{E95317DC-DDB7-4A4A-BEAC-A2D7C225114A}" type="datetimeFigureOut">
              <a:rPr lang="en-US" smtClean="0"/>
              <a:t>5/14/2021</a:t>
            </a:fld>
            <a:endParaRPr lang="en-US"/>
          </a:p>
        </p:txBody>
      </p:sp>
      <p:sp>
        <p:nvSpPr>
          <p:cNvPr id="3" name="Footer Placeholder 2">
            <a:extLst>
              <a:ext uri="{FF2B5EF4-FFF2-40B4-BE49-F238E27FC236}">
                <a16:creationId xmlns:a16="http://schemas.microsoft.com/office/drawing/2014/main" id="{4268F63D-2D15-DD4E-A6FE-4D53B4FF86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B7AA27-6688-1B43-86AF-68EB59A821CB}"/>
              </a:ext>
            </a:extLst>
          </p:cNvPr>
          <p:cNvSpPr>
            <a:spLocks noGrp="1"/>
          </p:cNvSpPr>
          <p:nvPr>
            <p:ph type="sldNum" sz="quarter" idx="12"/>
          </p:nvPr>
        </p:nvSpPr>
        <p:spPr/>
        <p:txBody>
          <a:bodyPr/>
          <a:lstStyle/>
          <a:p>
            <a:fld id="{6BBF6157-ACEF-3641-B2BC-00E2D80C8690}" type="slidenum">
              <a:rPr lang="en-US" smtClean="0"/>
              <a:t>‹#›</a:t>
            </a:fld>
            <a:endParaRPr lang="en-US"/>
          </a:p>
        </p:txBody>
      </p:sp>
    </p:spTree>
    <p:extLst>
      <p:ext uri="{BB962C8B-B14F-4D97-AF65-F5344CB8AC3E}">
        <p14:creationId xmlns:p14="http://schemas.microsoft.com/office/powerpoint/2010/main" val="75886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16D83-342D-794A-8BC2-A4BE85F45F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36C20F-5155-254B-BB8A-A1A6AC8C5D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593AFD-80D4-984E-863F-3457BB0B34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EDC789-E576-2143-8CDB-04764B9FC05F}"/>
              </a:ext>
            </a:extLst>
          </p:cNvPr>
          <p:cNvSpPr>
            <a:spLocks noGrp="1"/>
          </p:cNvSpPr>
          <p:nvPr>
            <p:ph type="dt" sz="half" idx="10"/>
          </p:nvPr>
        </p:nvSpPr>
        <p:spPr/>
        <p:txBody>
          <a:bodyPr/>
          <a:lstStyle/>
          <a:p>
            <a:fld id="{E95317DC-DDB7-4A4A-BEAC-A2D7C225114A}" type="datetimeFigureOut">
              <a:rPr lang="en-US" smtClean="0"/>
              <a:t>5/14/2021</a:t>
            </a:fld>
            <a:endParaRPr lang="en-US"/>
          </a:p>
        </p:txBody>
      </p:sp>
      <p:sp>
        <p:nvSpPr>
          <p:cNvPr id="6" name="Footer Placeholder 5">
            <a:extLst>
              <a:ext uri="{FF2B5EF4-FFF2-40B4-BE49-F238E27FC236}">
                <a16:creationId xmlns:a16="http://schemas.microsoft.com/office/drawing/2014/main" id="{2CA13CA1-E4C8-B047-8F74-365992F956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19A822-6103-8B42-983D-81FAA173B0F6}"/>
              </a:ext>
            </a:extLst>
          </p:cNvPr>
          <p:cNvSpPr>
            <a:spLocks noGrp="1"/>
          </p:cNvSpPr>
          <p:nvPr>
            <p:ph type="sldNum" sz="quarter" idx="12"/>
          </p:nvPr>
        </p:nvSpPr>
        <p:spPr/>
        <p:txBody>
          <a:bodyPr/>
          <a:lstStyle/>
          <a:p>
            <a:fld id="{6BBF6157-ACEF-3641-B2BC-00E2D80C8690}" type="slidenum">
              <a:rPr lang="en-US" smtClean="0"/>
              <a:t>‹#›</a:t>
            </a:fld>
            <a:endParaRPr lang="en-US"/>
          </a:p>
        </p:txBody>
      </p:sp>
    </p:spTree>
    <p:extLst>
      <p:ext uri="{BB962C8B-B14F-4D97-AF65-F5344CB8AC3E}">
        <p14:creationId xmlns:p14="http://schemas.microsoft.com/office/powerpoint/2010/main" val="27032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CF72-180B-7642-9628-63D4A1D844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4090D5-DD9A-EE4F-A142-3950926A8D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F873FC-4FDC-D140-AA42-AD94B53473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2E21B-6E81-364D-8E70-B5B5438D4F44}"/>
              </a:ext>
            </a:extLst>
          </p:cNvPr>
          <p:cNvSpPr>
            <a:spLocks noGrp="1"/>
          </p:cNvSpPr>
          <p:nvPr>
            <p:ph type="dt" sz="half" idx="10"/>
          </p:nvPr>
        </p:nvSpPr>
        <p:spPr/>
        <p:txBody>
          <a:bodyPr/>
          <a:lstStyle/>
          <a:p>
            <a:fld id="{E95317DC-DDB7-4A4A-BEAC-A2D7C225114A}" type="datetimeFigureOut">
              <a:rPr lang="en-US" smtClean="0"/>
              <a:t>5/14/2021</a:t>
            </a:fld>
            <a:endParaRPr lang="en-US"/>
          </a:p>
        </p:txBody>
      </p:sp>
      <p:sp>
        <p:nvSpPr>
          <p:cNvPr id="6" name="Footer Placeholder 5">
            <a:extLst>
              <a:ext uri="{FF2B5EF4-FFF2-40B4-BE49-F238E27FC236}">
                <a16:creationId xmlns:a16="http://schemas.microsoft.com/office/drawing/2014/main" id="{2BC693AC-D32A-7743-BD4D-20531EE38A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A17689-CB7C-EA40-ABF6-AD9654287B06}"/>
              </a:ext>
            </a:extLst>
          </p:cNvPr>
          <p:cNvSpPr>
            <a:spLocks noGrp="1"/>
          </p:cNvSpPr>
          <p:nvPr>
            <p:ph type="sldNum" sz="quarter" idx="12"/>
          </p:nvPr>
        </p:nvSpPr>
        <p:spPr/>
        <p:txBody>
          <a:bodyPr/>
          <a:lstStyle/>
          <a:p>
            <a:fld id="{6BBF6157-ACEF-3641-B2BC-00E2D80C8690}" type="slidenum">
              <a:rPr lang="en-US" smtClean="0"/>
              <a:t>‹#›</a:t>
            </a:fld>
            <a:endParaRPr lang="en-US"/>
          </a:p>
        </p:txBody>
      </p:sp>
    </p:spTree>
    <p:extLst>
      <p:ext uri="{BB962C8B-B14F-4D97-AF65-F5344CB8AC3E}">
        <p14:creationId xmlns:p14="http://schemas.microsoft.com/office/powerpoint/2010/main" val="3948777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C254B3-1E97-324F-B461-A1A0EA907C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56F785-38FD-F648-84C0-4108D322EE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5E110-6860-8042-82EF-6436440A25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5317DC-DDB7-4A4A-BEAC-A2D7C225114A}" type="datetimeFigureOut">
              <a:rPr lang="en-US" smtClean="0"/>
              <a:t>5/14/2021</a:t>
            </a:fld>
            <a:endParaRPr lang="en-US"/>
          </a:p>
        </p:txBody>
      </p:sp>
      <p:sp>
        <p:nvSpPr>
          <p:cNvPr id="5" name="Footer Placeholder 4">
            <a:extLst>
              <a:ext uri="{FF2B5EF4-FFF2-40B4-BE49-F238E27FC236}">
                <a16:creationId xmlns:a16="http://schemas.microsoft.com/office/drawing/2014/main" id="{CEBB93DF-965F-B942-94EA-F47CE3927E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8DE01C-31E7-574B-A9F8-8C2A7FBF95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F6157-ACEF-3641-B2BC-00E2D80C8690}" type="slidenum">
              <a:rPr lang="en-US" smtClean="0"/>
              <a:t>‹#›</a:t>
            </a:fld>
            <a:endParaRPr lang="en-US"/>
          </a:p>
        </p:txBody>
      </p:sp>
    </p:spTree>
    <p:extLst>
      <p:ext uri="{BB962C8B-B14F-4D97-AF65-F5344CB8AC3E}">
        <p14:creationId xmlns:p14="http://schemas.microsoft.com/office/powerpoint/2010/main" val="1399896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427A810-2491-F143-8634-5F453DDF585B}"/>
              </a:ext>
            </a:extLst>
          </p:cNvPr>
          <p:cNvSpPr/>
          <p:nvPr/>
        </p:nvSpPr>
        <p:spPr>
          <a:xfrm>
            <a:off x="0" y="-46111"/>
            <a:ext cx="12192000" cy="50049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GLOBAL TERRORISM DASHBOARD ANALYSIS PROJECT</a:t>
            </a:r>
          </a:p>
          <a:p>
            <a:pPr algn="ctr"/>
            <a:r>
              <a:rPr lang="en-US" dirty="0"/>
              <a:t> </a:t>
            </a:r>
          </a:p>
        </p:txBody>
      </p:sp>
      <p:sp>
        <p:nvSpPr>
          <p:cNvPr id="39" name="Rounded Rectangle 38">
            <a:extLst>
              <a:ext uri="{FF2B5EF4-FFF2-40B4-BE49-F238E27FC236}">
                <a16:creationId xmlns:a16="http://schemas.microsoft.com/office/drawing/2014/main" id="{EE188CB4-899D-B34F-B05D-E8BBA9C78677}"/>
              </a:ext>
            </a:extLst>
          </p:cNvPr>
          <p:cNvSpPr/>
          <p:nvPr/>
        </p:nvSpPr>
        <p:spPr>
          <a:xfrm>
            <a:off x="9216045" y="2547123"/>
            <a:ext cx="2510444" cy="24344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Insights &amp; Findings</a:t>
            </a:r>
          </a:p>
        </p:txBody>
      </p:sp>
      <p:sp>
        <p:nvSpPr>
          <p:cNvPr id="40" name="Rounded Rectangle 39">
            <a:extLst>
              <a:ext uri="{FF2B5EF4-FFF2-40B4-BE49-F238E27FC236}">
                <a16:creationId xmlns:a16="http://schemas.microsoft.com/office/drawing/2014/main" id="{E49AF97A-D023-F54E-BC9A-B95D92529DFA}"/>
              </a:ext>
            </a:extLst>
          </p:cNvPr>
          <p:cNvSpPr/>
          <p:nvPr/>
        </p:nvSpPr>
        <p:spPr>
          <a:xfrm>
            <a:off x="195408" y="727014"/>
            <a:ext cx="2510444" cy="24344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Introduction</a:t>
            </a:r>
          </a:p>
        </p:txBody>
      </p:sp>
      <p:sp>
        <p:nvSpPr>
          <p:cNvPr id="45" name="Rounded Rectangle 44">
            <a:extLst>
              <a:ext uri="{FF2B5EF4-FFF2-40B4-BE49-F238E27FC236}">
                <a16:creationId xmlns:a16="http://schemas.microsoft.com/office/drawing/2014/main" id="{8E41DCAE-E797-784C-A2B8-64501C459895}"/>
              </a:ext>
            </a:extLst>
          </p:cNvPr>
          <p:cNvSpPr/>
          <p:nvPr/>
        </p:nvSpPr>
        <p:spPr>
          <a:xfrm>
            <a:off x="191092" y="3255024"/>
            <a:ext cx="2510444" cy="24344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Dataset Description</a:t>
            </a:r>
          </a:p>
        </p:txBody>
      </p:sp>
      <p:sp>
        <p:nvSpPr>
          <p:cNvPr id="47" name="Rounded Rectangle 46">
            <a:extLst>
              <a:ext uri="{FF2B5EF4-FFF2-40B4-BE49-F238E27FC236}">
                <a16:creationId xmlns:a16="http://schemas.microsoft.com/office/drawing/2014/main" id="{A64926BB-F5A9-F94F-B511-A3C62661FE76}"/>
              </a:ext>
            </a:extLst>
          </p:cNvPr>
          <p:cNvSpPr/>
          <p:nvPr/>
        </p:nvSpPr>
        <p:spPr>
          <a:xfrm>
            <a:off x="3157996" y="544908"/>
            <a:ext cx="2510444" cy="24344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Plots</a:t>
            </a:r>
          </a:p>
        </p:txBody>
      </p:sp>
      <p:cxnSp>
        <p:nvCxnSpPr>
          <p:cNvPr id="50" name="Straight Connector 49">
            <a:extLst>
              <a:ext uri="{FF2B5EF4-FFF2-40B4-BE49-F238E27FC236}">
                <a16:creationId xmlns:a16="http://schemas.microsoft.com/office/drawing/2014/main" id="{4F46CC69-A3D8-174F-A2A6-B939D328539A}"/>
              </a:ext>
            </a:extLst>
          </p:cNvPr>
          <p:cNvCxnSpPr>
            <a:cxnSpLocks/>
          </p:cNvCxnSpPr>
          <p:nvPr/>
        </p:nvCxnSpPr>
        <p:spPr>
          <a:xfrm>
            <a:off x="2975956" y="571977"/>
            <a:ext cx="0" cy="6196685"/>
          </a:xfrm>
          <a:prstGeom prst="line">
            <a:avLst/>
          </a:prstGeom>
          <a:ln w="9525">
            <a:solidFill>
              <a:schemeClr val="tx1"/>
            </a:solidFill>
            <a:round/>
            <a:headEnd type="diamond"/>
            <a:tailEnd type="diamon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E3597C2B-1C39-644E-959A-5B65B2D9B03E}"/>
              </a:ext>
            </a:extLst>
          </p:cNvPr>
          <p:cNvCxnSpPr>
            <a:cxnSpLocks/>
          </p:cNvCxnSpPr>
          <p:nvPr/>
        </p:nvCxnSpPr>
        <p:spPr>
          <a:xfrm>
            <a:off x="5958790" y="571977"/>
            <a:ext cx="0" cy="6196685"/>
          </a:xfrm>
          <a:prstGeom prst="line">
            <a:avLst/>
          </a:prstGeom>
          <a:ln w="9525">
            <a:solidFill>
              <a:schemeClr val="tx1"/>
            </a:solidFill>
            <a:round/>
            <a:headEnd type="diamond"/>
            <a:tailEnd type="diamon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877D7BAE-65BC-B041-A34B-7EA1D6A31EF7}"/>
              </a:ext>
            </a:extLst>
          </p:cNvPr>
          <p:cNvCxnSpPr>
            <a:cxnSpLocks/>
          </p:cNvCxnSpPr>
          <p:nvPr/>
        </p:nvCxnSpPr>
        <p:spPr>
          <a:xfrm>
            <a:off x="8900148" y="656060"/>
            <a:ext cx="0" cy="6112602"/>
          </a:xfrm>
          <a:prstGeom prst="line">
            <a:avLst/>
          </a:prstGeom>
          <a:ln w="9525">
            <a:solidFill>
              <a:schemeClr val="tx1"/>
            </a:solidFill>
            <a:round/>
            <a:headEnd type="diamond"/>
            <a:tailEnd type="diamond"/>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0C739E50-AFDB-E64E-8611-C005C2A99507}"/>
              </a:ext>
            </a:extLst>
          </p:cNvPr>
          <p:cNvSpPr txBox="1"/>
          <p:nvPr/>
        </p:nvSpPr>
        <p:spPr>
          <a:xfrm>
            <a:off x="134594" y="873823"/>
            <a:ext cx="2761902" cy="2108269"/>
          </a:xfrm>
          <a:prstGeom prst="rect">
            <a:avLst/>
          </a:prstGeom>
          <a:noFill/>
        </p:spPr>
        <p:txBody>
          <a:bodyPr wrap="square" rtlCol="0">
            <a:spAutoFit/>
          </a:bodyPr>
          <a:lstStyle/>
          <a:p>
            <a:pPr algn="just"/>
            <a:endParaRPr lang="en-US" sz="1100" dirty="0"/>
          </a:p>
          <a:p>
            <a:pPr algn="just"/>
            <a:r>
              <a:rPr lang="en-US" sz="1200" dirty="0"/>
              <a:t>The main objective for doing this project is to </a:t>
            </a:r>
            <a:r>
              <a:rPr lang="en-US" sz="1200" b="0" i="0" u="none" strike="noStrike" baseline="0" dirty="0">
                <a:solidFill>
                  <a:srgbClr val="000000"/>
                </a:solidFill>
                <a:latin typeface="Calibri" panose="020F0502020204030204" pitchFamily="34" charset="0"/>
              </a:rPr>
              <a:t>build a dashboard to identify the trends, patterns and some interesting insights of the global terrorism activities with the help of the visualization, analyze the effects of these changes on various other factors of the society to produce interesting, statistically significant results that can be used for tackling the horrors of global terrorism. </a:t>
            </a:r>
            <a:endParaRPr lang="en-US" sz="1200" dirty="0"/>
          </a:p>
        </p:txBody>
      </p:sp>
      <p:sp>
        <p:nvSpPr>
          <p:cNvPr id="62" name="TextBox 61">
            <a:extLst>
              <a:ext uri="{FF2B5EF4-FFF2-40B4-BE49-F238E27FC236}">
                <a16:creationId xmlns:a16="http://schemas.microsoft.com/office/drawing/2014/main" id="{61150A02-C724-AC4C-AA99-5622D27BF5B9}"/>
              </a:ext>
            </a:extLst>
          </p:cNvPr>
          <p:cNvSpPr txBox="1"/>
          <p:nvPr/>
        </p:nvSpPr>
        <p:spPr>
          <a:xfrm>
            <a:off x="6034763" y="1799473"/>
            <a:ext cx="2865385" cy="276999"/>
          </a:xfrm>
          <a:prstGeom prst="rect">
            <a:avLst/>
          </a:prstGeom>
          <a:noFill/>
        </p:spPr>
        <p:txBody>
          <a:bodyPr wrap="square" rtlCol="0">
            <a:spAutoFit/>
          </a:bodyPr>
          <a:lstStyle/>
          <a:p>
            <a:r>
              <a:rPr lang="en-US" sz="1200" dirty="0"/>
              <a:t> </a:t>
            </a:r>
          </a:p>
        </p:txBody>
      </p:sp>
      <p:sp>
        <p:nvSpPr>
          <p:cNvPr id="37" name="TextBox 36">
            <a:extLst>
              <a:ext uri="{FF2B5EF4-FFF2-40B4-BE49-F238E27FC236}">
                <a16:creationId xmlns:a16="http://schemas.microsoft.com/office/drawing/2014/main" id="{2D77FC67-6563-4D85-8A04-317053E949BA}"/>
              </a:ext>
            </a:extLst>
          </p:cNvPr>
          <p:cNvSpPr txBox="1"/>
          <p:nvPr/>
        </p:nvSpPr>
        <p:spPr>
          <a:xfrm>
            <a:off x="122303" y="3569943"/>
            <a:ext cx="2736202" cy="2862322"/>
          </a:xfrm>
          <a:prstGeom prst="rect">
            <a:avLst/>
          </a:prstGeom>
          <a:noFill/>
        </p:spPr>
        <p:txBody>
          <a:bodyPr wrap="square">
            <a:spAutoFit/>
          </a:bodyPr>
          <a:lstStyle/>
          <a:p>
            <a:pPr algn="just"/>
            <a:r>
              <a:rPr lang="en-US" sz="1200" dirty="0">
                <a:solidFill>
                  <a:srgbClr val="000000"/>
                </a:solidFill>
                <a:latin typeface="Calibri" panose="020F0502020204030204" pitchFamily="34" charset="0"/>
              </a:rPr>
              <a:t>The GTD (Global Terrorism Database) is an open-source database, which provides information on domestic and international terrorist attacks around the world since 1970. The current dataset has information records for all the domestic and international terrorist attacks since year 2015 – 2018 which has been analyzed via various visualization graphs. I have analyzed the overall geographic distribution of the terrorist attacks, along with the organizations involved behind those attacks, and the time series of a particular attack.</a:t>
            </a:r>
          </a:p>
          <a:p>
            <a:pPr algn="just"/>
            <a:endParaRPr lang="en-US" sz="1200" dirty="0">
              <a:solidFill>
                <a:srgbClr val="000000"/>
              </a:solidFill>
              <a:latin typeface="Calibri" panose="020F0502020204030204" pitchFamily="34" charset="0"/>
            </a:endParaRPr>
          </a:p>
        </p:txBody>
      </p:sp>
      <p:sp>
        <p:nvSpPr>
          <p:cNvPr id="38" name="TextBox 37">
            <a:extLst>
              <a:ext uri="{FF2B5EF4-FFF2-40B4-BE49-F238E27FC236}">
                <a16:creationId xmlns:a16="http://schemas.microsoft.com/office/drawing/2014/main" id="{731AB229-B4F3-4603-875C-B5A075CCBAF7}"/>
              </a:ext>
            </a:extLst>
          </p:cNvPr>
          <p:cNvSpPr txBox="1"/>
          <p:nvPr/>
        </p:nvSpPr>
        <p:spPr>
          <a:xfrm>
            <a:off x="3086529" y="815892"/>
            <a:ext cx="2865381" cy="2585323"/>
          </a:xfrm>
          <a:prstGeom prst="rect">
            <a:avLst/>
          </a:prstGeom>
          <a:noFill/>
        </p:spPr>
        <p:txBody>
          <a:bodyPr wrap="square" rtlCol="0">
            <a:spAutoFit/>
          </a:bodyPr>
          <a:lstStyle/>
          <a:p>
            <a:pPr algn="just"/>
            <a:r>
              <a:rPr lang="en-US" b="1" dirty="0"/>
              <a:t>Choropleth Map</a:t>
            </a:r>
          </a:p>
          <a:p>
            <a:pPr algn="just"/>
            <a:r>
              <a:rPr lang="en-US" sz="1200" dirty="0">
                <a:solidFill>
                  <a:srgbClr val="000000"/>
                </a:solidFill>
                <a:latin typeface="Calibri" panose="020F0502020204030204" pitchFamily="34" charset="0"/>
              </a:rPr>
              <a:t>The geographic information in the dataset of the longitude and the latitude about the event is used to represent the event on a map. This method of visual representation helps the user to  understand the exact geographic location of the event. Further, a map of a country is used to represent the state-wise distribution of the terror events. Shades of blue are used to represent the intensity of the attacks in a specific country. The map is as shown below:</a:t>
            </a:r>
          </a:p>
          <a:p>
            <a:pPr algn="just"/>
            <a:endParaRPr lang="en-US" sz="1200" dirty="0">
              <a:solidFill>
                <a:srgbClr val="000000"/>
              </a:solidFill>
              <a:latin typeface="Calibri" panose="020F0502020204030204" pitchFamily="34" charset="0"/>
            </a:endParaRPr>
          </a:p>
        </p:txBody>
      </p:sp>
      <p:pic>
        <p:nvPicPr>
          <p:cNvPr id="46" name="Picture 45">
            <a:extLst>
              <a:ext uri="{FF2B5EF4-FFF2-40B4-BE49-F238E27FC236}">
                <a16:creationId xmlns:a16="http://schemas.microsoft.com/office/drawing/2014/main" id="{614BCA88-E285-4B93-8A71-F0C2A4C6094C}"/>
              </a:ext>
            </a:extLst>
          </p:cNvPr>
          <p:cNvPicPr>
            <a:picLocks noChangeAspect="1"/>
          </p:cNvPicPr>
          <p:nvPr/>
        </p:nvPicPr>
        <p:blipFill>
          <a:blip r:embed="rId3"/>
          <a:stretch>
            <a:fillRect/>
          </a:stretch>
        </p:blipFill>
        <p:spPr>
          <a:xfrm>
            <a:off x="3146440" y="3208374"/>
            <a:ext cx="2683343" cy="1416688"/>
          </a:xfrm>
          <a:prstGeom prst="rect">
            <a:avLst/>
          </a:prstGeom>
        </p:spPr>
      </p:pic>
      <p:sp>
        <p:nvSpPr>
          <p:cNvPr id="48" name="TextBox 47">
            <a:extLst>
              <a:ext uri="{FF2B5EF4-FFF2-40B4-BE49-F238E27FC236}">
                <a16:creationId xmlns:a16="http://schemas.microsoft.com/office/drawing/2014/main" id="{9692D0E4-5CDC-409A-9240-1952277DAF1B}"/>
              </a:ext>
            </a:extLst>
          </p:cNvPr>
          <p:cNvSpPr txBox="1"/>
          <p:nvPr/>
        </p:nvSpPr>
        <p:spPr>
          <a:xfrm>
            <a:off x="3003014" y="4609461"/>
            <a:ext cx="2849150" cy="1754326"/>
          </a:xfrm>
          <a:prstGeom prst="rect">
            <a:avLst/>
          </a:prstGeom>
          <a:noFill/>
        </p:spPr>
        <p:txBody>
          <a:bodyPr wrap="square" rtlCol="0">
            <a:spAutoFit/>
          </a:bodyPr>
          <a:lstStyle/>
          <a:p>
            <a:r>
              <a:rPr lang="en-US" b="1" dirty="0"/>
              <a:t>Bar Chart</a:t>
            </a:r>
          </a:p>
          <a:p>
            <a:r>
              <a:rPr lang="en-US" sz="1200" dirty="0">
                <a:solidFill>
                  <a:srgbClr val="000000"/>
                </a:solidFill>
                <a:latin typeface="Calibri" panose="020F0502020204030204" pitchFamily="34" charset="0"/>
              </a:rPr>
              <a:t>The bar chart in my dashboard represents the type of attack which was involved, and how many total attacks which has taken place with respect to its type. </a:t>
            </a:r>
          </a:p>
          <a:p>
            <a:endParaRPr lang="en-US" sz="1200" dirty="0">
              <a:solidFill>
                <a:srgbClr val="000000"/>
              </a:solidFill>
              <a:latin typeface="Calibri" panose="020F0502020204030204" pitchFamily="34" charset="0"/>
            </a:endParaRPr>
          </a:p>
          <a:p>
            <a:endParaRPr lang="en-US" sz="1200" dirty="0">
              <a:solidFill>
                <a:srgbClr val="000000"/>
              </a:solidFill>
              <a:latin typeface="Calibri" panose="020F0502020204030204" pitchFamily="34" charset="0"/>
            </a:endParaRPr>
          </a:p>
          <a:p>
            <a:endParaRPr lang="en-US" dirty="0"/>
          </a:p>
        </p:txBody>
      </p:sp>
      <p:pic>
        <p:nvPicPr>
          <p:cNvPr id="51" name="Picture 50">
            <a:extLst>
              <a:ext uri="{FF2B5EF4-FFF2-40B4-BE49-F238E27FC236}">
                <a16:creationId xmlns:a16="http://schemas.microsoft.com/office/drawing/2014/main" id="{2537E014-F4E2-4165-81B0-FAC2FEA646F0}"/>
              </a:ext>
            </a:extLst>
          </p:cNvPr>
          <p:cNvPicPr>
            <a:picLocks noChangeAspect="1"/>
          </p:cNvPicPr>
          <p:nvPr/>
        </p:nvPicPr>
        <p:blipFill>
          <a:blip r:embed="rId4"/>
          <a:stretch>
            <a:fillRect/>
          </a:stretch>
        </p:blipFill>
        <p:spPr>
          <a:xfrm>
            <a:off x="6034814" y="1811955"/>
            <a:ext cx="2747929" cy="1186581"/>
          </a:xfrm>
          <a:prstGeom prst="rect">
            <a:avLst/>
          </a:prstGeom>
        </p:spPr>
      </p:pic>
      <p:sp>
        <p:nvSpPr>
          <p:cNvPr id="61" name="TextBox 60">
            <a:extLst>
              <a:ext uri="{FF2B5EF4-FFF2-40B4-BE49-F238E27FC236}">
                <a16:creationId xmlns:a16="http://schemas.microsoft.com/office/drawing/2014/main" id="{A9CD5864-181E-4D28-B984-FD182065ECC6}"/>
              </a:ext>
            </a:extLst>
          </p:cNvPr>
          <p:cNvSpPr txBox="1"/>
          <p:nvPr/>
        </p:nvSpPr>
        <p:spPr>
          <a:xfrm>
            <a:off x="5945030" y="495447"/>
            <a:ext cx="2927499" cy="1477328"/>
          </a:xfrm>
          <a:prstGeom prst="rect">
            <a:avLst/>
          </a:prstGeom>
          <a:noFill/>
        </p:spPr>
        <p:txBody>
          <a:bodyPr wrap="square">
            <a:spAutoFit/>
          </a:bodyPr>
          <a:lstStyle/>
          <a:p>
            <a:r>
              <a:rPr lang="en-US" b="1" dirty="0"/>
              <a:t>Pie Chart</a:t>
            </a:r>
          </a:p>
          <a:p>
            <a:pPr algn="just"/>
            <a:r>
              <a:rPr lang="en-US" sz="1200" dirty="0">
                <a:solidFill>
                  <a:srgbClr val="000000"/>
                </a:solidFill>
                <a:latin typeface="Calibri" panose="020F0502020204030204" pitchFamily="34" charset="0"/>
              </a:rPr>
              <a:t>The pie chart in my dashboard represents the top 10 worst affected cities with respect to the country selected in the map. The choropleth map and pie chart are both interactive with each other. </a:t>
            </a:r>
          </a:p>
          <a:p>
            <a:endParaRPr lang="en-US" sz="1200" dirty="0">
              <a:solidFill>
                <a:srgbClr val="000000"/>
              </a:solidFill>
              <a:latin typeface="Calibri" panose="020F0502020204030204" pitchFamily="34" charset="0"/>
            </a:endParaRPr>
          </a:p>
        </p:txBody>
      </p:sp>
      <p:pic>
        <p:nvPicPr>
          <p:cNvPr id="63" name="Picture 62">
            <a:extLst>
              <a:ext uri="{FF2B5EF4-FFF2-40B4-BE49-F238E27FC236}">
                <a16:creationId xmlns:a16="http://schemas.microsoft.com/office/drawing/2014/main" id="{B073D727-0A57-42F2-847A-D8EBF2684F2F}"/>
              </a:ext>
            </a:extLst>
          </p:cNvPr>
          <p:cNvPicPr>
            <a:picLocks noChangeAspect="1"/>
          </p:cNvPicPr>
          <p:nvPr/>
        </p:nvPicPr>
        <p:blipFill>
          <a:blip r:embed="rId5"/>
          <a:stretch>
            <a:fillRect/>
          </a:stretch>
        </p:blipFill>
        <p:spPr>
          <a:xfrm>
            <a:off x="3068164" y="5704114"/>
            <a:ext cx="2708411" cy="1042881"/>
          </a:xfrm>
          <a:prstGeom prst="rect">
            <a:avLst/>
          </a:prstGeom>
        </p:spPr>
      </p:pic>
      <p:sp>
        <p:nvSpPr>
          <p:cNvPr id="64" name="TextBox 63">
            <a:extLst>
              <a:ext uri="{FF2B5EF4-FFF2-40B4-BE49-F238E27FC236}">
                <a16:creationId xmlns:a16="http://schemas.microsoft.com/office/drawing/2014/main" id="{142276BC-FA6A-41D7-BF6B-257C43FF57A2}"/>
              </a:ext>
            </a:extLst>
          </p:cNvPr>
          <p:cNvSpPr txBox="1"/>
          <p:nvPr/>
        </p:nvSpPr>
        <p:spPr>
          <a:xfrm>
            <a:off x="5982082" y="3040371"/>
            <a:ext cx="2798785" cy="1661993"/>
          </a:xfrm>
          <a:prstGeom prst="rect">
            <a:avLst/>
          </a:prstGeom>
          <a:noFill/>
        </p:spPr>
        <p:txBody>
          <a:bodyPr wrap="square" rtlCol="0">
            <a:spAutoFit/>
          </a:bodyPr>
          <a:lstStyle/>
          <a:p>
            <a:r>
              <a:rPr lang="en-US" b="1" dirty="0"/>
              <a:t>Sankey Chart</a:t>
            </a:r>
          </a:p>
          <a:p>
            <a:pPr algn="just"/>
            <a:r>
              <a:rPr lang="en-US" sz="1200" dirty="0">
                <a:solidFill>
                  <a:srgbClr val="000000"/>
                </a:solidFill>
                <a:latin typeface="Calibri" panose="020F0502020204030204" pitchFamily="34" charset="0"/>
              </a:rPr>
              <a:t>A Sankey diagram helps to visualize the flows from one set of values to another. In my current implementation of Sankey graph, the flow is visualized between the terrorist organization and the targets of them. The graph is as shown below:</a:t>
            </a:r>
          </a:p>
          <a:p>
            <a:endParaRPr lang="en-US" sz="1200" dirty="0">
              <a:solidFill>
                <a:srgbClr val="000000"/>
              </a:solidFill>
              <a:latin typeface="Calibri" panose="020F0502020204030204" pitchFamily="34" charset="0"/>
            </a:endParaRPr>
          </a:p>
        </p:txBody>
      </p:sp>
      <p:pic>
        <p:nvPicPr>
          <p:cNvPr id="66" name="Picture 65">
            <a:extLst>
              <a:ext uri="{FF2B5EF4-FFF2-40B4-BE49-F238E27FC236}">
                <a16:creationId xmlns:a16="http://schemas.microsoft.com/office/drawing/2014/main" id="{9FA82FF5-3C63-4CF1-BB25-8B776367461E}"/>
              </a:ext>
            </a:extLst>
          </p:cNvPr>
          <p:cNvPicPr>
            <a:picLocks noChangeAspect="1"/>
          </p:cNvPicPr>
          <p:nvPr/>
        </p:nvPicPr>
        <p:blipFill>
          <a:blip r:embed="rId6"/>
          <a:stretch>
            <a:fillRect/>
          </a:stretch>
        </p:blipFill>
        <p:spPr>
          <a:xfrm>
            <a:off x="6066556" y="4534394"/>
            <a:ext cx="2686693" cy="1338986"/>
          </a:xfrm>
          <a:prstGeom prst="rect">
            <a:avLst/>
          </a:prstGeom>
        </p:spPr>
      </p:pic>
      <p:sp>
        <p:nvSpPr>
          <p:cNvPr id="69" name="TextBox 68">
            <a:extLst>
              <a:ext uri="{FF2B5EF4-FFF2-40B4-BE49-F238E27FC236}">
                <a16:creationId xmlns:a16="http://schemas.microsoft.com/office/drawing/2014/main" id="{14028439-2716-4C68-87F5-C59D4F6CC3F5}"/>
              </a:ext>
            </a:extLst>
          </p:cNvPr>
          <p:cNvSpPr txBox="1"/>
          <p:nvPr/>
        </p:nvSpPr>
        <p:spPr>
          <a:xfrm>
            <a:off x="6014053" y="5934535"/>
            <a:ext cx="2728147" cy="923330"/>
          </a:xfrm>
          <a:prstGeom prst="rect">
            <a:avLst/>
          </a:prstGeom>
          <a:noFill/>
        </p:spPr>
        <p:txBody>
          <a:bodyPr wrap="square" rtlCol="0">
            <a:spAutoFit/>
          </a:bodyPr>
          <a:lstStyle/>
          <a:p>
            <a:r>
              <a:rPr lang="en-US" b="1" dirty="0"/>
              <a:t>Time Series Chart</a:t>
            </a:r>
          </a:p>
          <a:p>
            <a:r>
              <a:rPr lang="en-US" sz="1200" dirty="0">
                <a:solidFill>
                  <a:srgbClr val="000000"/>
                </a:solidFill>
                <a:latin typeface="Calibri" panose="020F0502020204030204" pitchFamily="34" charset="0"/>
              </a:rPr>
              <a:t>The time series chart illustrates the data points at successive intervals of time. In my current visualization, time series  </a:t>
            </a:r>
          </a:p>
        </p:txBody>
      </p:sp>
      <p:sp>
        <p:nvSpPr>
          <p:cNvPr id="70" name="TextBox 69">
            <a:extLst>
              <a:ext uri="{FF2B5EF4-FFF2-40B4-BE49-F238E27FC236}">
                <a16:creationId xmlns:a16="http://schemas.microsoft.com/office/drawing/2014/main" id="{FD268B22-77AE-42C6-854A-73ABEBE6B9CA}"/>
              </a:ext>
            </a:extLst>
          </p:cNvPr>
          <p:cNvSpPr txBox="1"/>
          <p:nvPr/>
        </p:nvSpPr>
        <p:spPr>
          <a:xfrm>
            <a:off x="8941624" y="656060"/>
            <a:ext cx="3264135" cy="830997"/>
          </a:xfrm>
          <a:prstGeom prst="rect">
            <a:avLst/>
          </a:prstGeom>
          <a:noFill/>
        </p:spPr>
        <p:txBody>
          <a:bodyPr wrap="square" rtlCol="0">
            <a:spAutoFit/>
          </a:bodyPr>
          <a:lstStyle/>
          <a:p>
            <a:r>
              <a:rPr lang="en-US" sz="1200" dirty="0">
                <a:solidFill>
                  <a:srgbClr val="000000"/>
                </a:solidFill>
                <a:latin typeface="Calibri" panose="020F0502020204030204" pitchFamily="34" charset="0"/>
              </a:rPr>
              <a:t>chart represents the time series of attacks between years 2015 to 2018 for respective country selected in the choropleth map. </a:t>
            </a:r>
          </a:p>
          <a:p>
            <a:endParaRPr lang="en-US" sz="1200" dirty="0">
              <a:solidFill>
                <a:srgbClr val="000000"/>
              </a:solidFill>
              <a:latin typeface="Calibri" panose="020F0502020204030204" pitchFamily="34" charset="0"/>
            </a:endParaRPr>
          </a:p>
        </p:txBody>
      </p:sp>
      <p:pic>
        <p:nvPicPr>
          <p:cNvPr id="72" name="Picture 71">
            <a:extLst>
              <a:ext uri="{FF2B5EF4-FFF2-40B4-BE49-F238E27FC236}">
                <a16:creationId xmlns:a16="http://schemas.microsoft.com/office/drawing/2014/main" id="{3335BC99-3288-4C13-9530-9B20034BEB5D}"/>
              </a:ext>
            </a:extLst>
          </p:cNvPr>
          <p:cNvPicPr>
            <a:picLocks noChangeAspect="1"/>
          </p:cNvPicPr>
          <p:nvPr/>
        </p:nvPicPr>
        <p:blipFill>
          <a:blip r:embed="rId7"/>
          <a:stretch>
            <a:fillRect/>
          </a:stretch>
        </p:blipFill>
        <p:spPr>
          <a:xfrm>
            <a:off x="8989933" y="1259062"/>
            <a:ext cx="3067467" cy="1105786"/>
          </a:xfrm>
          <a:prstGeom prst="rect">
            <a:avLst/>
          </a:prstGeom>
        </p:spPr>
      </p:pic>
      <p:cxnSp>
        <p:nvCxnSpPr>
          <p:cNvPr id="73" name="Horizontal Section Divider" descr="Horizontal Divider">
            <a:extLst>
              <a:ext uri="{FF2B5EF4-FFF2-40B4-BE49-F238E27FC236}">
                <a16:creationId xmlns:a16="http://schemas.microsoft.com/office/drawing/2014/main" id="{D20BF8C4-0811-418B-9825-1A9A4313FE34}"/>
              </a:ext>
            </a:extLst>
          </p:cNvPr>
          <p:cNvCxnSpPr>
            <a:cxnSpLocks/>
          </p:cNvCxnSpPr>
          <p:nvPr/>
        </p:nvCxnSpPr>
        <p:spPr bwMode="auto">
          <a:xfrm>
            <a:off x="195408" y="3062480"/>
            <a:ext cx="2520497" cy="0"/>
          </a:xfrm>
          <a:prstGeom prst="line">
            <a:avLst/>
          </a:prstGeom>
          <a:noFill/>
          <a:ln w="15875" cap="flat" cmpd="sng" algn="ctr">
            <a:solidFill>
              <a:schemeClr val="tx1"/>
            </a:solidFill>
            <a:prstDash val="dash"/>
            <a:round/>
            <a:headEnd type="none" w="med" len="med"/>
            <a:tailEnd type="none" w="med" len="med"/>
          </a:ln>
          <a:effectLst/>
        </p:spPr>
      </p:cxnSp>
      <p:cxnSp>
        <p:nvCxnSpPr>
          <p:cNvPr id="75" name="Horizontal Section Divider" descr="Horizontal Divider">
            <a:extLst>
              <a:ext uri="{FF2B5EF4-FFF2-40B4-BE49-F238E27FC236}">
                <a16:creationId xmlns:a16="http://schemas.microsoft.com/office/drawing/2014/main" id="{9B9650EE-DC3B-4A42-A514-9B7E1F076DF9}"/>
              </a:ext>
            </a:extLst>
          </p:cNvPr>
          <p:cNvCxnSpPr>
            <a:cxnSpLocks/>
          </p:cNvCxnSpPr>
          <p:nvPr/>
        </p:nvCxnSpPr>
        <p:spPr bwMode="auto">
          <a:xfrm>
            <a:off x="195408" y="6403612"/>
            <a:ext cx="2520497" cy="0"/>
          </a:xfrm>
          <a:prstGeom prst="line">
            <a:avLst/>
          </a:prstGeom>
          <a:noFill/>
          <a:ln w="15875" cap="flat" cmpd="sng" algn="ctr">
            <a:solidFill>
              <a:schemeClr val="tx1"/>
            </a:solidFill>
            <a:prstDash val="dash"/>
            <a:round/>
            <a:headEnd type="none" w="med" len="med"/>
            <a:tailEnd type="none" w="med" len="med"/>
          </a:ln>
          <a:effectLst/>
        </p:spPr>
      </p:cxnSp>
      <p:cxnSp>
        <p:nvCxnSpPr>
          <p:cNvPr id="76" name="Horizontal Section Divider" descr="Horizontal Divider">
            <a:extLst>
              <a:ext uri="{FF2B5EF4-FFF2-40B4-BE49-F238E27FC236}">
                <a16:creationId xmlns:a16="http://schemas.microsoft.com/office/drawing/2014/main" id="{F6FD2B87-730D-4826-9D17-E1248DABB2BF}"/>
              </a:ext>
            </a:extLst>
          </p:cNvPr>
          <p:cNvCxnSpPr>
            <a:cxnSpLocks/>
          </p:cNvCxnSpPr>
          <p:nvPr/>
        </p:nvCxnSpPr>
        <p:spPr bwMode="auto">
          <a:xfrm>
            <a:off x="8989933" y="2485537"/>
            <a:ext cx="3067467" cy="0"/>
          </a:xfrm>
          <a:prstGeom prst="line">
            <a:avLst/>
          </a:prstGeom>
          <a:noFill/>
          <a:ln w="15875" cap="flat" cmpd="sng" algn="ctr">
            <a:solidFill>
              <a:schemeClr val="tx1"/>
            </a:solidFill>
            <a:prstDash val="dash"/>
            <a:round/>
            <a:headEnd type="none" w="med" len="med"/>
            <a:tailEnd type="none" w="med" len="med"/>
          </a:ln>
          <a:effectLst/>
        </p:spPr>
      </p:cxnSp>
      <p:pic>
        <p:nvPicPr>
          <p:cNvPr id="81" name="Picture 80" descr="Gold Boundless Bar">
            <a:extLst>
              <a:ext uri="{FF2B5EF4-FFF2-40B4-BE49-F238E27FC236}">
                <a16:creationId xmlns:a16="http://schemas.microsoft.com/office/drawing/2014/main" id="{98FEF045-5287-41E4-8BF6-E0C52CF486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303" y="60469"/>
            <a:ext cx="737668" cy="305892"/>
          </a:xfrm>
          <a:prstGeom prst="rect">
            <a:avLst/>
          </a:prstGeom>
        </p:spPr>
      </p:pic>
      <p:sp>
        <p:nvSpPr>
          <p:cNvPr id="2" name="TextBox 1">
            <a:extLst>
              <a:ext uri="{FF2B5EF4-FFF2-40B4-BE49-F238E27FC236}">
                <a16:creationId xmlns:a16="http://schemas.microsoft.com/office/drawing/2014/main" id="{6DABF3F7-00CC-4BD3-ABD0-AD40EF878261}"/>
              </a:ext>
            </a:extLst>
          </p:cNvPr>
          <p:cNvSpPr txBox="1"/>
          <p:nvPr/>
        </p:nvSpPr>
        <p:spPr>
          <a:xfrm>
            <a:off x="8922446" y="2834242"/>
            <a:ext cx="3134954" cy="2862322"/>
          </a:xfrm>
          <a:prstGeom prst="rect">
            <a:avLst/>
          </a:prstGeom>
          <a:gradFill>
            <a:gsLst>
              <a:gs pos="31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285750" indent="-285750" algn="just">
              <a:buFont typeface="Arial" panose="020B0604020202020204" pitchFamily="34" charset="0"/>
              <a:buChar char="•"/>
            </a:pPr>
            <a:r>
              <a:rPr lang="en-US" sz="1000" dirty="0">
                <a:solidFill>
                  <a:srgbClr val="000000"/>
                </a:solidFill>
                <a:latin typeface="Calibri" panose="020F0502020204030204" pitchFamily="34" charset="0"/>
              </a:rPr>
              <a:t>The countries such as Iraq, Iran, Syria Afghanistan, Yemen faced the greatest number of terrorists attacks between the years 2015 – 2018 based on the size.</a:t>
            </a:r>
          </a:p>
          <a:p>
            <a:pPr marL="285750" indent="-285750" algn="just">
              <a:buFont typeface="Arial" panose="020B0604020202020204" pitchFamily="34" charset="0"/>
              <a:buChar char="•"/>
            </a:pPr>
            <a:r>
              <a:rPr lang="en-US" sz="1000" dirty="0">
                <a:solidFill>
                  <a:srgbClr val="000000"/>
                </a:solidFill>
                <a:latin typeface="Calibri" panose="020F0502020204030204" pitchFamily="34" charset="0"/>
              </a:rPr>
              <a:t>The top 3 attacks across all regions were: Bombing/Explosion, Armed Assault and Hostage Taking.</a:t>
            </a:r>
          </a:p>
          <a:p>
            <a:pPr marL="285750" indent="-285750" algn="just">
              <a:buFont typeface="Arial" panose="020B0604020202020204" pitchFamily="34" charset="0"/>
              <a:buChar char="•"/>
            </a:pPr>
            <a:r>
              <a:rPr lang="en-US" sz="1000" dirty="0">
                <a:solidFill>
                  <a:srgbClr val="000000"/>
                </a:solidFill>
                <a:latin typeface="Calibri" panose="020F0502020204030204" pitchFamily="34" charset="0"/>
              </a:rPr>
              <a:t>The terrorist organizations named ISIL(Islamic State of Iraq and Levant), Taliban and Boko Haram has carried out the greatest number of terrorist attacks across the world. </a:t>
            </a:r>
          </a:p>
          <a:p>
            <a:pPr marL="285750" indent="-285750" algn="just">
              <a:buFont typeface="Arial" panose="020B0604020202020204" pitchFamily="34" charset="0"/>
              <a:buChar char="•"/>
            </a:pPr>
            <a:r>
              <a:rPr lang="en-US" sz="1000" dirty="0">
                <a:solidFill>
                  <a:srgbClr val="000000"/>
                </a:solidFill>
                <a:latin typeface="Calibri" panose="020F0502020204030204" pitchFamily="34" charset="0"/>
              </a:rPr>
              <a:t>The most affected types of targets for majority of the countries has been Military and Private Citizens &amp; Property.</a:t>
            </a:r>
          </a:p>
          <a:p>
            <a:pPr marL="285750" indent="-285750" algn="just">
              <a:buFont typeface="Arial" panose="020B0604020202020204" pitchFamily="34" charset="0"/>
              <a:buChar char="•"/>
            </a:pPr>
            <a:r>
              <a:rPr lang="en-US" sz="1000" dirty="0">
                <a:solidFill>
                  <a:srgbClr val="000000"/>
                </a:solidFill>
                <a:latin typeface="Calibri" panose="020F0502020204030204" pitchFamily="34" charset="0"/>
              </a:rPr>
              <a:t>The top 5 cities affected with terrorist's attacks has been: Baghdad, Mosul, Mogadishu, Kabul and Arish.</a:t>
            </a:r>
          </a:p>
          <a:p>
            <a:pPr marL="285750" indent="-285750" algn="just">
              <a:buFont typeface="Arial" panose="020B0604020202020204" pitchFamily="34" charset="0"/>
              <a:buChar char="•"/>
            </a:pPr>
            <a:endParaRPr lang="en-US" sz="1000" dirty="0">
              <a:solidFill>
                <a:srgbClr val="000000"/>
              </a:solidFill>
              <a:latin typeface="Calibri" panose="020F0502020204030204" pitchFamily="34" charset="0"/>
            </a:endParaRPr>
          </a:p>
        </p:txBody>
      </p:sp>
      <p:sp>
        <p:nvSpPr>
          <p:cNvPr id="32" name="Rounded Rectangle 38">
            <a:extLst>
              <a:ext uri="{FF2B5EF4-FFF2-40B4-BE49-F238E27FC236}">
                <a16:creationId xmlns:a16="http://schemas.microsoft.com/office/drawing/2014/main" id="{1A84D34D-040C-4DD4-A510-ED776BEE5875}"/>
              </a:ext>
            </a:extLst>
          </p:cNvPr>
          <p:cNvSpPr/>
          <p:nvPr/>
        </p:nvSpPr>
        <p:spPr>
          <a:xfrm>
            <a:off x="9173113" y="5717330"/>
            <a:ext cx="2510444" cy="24344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Conclusion</a:t>
            </a:r>
          </a:p>
        </p:txBody>
      </p:sp>
      <p:sp>
        <p:nvSpPr>
          <p:cNvPr id="6" name="TextBox 5">
            <a:extLst>
              <a:ext uri="{FF2B5EF4-FFF2-40B4-BE49-F238E27FC236}">
                <a16:creationId xmlns:a16="http://schemas.microsoft.com/office/drawing/2014/main" id="{B198FDC3-9730-472A-85BA-016B768E8C81}"/>
              </a:ext>
            </a:extLst>
          </p:cNvPr>
          <p:cNvSpPr txBox="1"/>
          <p:nvPr/>
        </p:nvSpPr>
        <p:spPr>
          <a:xfrm>
            <a:off x="9153295" y="5924433"/>
            <a:ext cx="2807603" cy="1015663"/>
          </a:xfrm>
          <a:prstGeom prst="rect">
            <a:avLst/>
          </a:prstGeom>
          <a:noFill/>
        </p:spPr>
        <p:txBody>
          <a:bodyPr wrap="square" rtlCol="0">
            <a:spAutoFit/>
          </a:bodyPr>
          <a:lstStyle/>
          <a:p>
            <a:r>
              <a:rPr lang="en-US" sz="1000" dirty="0"/>
              <a:t>The visualization help us achieve interesting analysis and some meaningful, statistically significant results from global terrorism analysis that can be used in the real world to help governments of every country to educate people and form counter terrorism policies.</a:t>
            </a:r>
          </a:p>
        </p:txBody>
      </p:sp>
      <p:cxnSp>
        <p:nvCxnSpPr>
          <p:cNvPr id="41" name="Horizontal Section Divider" descr="Horizontal Divider">
            <a:extLst>
              <a:ext uri="{FF2B5EF4-FFF2-40B4-BE49-F238E27FC236}">
                <a16:creationId xmlns:a16="http://schemas.microsoft.com/office/drawing/2014/main" id="{66E0CF5A-2D50-4CF3-9072-D345136B1934}"/>
              </a:ext>
            </a:extLst>
          </p:cNvPr>
          <p:cNvCxnSpPr>
            <a:cxnSpLocks/>
          </p:cNvCxnSpPr>
          <p:nvPr/>
        </p:nvCxnSpPr>
        <p:spPr bwMode="auto">
          <a:xfrm>
            <a:off x="9028281" y="5696564"/>
            <a:ext cx="3067467" cy="0"/>
          </a:xfrm>
          <a:prstGeom prst="line">
            <a:avLst/>
          </a:prstGeom>
          <a:noFill/>
          <a:ln w="15875" cap="flat" cmpd="sng" algn="ctr">
            <a:solidFill>
              <a:schemeClr val="tx1"/>
            </a:solidFill>
            <a:prstDash val="dash"/>
            <a:round/>
            <a:headEnd type="none" w="med" len="med"/>
            <a:tailEnd type="none" w="med" len="med"/>
          </a:ln>
          <a:effectLst/>
        </p:spPr>
      </p:cxnSp>
      <p:sp>
        <p:nvSpPr>
          <p:cNvPr id="3" name="TextBox 2">
            <a:extLst>
              <a:ext uri="{FF2B5EF4-FFF2-40B4-BE49-F238E27FC236}">
                <a16:creationId xmlns:a16="http://schemas.microsoft.com/office/drawing/2014/main" id="{E43E5CF2-F589-4705-8AAE-E213F25FFA3F}"/>
              </a:ext>
            </a:extLst>
          </p:cNvPr>
          <p:cNvSpPr txBox="1"/>
          <p:nvPr/>
        </p:nvSpPr>
        <p:spPr>
          <a:xfrm>
            <a:off x="9677401" y="-74789"/>
            <a:ext cx="2209800" cy="523220"/>
          </a:xfrm>
          <a:prstGeom prst="rect">
            <a:avLst/>
          </a:prstGeom>
          <a:noFill/>
        </p:spPr>
        <p:txBody>
          <a:bodyPr wrap="square" rtlCol="0">
            <a:spAutoFit/>
          </a:bodyPr>
          <a:lstStyle/>
          <a:p>
            <a:r>
              <a:rPr lang="en-US" sz="1400" dirty="0">
                <a:solidFill>
                  <a:schemeClr val="bg1"/>
                </a:solidFill>
              </a:rPr>
              <a:t>                   Abhinav Minocha</a:t>
            </a:r>
          </a:p>
          <a:p>
            <a:r>
              <a:rPr lang="en-US" sz="1400" dirty="0">
                <a:solidFill>
                  <a:schemeClr val="bg1"/>
                </a:solidFill>
              </a:rPr>
              <a:t>                   Group - 44</a:t>
            </a:r>
          </a:p>
        </p:txBody>
      </p:sp>
      <p:sp>
        <p:nvSpPr>
          <p:cNvPr id="4" name="TextBox 3">
            <a:extLst>
              <a:ext uri="{FF2B5EF4-FFF2-40B4-BE49-F238E27FC236}">
                <a16:creationId xmlns:a16="http://schemas.microsoft.com/office/drawing/2014/main" id="{A63A9DD0-5A3A-47AD-B665-4A5CFD3018CE}"/>
              </a:ext>
            </a:extLst>
          </p:cNvPr>
          <p:cNvSpPr txBox="1"/>
          <p:nvPr/>
        </p:nvSpPr>
        <p:spPr>
          <a:xfrm>
            <a:off x="5638800" y="2601686"/>
            <a:ext cx="914400"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368830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TotalTime>
  <Words>586</Words>
  <Application>Microsoft Office PowerPoint</Application>
  <PresentationFormat>Widescreen</PresentationFormat>
  <Paragraphs>32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Vamshi Namala</dc:creator>
  <cp:lastModifiedBy>Abhinav Minocha</cp:lastModifiedBy>
  <cp:revision>17</cp:revision>
  <dcterms:created xsi:type="dcterms:W3CDTF">2021-05-13T02:36:50Z</dcterms:created>
  <dcterms:modified xsi:type="dcterms:W3CDTF">2021-05-14T23:45:39Z</dcterms:modified>
</cp:coreProperties>
</file>