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6CB3A-5B6F-4612-8D2B-13C96ED2D90E}" v="2" dt="2023-10-12T03:47:24.099"/>
    <p1510:client id="{273C8048-E0D8-453B-B3C4-72CC614F4F94}" v="1" dt="2023-11-01T10:20:17.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HA B.A                            - 231059007 - MSISMPL" userId="S::varshitha.msismpl2023@learner.manipal.edu::fc7be9e5-670e-481e-9df0-1be37e0ff24b" providerId="AD" clId="Web-{273C8048-E0D8-453B-B3C4-72CC614F4F94}"/>
    <pc:docChg chg="sldOrd">
      <pc:chgData name="VARSHITHA B.A                            - 231059007 - MSISMPL" userId="S::varshitha.msismpl2023@learner.manipal.edu::fc7be9e5-670e-481e-9df0-1be37e0ff24b" providerId="AD" clId="Web-{273C8048-E0D8-453B-B3C4-72CC614F4F94}" dt="2023-11-01T10:20:17.417" v="0"/>
      <pc:docMkLst>
        <pc:docMk/>
      </pc:docMkLst>
      <pc:sldChg chg="ord">
        <pc:chgData name="VARSHITHA B.A                            - 231059007 - MSISMPL" userId="S::varshitha.msismpl2023@learner.manipal.edu::fc7be9e5-670e-481e-9df0-1be37e0ff24b" providerId="AD" clId="Web-{273C8048-E0D8-453B-B3C4-72CC614F4F94}" dt="2023-11-01T10:20:17.417" v="0"/>
        <pc:sldMkLst>
          <pc:docMk/>
          <pc:sldMk cId="2823039879" sldId="267"/>
        </pc:sldMkLst>
      </pc:sldChg>
    </pc:docChg>
  </pc:docChgLst>
  <pc:docChgLst>
    <pc:chgData name="CHAITHRA BHAT - 231059029 - MSISMPL" userId="S::chaithra.msismpl2023@learner.manipal.edu::6bc767ff-5914-467e-ae46-c9f10ce53281" providerId="AD" clId="Web-{2566CB3A-5B6F-4612-8D2B-13C96ED2D90E}"/>
    <pc:docChg chg="modSld">
      <pc:chgData name="CHAITHRA BHAT - 231059029 - MSISMPL" userId="S::chaithra.msismpl2023@learner.manipal.edu::6bc767ff-5914-467e-ae46-c9f10ce53281" providerId="AD" clId="Web-{2566CB3A-5B6F-4612-8D2B-13C96ED2D90E}" dt="2023-10-12T03:47:24.099" v="1" actId="20577"/>
      <pc:docMkLst>
        <pc:docMk/>
      </pc:docMkLst>
      <pc:sldChg chg="modSp">
        <pc:chgData name="CHAITHRA BHAT - 231059029 - MSISMPL" userId="S::chaithra.msismpl2023@learner.manipal.edu::6bc767ff-5914-467e-ae46-c9f10ce53281" providerId="AD" clId="Web-{2566CB3A-5B6F-4612-8D2B-13C96ED2D90E}" dt="2023-10-12T03:47:24.099" v="1" actId="20577"/>
        <pc:sldMkLst>
          <pc:docMk/>
          <pc:sldMk cId="1632342859" sldId="261"/>
        </pc:sldMkLst>
        <pc:spChg chg="mod">
          <ac:chgData name="CHAITHRA BHAT - 231059029 - MSISMPL" userId="S::chaithra.msismpl2023@learner.manipal.edu::6bc767ff-5914-467e-ae46-c9f10ce53281" providerId="AD" clId="Web-{2566CB3A-5B6F-4612-8D2B-13C96ED2D90E}" dt="2023-10-12T03:47:24.099" v="1" actId="20577"/>
          <ac:spMkLst>
            <pc:docMk/>
            <pc:sldMk cId="1632342859"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3312DE-073C-4618-8764-8D1F38DEF64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424714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312DE-073C-4618-8764-8D1F38DEF64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371940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312DE-073C-4618-8764-8D1F38DEF64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134023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312DE-073C-4618-8764-8D1F38DEF64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391876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3312DE-073C-4618-8764-8D1F38DEF64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123833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3312DE-073C-4618-8764-8D1F38DEF64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356658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3312DE-073C-4618-8764-8D1F38DEF649}"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107285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3312DE-073C-4618-8764-8D1F38DEF64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165701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312DE-073C-4618-8764-8D1F38DEF649}"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266063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3312DE-073C-4618-8764-8D1F38DEF64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342401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3312DE-073C-4618-8764-8D1F38DEF64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DB9D-4903-4C9F-85F3-B5E426530083}" type="slidenum">
              <a:rPr lang="en-US" smtClean="0"/>
              <a:t>‹#›</a:t>
            </a:fld>
            <a:endParaRPr lang="en-US"/>
          </a:p>
        </p:txBody>
      </p:sp>
    </p:spTree>
    <p:extLst>
      <p:ext uri="{BB962C8B-B14F-4D97-AF65-F5344CB8AC3E}">
        <p14:creationId xmlns:p14="http://schemas.microsoft.com/office/powerpoint/2010/main" val="169443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312DE-073C-4618-8764-8D1F38DEF649}"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FDB9D-4903-4C9F-85F3-B5E426530083}" type="slidenum">
              <a:rPr lang="en-US" smtClean="0"/>
              <a:t>‹#›</a:t>
            </a:fld>
            <a:endParaRPr lang="en-US"/>
          </a:p>
        </p:txBody>
      </p:sp>
    </p:spTree>
    <p:extLst>
      <p:ext uri="{BB962C8B-B14F-4D97-AF65-F5344CB8AC3E}">
        <p14:creationId xmlns:p14="http://schemas.microsoft.com/office/powerpoint/2010/main" val="339348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penwall.com/joh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dropbox.com/s/9fbss7btbh7ko0s/10k%20most%20common.zip?dl=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hyperlink" Target="https://www.guru99.com/images/EthicalHacking/Password_cracking2.png" TargetMode="External"/><Relationship Id="rId1" Type="http://schemas.openxmlformats.org/officeDocument/2006/relationships/slideLayout" Target="../slideLayouts/slideLayout2.xml"/><Relationship Id="rId6" Type="http://schemas.openxmlformats.org/officeDocument/2006/relationships/hyperlink" Target="https://www.guru99.com/images/EthicalHacking/Password_cracking1.png" TargetMode="External"/><Relationship Id="rId5" Type="http://schemas.openxmlformats.org/officeDocument/2006/relationships/image" Target="../media/image5.png"/><Relationship Id="rId4" Type="http://schemas.openxmlformats.org/officeDocument/2006/relationships/hyperlink" Target="https://www.guru99.com/images/EthicalHacking/Password_cracking3.p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How to Crack (Hack) a Password</a:t>
            </a:r>
          </a:p>
        </p:txBody>
      </p:sp>
      <p:sp>
        <p:nvSpPr>
          <p:cNvPr id="3" name="Subtitle 2"/>
          <p:cNvSpPr>
            <a:spLocks noGrp="1"/>
          </p:cNvSpPr>
          <p:nvPr>
            <p:ph type="subTitle" idx="1"/>
          </p:nvPr>
        </p:nvSpPr>
        <p:spPr>
          <a:xfrm>
            <a:off x="2258291" y="4668838"/>
            <a:ext cx="9144000" cy="1655762"/>
          </a:xfrm>
        </p:spPr>
        <p:txBody>
          <a:bodyPr/>
          <a:lstStyle/>
          <a:p>
            <a:pPr algn="r"/>
            <a:r>
              <a:rPr lang="en-US"/>
              <a:t>Samarendranath B</a:t>
            </a:r>
          </a:p>
        </p:txBody>
      </p:sp>
    </p:spTree>
    <p:extLst>
      <p:ext uri="{BB962C8B-B14F-4D97-AF65-F5344CB8AC3E}">
        <p14:creationId xmlns:p14="http://schemas.microsoft.com/office/powerpoint/2010/main" val="38607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Spidering sample dictionary attack wordlist</a:t>
            </a:r>
            <a:endParaRPr lang="en-US"/>
          </a:p>
        </p:txBody>
      </p:sp>
      <p:sp>
        <p:nvSpPr>
          <p:cNvPr id="3" name="Content Placeholder 2"/>
          <p:cNvSpPr>
            <a:spLocks noGrp="1"/>
          </p:cNvSpPr>
          <p:nvPr>
            <p:ph idx="1"/>
          </p:nvPr>
        </p:nvSpPr>
        <p:spPr/>
        <p:txBody>
          <a:bodyPr>
            <a:normAutofit lnSpcReduction="10000"/>
          </a:bodyPr>
          <a:lstStyle/>
          <a:p>
            <a:r>
              <a:rPr lang="en-US"/>
              <a:t>1976 &lt;founder birth year&gt;</a:t>
            </a:r>
          </a:p>
          <a:p>
            <a:endParaRPr lang="en-US"/>
          </a:p>
          <a:p>
            <a:r>
              <a:rPr lang="en-US"/>
              <a:t>smith jones &lt;founder name&gt;</a:t>
            </a:r>
          </a:p>
          <a:p>
            <a:endParaRPr lang="en-US"/>
          </a:p>
          <a:p>
            <a:r>
              <a:rPr lang="en-US"/>
              <a:t>acme &lt;company name/initials&gt;</a:t>
            </a:r>
          </a:p>
          <a:p>
            <a:endParaRPr lang="en-US"/>
          </a:p>
          <a:p>
            <a:r>
              <a:rPr lang="en-US" err="1"/>
              <a:t>built|to|last</a:t>
            </a:r>
            <a:r>
              <a:rPr lang="en-US"/>
              <a:t> &lt;words in company vision/mission&gt;</a:t>
            </a:r>
          </a:p>
          <a:p>
            <a:endParaRPr lang="en-US"/>
          </a:p>
          <a:p>
            <a:r>
              <a:rPr lang="en-US" err="1"/>
              <a:t>golfing|chess|soccer</a:t>
            </a:r>
            <a:r>
              <a:rPr lang="en-US"/>
              <a:t> &lt;founders hobbies</a:t>
            </a:r>
          </a:p>
        </p:txBody>
      </p:sp>
    </p:spTree>
    <p:extLst>
      <p:ext uri="{BB962C8B-B14F-4D97-AF65-F5344CB8AC3E}">
        <p14:creationId xmlns:p14="http://schemas.microsoft.com/office/powerpoint/2010/main" val="45330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Password cracker Tools</a:t>
            </a:r>
          </a:p>
        </p:txBody>
      </p:sp>
      <p:sp>
        <p:nvSpPr>
          <p:cNvPr id="3" name="Content Placeholder 2"/>
          <p:cNvSpPr>
            <a:spLocks noGrp="1"/>
          </p:cNvSpPr>
          <p:nvPr>
            <p:ph idx="1"/>
          </p:nvPr>
        </p:nvSpPr>
        <p:spPr>
          <a:xfrm>
            <a:off x="568037" y="1825625"/>
            <a:ext cx="11028218" cy="4351338"/>
          </a:xfrm>
        </p:spPr>
        <p:txBody>
          <a:bodyPr/>
          <a:lstStyle/>
          <a:p>
            <a:r>
              <a:rPr lang="en-US" b="1"/>
              <a:t>These are software programs that are used to crack user passwords</a:t>
            </a:r>
            <a:r>
              <a:rPr lang="en-US"/>
              <a:t>.</a:t>
            </a:r>
          </a:p>
          <a:p>
            <a:pPr marL="0" indent="0">
              <a:buNone/>
            </a:pPr>
            <a:r>
              <a:rPr lang="en-US"/>
              <a:t> </a:t>
            </a:r>
          </a:p>
          <a:p>
            <a:pPr algn="just"/>
            <a:r>
              <a:rPr lang="en-US" b="1"/>
              <a:t>John the Ripper</a:t>
            </a:r>
            <a:endParaRPr lang="en-US"/>
          </a:p>
          <a:p>
            <a:pPr marL="0" indent="0" algn="just">
              <a:buNone/>
            </a:pPr>
            <a:r>
              <a:rPr lang="en-US"/>
              <a:t>John the Ripper uses the command prompt to crack passwords. This makes it suitable for advanced users who are comfortable working with commands. It uses a wordlist to crack passwords. The program is free, but the word list has to be bought. It has free alternative word lists that you can use. Visit the product website </a:t>
            </a:r>
            <a:r>
              <a:rPr lang="en-US">
                <a:hlinkClick r:id="rId2"/>
              </a:rPr>
              <a:t>https://www.openwall.com/john/</a:t>
            </a:r>
            <a:r>
              <a:rPr lang="en-US"/>
              <a:t> for more information and how to use it.</a:t>
            </a:r>
          </a:p>
          <a:p>
            <a:endParaRPr lang="en-US"/>
          </a:p>
        </p:txBody>
      </p:sp>
    </p:spTree>
    <p:extLst>
      <p:ext uri="{BB962C8B-B14F-4D97-AF65-F5344CB8AC3E}">
        <p14:creationId xmlns:p14="http://schemas.microsoft.com/office/powerpoint/2010/main" val="235564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Password cracker Tools</a:t>
            </a:r>
            <a:endParaRPr lang="en-US"/>
          </a:p>
        </p:txBody>
      </p:sp>
      <p:sp>
        <p:nvSpPr>
          <p:cNvPr id="3" name="Content Placeholder 2"/>
          <p:cNvSpPr>
            <a:spLocks noGrp="1"/>
          </p:cNvSpPr>
          <p:nvPr>
            <p:ph idx="1"/>
          </p:nvPr>
        </p:nvSpPr>
        <p:spPr>
          <a:xfrm>
            <a:off x="401783" y="1565564"/>
            <a:ext cx="11291454" cy="4752109"/>
          </a:xfrm>
        </p:spPr>
        <p:txBody>
          <a:bodyPr>
            <a:normAutofit fontScale="92500" lnSpcReduction="10000"/>
          </a:bodyPr>
          <a:lstStyle/>
          <a:p>
            <a:pPr algn="just"/>
            <a:r>
              <a:rPr lang="en-US" err="1"/>
              <a:t>Ophcrack</a:t>
            </a:r>
            <a:endParaRPr lang="en-US"/>
          </a:p>
          <a:p>
            <a:pPr marL="0" indent="0" algn="just">
              <a:buNone/>
            </a:pPr>
            <a:r>
              <a:rPr lang="en-US" err="1"/>
              <a:t>Ophcrack</a:t>
            </a:r>
            <a:r>
              <a:rPr lang="en-US"/>
              <a:t> is a cross-platform Windows password cracker that uses rainbow tables to crack passwords. It runs on Windows, Linux and Mac OS. It also has a module for brute force attacks among other features. Visit the product website https://ophcrack.sourceforge.io/ for more information and how to use it.</a:t>
            </a:r>
          </a:p>
          <a:p>
            <a:pPr algn="just"/>
            <a:endParaRPr lang="en-US"/>
          </a:p>
          <a:p>
            <a:pPr algn="just"/>
            <a:r>
              <a:rPr lang="en-US" err="1"/>
              <a:t>mSpy</a:t>
            </a:r>
            <a:endParaRPr lang="en-US"/>
          </a:p>
          <a:p>
            <a:pPr marL="0" indent="0" algn="just">
              <a:buNone/>
            </a:pPr>
            <a:r>
              <a:rPr lang="en-US"/>
              <a:t>With </a:t>
            </a:r>
            <a:r>
              <a:rPr lang="en-US" err="1"/>
              <a:t>mspy</a:t>
            </a:r>
            <a:r>
              <a:rPr lang="en-US"/>
              <a:t>, a </a:t>
            </a:r>
            <a:r>
              <a:rPr lang="en-US" err="1"/>
              <a:t>keylogger</a:t>
            </a:r>
            <a:r>
              <a:rPr lang="en-US"/>
              <a:t> application, you can discreetly observe all the words someone types without needing to be physically present. This tool allows you to keep track of every keystroke, tap on a device, and monitor popular chat apps such as WhatsApp, Instagram, Tinder, Snapchat, and Viber. Effortlessly view all text messages and instant messages, and use the built-in GPS tracker to locate a device’s position.</a:t>
            </a:r>
          </a:p>
        </p:txBody>
      </p:sp>
    </p:spTree>
    <p:extLst>
      <p:ext uri="{BB962C8B-B14F-4D97-AF65-F5344CB8AC3E}">
        <p14:creationId xmlns:p14="http://schemas.microsoft.com/office/powerpoint/2010/main" val="70696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Password cracker Tools</a:t>
            </a:r>
            <a:endParaRPr lang="en-US"/>
          </a:p>
        </p:txBody>
      </p:sp>
      <p:sp>
        <p:nvSpPr>
          <p:cNvPr id="3" name="Content Placeholder 2"/>
          <p:cNvSpPr>
            <a:spLocks noGrp="1"/>
          </p:cNvSpPr>
          <p:nvPr>
            <p:ph idx="1"/>
          </p:nvPr>
        </p:nvSpPr>
        <p:spPr>
          <a:xfrm>
            <a:off x="678873" y="1825625"/>
            <a:ext cx="10917381" cy="4351338"/>
          </a:xfrm>
        </p:spPr>
        <p:txBody>
          <a:bodyPr/>
          <a:lstStyle/>
          <a:p>
            <a:pPr algn="just"/>
            <a:r>
              <a:rPr lang="en-US"/>
              <a:t>Cain &amp; Abel</a:t>
            </a:r>
          </a:p>
          <a:p>
            <a:pPr algn="just"/>
            <a:endParaRPr lang="en-US"/>
          </a:p>
          <a:p>
            <a:pPr marL="0" indent="0" algn="just">
              <a:buNone/>
            </a:pPr>
            <a:r>
              <a:rPr lang="en-US"/>
              <a:t>Cain &amp; Abel runs on windows. It is used to recover passwords for user accounts, recovery of Microsoft Access passwords; networking sniffing, etc. Unlike John the Ripper, Cain &amp; Abel uses a graphic user interface. It is very common among newbies and script kiddies because of its simplicity of use. Visit the product website https://sectools.org/tool/cain/ for more information and how to use it.</a:t>
            </a:r>
          </a:p>
        </p:txBody>
      </p:sp>
    </p:spTree>
    <p:extLst>
      <p:ext uri="{BB962C8B-B14F-4D97-AF65-F5344CB8AC3E}">
        <p14:creationId xmlns:p14="http://schemas.microsoft.com/office/powerpoint/2010/main" val="282303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Password Cracking Counter Measures</a:t>
            </a:r>
          </a:p>
        </p:txBody>
      </p:sp>
      <p:sp>
        <p:nvSpPr>
          <p:cNvPr id="3" name="Content Placeholder 2"/>
          <p:cNvSpPr>
            <a:spLocks noGrp="1"/>
          </p:cNvSpPr>
          <p:nvPr>
            <p:ph idx="1"/>
          </p:nvPr>
        </p:nvSpPr>
        <p:spPr>
          <a:xfrm>
            <a:off x="734291" y="1593273"/>
            <a:ext cx="10834253" cy="4583690"/>
          </a:xfrm>
        </p:spPr>
        <p:txBody>
          <a:bodyPr>
            <a:normAutofit lnSpcReduction="10000"/>
          </a:bodyPr>
          <a:lstStyle/>
          <a:p>
            <a:pPr algn="just"/>
            <a:r>
              <a:rPr lang="en-US"/>
              <a:t>An organization can use the following methods to reduce the chances of the passwords being cracked.</a:t>
            </a:r>
          </a:p>
          <a:p>
            <a:pPr algn="just"/>
            <a:r>
              <a:rPr lang="en-US"/>
              <a:t>Avoid short and easily predictable passwords</a:t>
            </a:r>
          </a:p>
          <a:p>
            <a:pPr algn="just"/>
            <a:r>
              <a:rPr lang="en-US"/>
              <a:t>Avoid using passwords with predictable patterns, such as 11552266.</a:t>
            </a:r>
          </a:p>
          <a:p>
            <a:pPr algn="just"/>
            <a:r>
              <a:rPr lang="en-US"/>
              <a:t>Passwords stored in the database must always be encrypted. For md5 encryptions, it’s better to salt the password hashes before storing them. Salting involves adding some words to the provided password before creating the hash.</a:t>
            </a:r>
          </a:p>
          <a:p>
            <a:pPr algn="just"/>
            <a:r>
              <a:rPr lang="en-US"/>
              <a:t>Most registration systems have password strength indicators. Organizations must adopt policies that favor high password-strength numbers.</a:t>
            </a:r>
          </a:p>
        </p:txBody>
      </p:sp>
    </p:spTree>
    <p:extLst>
      <p:ext uri="{BB962C8B-B14F-4D97-AF65-F5344CB8AC3E}">
        <p14:creationId xmlns:p14="http://schemas.microsoft.com/office/powerpoint/2010/main" val="367215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Hack Now!!!</a:t>
            </a:r>
          </a:p>
        </p:txBody>
      </p:sp>
      <p:sp>
        <p:nvSpPr>
          <p:cNvPr id="3" name="Content Placeholder 2"/>
          <p:cNvSpPr>
            <a:spLocks noGrp="1"/>
          </p:cNvSpPr>
          <p:nvPr>
            <p:ph idx="1"/>
          </p:nvPr>
        </p:nvSpPr>
        <p:spPr/>
        <p:txBody>
          <a:bodyPr/>
          <a:lstStyle/>
          <a:p>
            <a:pPr algn="just"/>
            <a:r>
              <a:rPr lang="en-US" b="1"/>
              <a:t>Crack a Windows account with a simple password</a:t>
            </a:r>
            <a:r>
              <a:rPr lang="en-US"/>
              <a:t>. </a:t>
            </a:r>
            <a:r>
              <a:rPr lang="en-US" b="1"/>
              <a:t>Windows uses NTLM hashes to encrypt passwords</a:t>
            </a:r>
            <a:r>
              <a:rPr lang="en-US"/>
              <a:t>. We will use the NTLM cracker tool in Cain and Abel to do that.</a:t>
            </a:r>
          </a:p>
          <a:p>
            <a:pPr algn="just"/>
            <a:endParaRPr lang="en-US"/>
          </a:p>
          <a:p>
            <a:pPr algn="just"/>
            <a:r>
              <a:rPr lang="en-US"/>
              <a:t>Cain and Abel cracker can be used to crack passwords using;</a:t>
            </a:r>
          </a:p>
          <a:p>
            <a:pPr lvl="1" algn="just"/>
            <a:r>
              <a:rPr lang="en-US"/>
              <a:t>Dictionary attack</a:t>
            </a:r>
          </a:p>
          <a:p>
            <a:pPr lvl="1" algn="just"/>
            <a:r>
              <a:rPr lang="en-US"/>
              <a:t>Brute force</a:t>
            </a:r>
          </a:p>
          <a:p>
            <a:pPr lvl="1" algn="just"/>
            <a:r>
              <a:rPr lang="en-US"/>
              <a:t>Cryptanalysis</a:t>
            </a:r>
          </a:p>
          <a:p>
            <a:pPr algn="just"/>
            <a:r>
              <a:rPr lang="en-US"/>
              <a:t>We will use the dictionary attack in this example. You will need to download the dictionary attack wordlist here </a:t>
            </a:r>
            <a:r>
              <a:rPr lang="en-US">
                <a:hlinkClick r:id="rId2"/>
              </a:rPr>
              <a:t>10k-Most-Common.zip</a:t>
            </a:r>
            <a:endParaRPr lang="en-US"/>
          </a:p>
        </p:txBody>
      </p:sp>
    </p:spTree>
    <p:extLst>
      <p:ext uri="{BB962C8B-B14F-4D97-AF65-F5344CB8AC3E}">
        <p14:creationId xmlns:p14="http://schemas.microsoft.com/office/powerpoint/2010/main" val="50565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Hack Now!!!</a:t>
            </a:r>
            <a:endParaRPr lang="en-US"/>
          </a:p>
        </p:txBody>
      </p:sp>
      <p:pic>
        <p:nvPicPr>
          <p:cNvPr id="4" name="Content Placeholder 3"/>
          <p:cNvPicPr>
            <a:picLocks noGrp="1" noChangeAspect="1"/>
          </p:cNvPicPr>
          <p:nvPr>
            <p:ph idx="1"/>
          </p:nvPr>
        </p:nvPicPr>
        <p:blipFill>
          <a:blip r:embed="rId2"/>
          <a:stretch>
            <a:fillRect/>
          </a:stretch>
        </p:blipFill>
        <p:spPr>
          <a:xfrm>
            <a:off x="2369128" y="2862623"/>
            <a:ext cx="7495308" cy="3053267"/>
          </a:xfrm>
          <a:prstGeom prst="rect">
            <a:avLst/>
          </a:prstGeom>
        </p:spPr>
      </p:pic>
      <p:sp>
        <p:nvSpPr>
          <p:cNvPr id="5" name="Rectangle 4"/>
          <p:cNvSpPr/>
          <p:nvPr/>
        </p:nvSpPr>
        <p:spPr>
          <a:xfrm>
            <a:off x="831273" y="1554127"/>
            <a:ext cx="10626436" cy="1015663"/>
          </a:xfrm>
          <a:prstGeom prst="rect">
            <a:avLst/>
          </a:prstGeom>
        </p:spPr>
        <p:txBody>
          <a:bodyPr wrap="square">
            <a:spAutoFit/>
          </a:bodyPr>
          <a:lstStyle/>
          <a:p>
            <a:pPr algn="just"/>
            <a:r>
              <a:rPr lang="en-US" sz="2800" b="0" i="0">
                <a:solidFill>
                  <a:srgbClr val="222222"/>
                </a:solidFill>
                <a:effectLst/>
                <a:latin typeface="Source Sans Pro"/>
              </a:rPr>
              <a:t>We have created an account called Accounts with the </a:t>
            </a:r>
            <a:r>
              <a:rPr lang="en-US" sz="3200" b="0" i="0">
                <a:solidFill>
                  <a:srgbClr val="222222"/>
                </a:solidFill>
                <a:effectLst/>
                <a:latin typeface="Source Sans Pro"/>
              </a:rPr>
              <a:t>password</a:t>
            </a:r>
            <a:r>
              <a:rPr lang="en-US" sz="2800" b="0" i="0">
                <a:solidFill>
                  <a:srgbClr val="222222"/>
                </a:solidFill>
                <a:effectLst/>
                <a:latin typeface="Source Sans Pro"/>
              </a:rPr>
              <a:t> qwerty on Windows 7.</a:t>
            </a:r>
            <a:endParaRPr lang="en-US" sz="2800"/>
          </a:p>
        </p:txBody>
      </p:sp>
    </p:spTree>
    <p:extLst>
      <p:ext uri="{BB962C8B-B14F-4D97-AF65-F5344CB8AC3E}">
        <p14:creationId xmlns:p14="http://schemas.microsoft.com/office/powerpoint/2010/main" val="196197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1)</a:t>
            </a:r>
            <a:r>
              <a:rPr lang="en-US"/>
              <a:t> Open Cain and Abel.</a:t>
            </a:r>
          </a:p>
        </p:txBody>
      </p:sp>
      <p:pic>
        <p:nvPicPr>
          <p:cNvPr id="4" name="Content Placeholder 3"/>
          <p:cNvPicPr>
            <a:picLocks noGrp="1" noChangeAspect="1"/>
          </p:cNvPicPr>
          <p:nvPr>
            <p:ph idx="1"/>
          </p:nvPr>
        </p:nvPicPr>
        <p:blipFill>
          <a:blip r:embed="rId2"/>
          <a:stretch>
            <a:fillRect/>
          </a:stretch>
        </p:blipFill>
        <p:spPr>
          <a:xfrm>
            <a:off x="1343891" y="1548534"/>
            <a:ext cx="9490364" cy="4658302"/>
          </a:xfrm>
          <a:prstGeom prst="rect">
            <a:avLst/>
          </a:prstGeom>
        </p:spPr>
      </p:pic>
    </p:spTree>
    <p:extLst>
      <p:ext uri="{BB962C8B-B14F-4D97-AF65-F5344CB8AC3E}">
        <p14:creationId xmlns:p14="http://schemas.microsoft.com/office/powerpoint/2010/main" val="344170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2)</a:t>
            </a:r>
            <a:r>
              <a:rPr lang="en-US"/>
              <a:t> Find Add button.</a:t>
            </a:r>
          </a:p>
        </p:txBody>
      </p:sp>
      <p:pic>
        <p:nvPicPr>
          <p:cNvPr id="4" name="Content Placeholder 3"/>
          <p:cNvPicPr>
            <a:picLocks noGrp="1" noChangeAspect="1"/>
          </p:cNvPicPr>
          <p:nvPr>
            <p:ph idx="1"/>
          </p:nvPr>
        </p:nvPicPr>
        <p:blipFill>
          <a:blip r:embed="rId2"/>
          <a:stretch>
            <a:fillRect/>
          </a:stretch>
        </p:blipFill>
        <p:spPr>
          <a:xfrm>
            <a:off x="2507673" y="2062956"/>
            <a:ext cx="7647709" cy="2924680"/>
          </a:xfrm>
          <a:prstGeom prst="rect">
            <a:avLst/>
          </a:prstGeom>
        </p:spPr>
      </p:pic>
    </p:spTree>
    <p:extLst>
      <p:ext uri="{BB962C8B-B14F-4D97-AF65-F5344CB8AC3E}">
        <p14:creationId xmlns:p14="http://schemas.microsoft.com/office/powerpoint/2010/main" val="176134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3)</a:t>
            </a:r>
            <a:r>
              <a:rPr lang="en-US"/>
              <a:t> Check dialog box.</a:t>
            </a:r>
          </a:p>
        </p:txBody>
      </p:sp>
      <p:pic>
        <p:nvPicPr>
          <p:cNvPr id="4" name="Content Placeholder 3"/>
          <p:cNvPicPr>
            <a:picLocks noGrp="1" noChangeAspect="1"/>
          </p:cNvPicPr>
          <p:nvPr>
            <p:ph idx="1"/>
          </p:nvPr>
        </p:nvPicPr>
        <p:blipFill>
          <a:blip r:embed="rId2"/>
          <a:stretch>
            <a:fillRect/>
          </a:stretch>
        </p:blipFill>
        <p:spPr>
          <a:xfrm>
            <a:off x="1856508" y="1747765"/>
            <a:ext cx="8053841" cy="4265107"/>
          </a:xfrm>
          <a:prstGeom prst="rect">
            <a:avLst/>
          </a:prstGeom>
        </p:spPr>
      </p:pic>
    </p:spTree>
    <p:extLst>
      <p:ext uri="{BB962C8B-B14F-4D97-AF65-F5344CB8AC3E}">
        <p14:creationId xmlns:p14="http://schemas.microsoft.com/office/powerpoint/2010/main" val="4593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Password Cracking?</a:t>
            </a:r>
            <a:endParaRPr lang="en-US"/>
          </a:p>
        </p:txBody>
      </p:sp>
      <p:sp>
        <p:nvSpPr>
          <p:cNvPr id="3" name="Content Placeholder 2"/>
          <p:cNvSpPr>
            <a:spLocks noGrp="1"/>
          </p:cNvSpPr>
          <p:nvPr>
            <p:ph idx="1"/>
          </p:nvPr>
        </p:nvSpPr>
        <p:spPr/>
        <p:txBody>
          <a:bodyPr/>
          <a:lstStyle/>
          <a:p>
            <a:pPr algn="just"/>
            <a:r>
              <a:rPr lang="en-US"/>
              <a:t>Password cracking is the process of attempting to gain Unauthorized access to restricted systems using common passwords or algorithms that guess passwords.</a:t>
            </a:r>
          </a:p>
          <a:p>
            <a:pPr marL="0" indent="0" algn="just">
              <a:buNone/>
            </a:pPr>
            <a:endParaRPr lang="en-US"/>
          </a:p>
          <a:p>
            <a:pPr algn="just"/>
            <a:r>
              <a:rPr lang="en-US"/>
              <a:t>It’s the art of obtaining the correct password that gives access to a system protected by an authentication method.</a:t>
            </a:r>
          </a:p>
          <a:p>
            <a:pPr marL="0" indent="0" algn="just">
              <a:buNone/>
            </a:pPr>
            <a:endParaRPr lang="en-US"/>
          </a:p>
          <a:p>
            <a:pPr algn="just"/>
            <a:r>
              <a:rPr lang="en-US"/>
              <a:t>The cracking process can involve either comparing stored passwords against word list or use algorithms to generate passwords that match</a:t>
            </a:r>
          </a:p>
          <a:p>
            <a:endParaRPr lang="en-US"/>
          </a:p>
        </p:txBody>
      </p:sp>
    </p:spTree>
    <p:extLst>
      <p:ext uri="{BB962C8B-B14F-4D97-AF65-F5344CB8AC3E}">
        <p14:creationId xmlns:p14="http://schemas.microsoft.com/office/powerpoint/2010/main" val="166801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4)</a:t>
            </a:r>
            <a:r>
              <a:rPr lang="en-US"/>
              <a:t> The local user accounts will be displayed as follows.</a:t>
            </a:r>
          </a:p>
        </p:txBody>
      </p:sp>
      <p:pic>
        <p:nvPicPr>
          <p:cNvPr id="4" name="Content Placeholder 3"/>
          <p:cNvPicPr>
            <a:picLocks noGrp="1" noChangeAspect="1"/>
          </p:cNvPicPr>
          <p:nvPr>
            <p:ph idx="1"/>
          </p:nvPr>
        </p:nvPicPr>
        <p:blipFill>
          <a:blip r:embed="rId2"/>
          <a:stretch>
            <a:fillRect/>
          </a:stretch>
        </p:blipFill>
        <p:spPr>
          <a:xfrm>
            <a:off x="1173100" y="1911927"/>
            <a:ext cx="9910535" cy="4306952"/>
          </a:xfrm>
          <a:prstGeom prst="rect">
            <a:avLst/>
          </a:prstGeom>
        </p:spPr>
      </p:pic>
    </p:spTree>
    <p:extLst>
      <p:ext uri="{BB962C8B-B14F-4D97-AF65-F5344CB8AC3E}">
        <p14:creationId xmlns:p14="http://schemas.microsoft.com/office/powerpoint/2010/main" val="286663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5)</a:t>
            </a:r>
            <a:r>
              <a:rPr lang="en-US"/>
              <a:t> Right click on the account you want to crack.</a:t>
            </a:r>
          </a:p>
        </p:txBody>
      </p:sp>
      <p:pic>
        <p:nvPicPr>
          <p:cNvPr id="4" name="Content Placeholder 3"/>
          <p:cNvPicPr>
            <a:picLocks noGrp="1" noChangeAspect="1"/>
          </p:cNvPicPr>
          <p:nvPr>
            <p:ph idx="1"/>
          </p:nvPr>
        </p:nvPicPr>
        <p:blipFill>
          <a:blip r:embed="rId2"/>
          <a:stretch>
            <a:fillRect/>
          </a:stretch>
        </p:blipFill>
        <p:spPr>
          <a:xfrm>
            <a:off x="1427019" y="1769845"/>
            <a:ext cx="9259945" cy="4667439"/>
          </a:xfrm>
          <a:prstGeom prst="rect">
            <a:avLst/>
          </a:prstGeom>
        </p:spPr>
      </p:pic>
    </p:spTree>
    <p:extLst>
      <p:ext uri="{BB962C8B-B14F-4D97-AF65-F5344CB8AC3E}">
        <p14:creationId xmlns:p14="http://schemas.microsoft.com/office/powerpoint/2010/main" val="475870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6)</a:t>
            </a:r>
            <a:r>
              <a:rPr lang="en-US"/>
              <a:t> Check below screen.</a:t>
            </a:r>
          </a:p>
        </p:txBody>
      </p:sp>
      <p:pic>
        <p:nvPicPr>
          <p:cNvPr id="4" name="Content Placeholder 3"/>
          <p:cNvPicPr>
            <a:picLocks noGrp="1" noChangeAspect="1"/>
          </p:cNvPicPr>
          <p:nvPr>
            <p:ph idx="1"/>
          </p:nvPr>
        </p:nvPicPr>
        <p:blipFill>
          <a:blip r:embed="rId2"/>
          <a:stretch>
            <a:fillRect/>
          </a:stretch>
        </p:blipFill>
        <p:spPr>
          <a:xfrm>
            <a:off x="2258290" y="1540276"/>
            <a:ext cx="7869382" cy="4791251"/>
          </a:xfrm>
          <a:prstGeom prst="rect">
            <a:avLst/>
          </a:prstGeom>
        </p:spPr>
      </p:pic>
    </p:spTree>
    <p:extLst>
      <p:ext uri="{BB962C8B-B14F-4D97-AF65-F5344CB8AC3E}">
        <p14:creationId xmlns:p14="http://schemas.microsoft.com/office/powerpoint/2010/main" val="391832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7)</a:t>
            </a:r>
            <a:r>
              <a:rPr lang="en-US"/>
              <a:t> Browse File.</a:t>
            </a:r>
          </a:p>
        </p:txBody>
      </p:sp>
      <p:pic>
        <p:nvPicPr>
          <p:cNvPr id="4" name="Content Placeholder 3"/>
          <p:cNvPicPr>
            <a:picLocks noGrp="1" noChangeAspect="1"/>
          </p:cNvPicPr>
          <p:nvPr>
            <p:ph idx="1"/>
          </p:nvPr>
        </p:nvPicPr>
        <p:blipFill>
          <a:blip r:embed="rId2"/>
          <a:stretch>
            <a:fillRect/>
          </a:stretch>
        </p:blipFill>
        <p:spPr>
          <a:xfrm>
            <a:off x="2161309" y="1525754"/>
            <a:ext cx="7883235" cy="4875046"/>
          </a:xfrm>
          <a:prstGeom prst="rect">
            <a:avLst/>
          </a:prstGeom>
        </p:spPr>
      </p:pic>
    </p:spTree>
    <p:extLst>
      <p:ext uri="{BB962C8B-B14F-4D97-AF65-F5344CB8AC3E}">
        <p14:creationId xmlns:p14="http://schemas.microsoft.com/office/powerpoint/2010/main" val="211469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8)</a:t>
            </a:r>
            <a:r>
              <a:rPr lang="en-US"/>
              <a:t> Check results.</a:t>
            </a:r>
          </a:p>
        </p:txBody>
      </p:sp>
      <p:pic>
        <p:nvPicPr>
          <p:cNvPr id="4" name="Content Placeholder 3"/>
          <p:cNvPicPr>
            <a:picLocks noGrp="1" noChangeAspect="1"/>
          </p:cNvPicPr>
          <p:nvPr>
            <p:ph idx="1"/>
          </p:nvPr>
        </p:nvPicPr>
        <p:blipFill>
          <a:blip r:embed="rId2"/>
          <a:stretch>
            <a:fillRect/>
          </a:stretch>
        </p:blipFill>
        <p:spPr>
          <a:xfrm>
            <a:off x="1524000" y="1468582"/>
            <a:ext cx="9240982" cy="4946073"/>
          </a:xfrm>
          <a:prstGeom prst="rect">
            <a:avLst/>
          </a:prstGeom>
        </p:spPr>
      </p:pic>
    </p:spTree>
    <p:extLst>
      <p:ext uri="{BB962C8B-B14F-4D97-AF65-F5344CB8AC3E}">
        <p14:creationId xmlns:p14="http://schemas.microsoft.com/office/powerpoint/2010/main" val="2986400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lstStyle/>
          <a:p>
            <a:pPr algn="just"/>
            <a:r>
              <a:rPr lang="en-US"/>
              <a:t>Password cracking is the art of recovering stored or transmitted passwords.</a:t>
            </a:r>
          </a:p>
          <a:p>
            <a:pPr algn="just"/>
            <a:r>
              <a:rPr lang="en-US"/>
              <a:t>Password strength is determined by the length, complexity, and unpredictability of a password value.</a:t>
            </a:r>
          </a:p>
          <a:p>
            <a:pPr algn="just"/>
            <a:r>
              <a:rPr lang="en-US"/>
              <a:t>Common password techniques include dictionary attacks, brute force, rainbow tables, Spidering, and cracking.</a:t>
            </a:r>
          </a:p>
          <a:p>
            <a:pPr algn="just"/>
            <a:r>
              <a:rPr lang="en-US"/>
              <a:t>Password cracking tools simplify the process of cracking passwords.</a:t>
            </a:r>
          </a:p>
        </p:txBody>
      </p:sp>
    </p:spTree>
    <p:extLst>
      <p:ext uri="{BB962C8B-B14F-4D97-AF65-F5344CB8AC3E}">
        <p14:creationId xmlns:p14="http://schemas.microsoft.com/office/powerpoint/2010/main" val="66329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password strength?</a:t>
            </a:r>
          </a:p>
        </p:txBody>
      </p:sp>
      <p:sp>
        <p:nvSpPr>
          <p:cNvPr id="3" name="Content Placeholder 2"/>
          <p:cNvSpPr>
            <a:spLocks noGrp="1"/>
          </p:cNvSpPr>
          <p:nvPr>
            <p:ph idx="1"/>
          </p:nvPr>
        </p:nvSpPr>
        <p:spPr/>
        <p:txBody>
          <a:bodyPr/>
          <a:lstStyle/>
          <a:p>
            <a:pPr algn="just"/>
            <a:r>
              <a:rPr lang="en-US" b="1"/>
              <a:t>Password strength is the measure of a password’s efficiency to resist password cracking attacks</a:t>
            </a:r>
            <a:r>
              <a:rPr lang="en-US"/>
              <a:t>. The strength of a password is determined by;</a:t>
            </a:r>
          </a:p>
          <a:p>
            <a:pPr algn="just"/>
            <a:r>
              <a:rPr lang="en-US" b="1"/>
              <a:t>Length</a:t>
            </a:r>
            <a:r>
              <a:rPr lang="en-US"/>
              <a:t>: the number of characters the password contains.</a:t>
            </a:r>
          </a:p>
          <a:p>
            <a:pPr algn="just"/>
            <a:r>
              <a:rPr lang="en-US" b="1"/>
              <a:t>Complexity</a:t>
            </a:r>
            <a:r>
              <a:rPr lang="en-US"/>
              <a:t>: does it use a combination of letters, numbers, and symbol?</a:t>
            </a:r>
          </a:p>
          <a:p>
            <a:pPr algn="just"/>
            <a:r>
              <a:rPr lang="en-US" b="1"/>
              <a:t>Unpredictability</a:t>
            </a:r>
            <a:r>
              <a:rPr lang="en-US"/>
              <a:t>: is it something that can be guessed easily by an attacker?</a:t>
            </a:r>
          </a:p>
        </p:txBody>
      </p:sp>
    </p:spTree>
    <p:extLst>
      <p:ext uri="{BB962C8B-B14F-4D97-AF65-F5344CB8AC3E}">
        <p14:creationId xmlns:p14="http://schemas.microsoft.com/office/powerpoint/2010/main" val="152428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699655" y="1468581"/>
            <a:ext cx="10896600" cy="4904510"/>
          </a:xfrm>
        </p:spPr>
        <p:txBody>
          <a:bodyPr/>
          <a:lstStyle/>
          <a:p>
            <a:r>
              <a:rPr lang="en-US"/>
              <a:t>We will use three passwords namely</a:t>
            </a:r>
          </a:p>
          <a:p>
            <a:r>
              <a:rPr lang="en-US"/>
              <a:t>1. password</a:t>
            </a:r>
          </a:p>
          <a:p>
            <a:r>
              <a:rPr lang="en-US"/>
              <a:t>2. password1</a:t>
            </a:r>
          </a:p>
          <a:p>
            <a:r>
              <a:rPr lang="en-US"/>
              <a:t>3. #password1$</a:t>
            </a:r>
          </a:p>
          <a:p>
            <a:endParaRPr lang="en-US"/>
          </a:p>
        </p:txBody>
      </p:sp>
      <p:pic>
        <p:nvPicPr>
          <p:cNvPr id="4" name="Picture 3"/>
          <p:cNvPicPr>
            <a:picLocks noChangeAspect="1"/>
          </p:cNvPicPr>
          <p:nvPr/>
        </p:nvPicPr>
        <p:blipFill>
          <a:blip r:embed="rId2"/>
          <a:stretch>
            <a:fillRect/>
          </a:stretch>
        </p:blipFill>
        <p:spPr>
          <a:xfrm>
            <a:off x="773257" y="3529878"/>
            <a:ext cx="3829050" cy="1291504"/>
          </a:xfrm>
          <a:prstGeom prst="rect">
            <a:avLst/>
          </a:prstGeom>
        </p:spPr>
      </p:pic>
      <p:pic>
        <p:nvPicPr>
          <p:cNvPr id="5" name="Picture 4"/>
          <p:cNvPicPr>
            <a:picLocks noChangeAspect="1"/>
          </p:cNvPicPr>
          <p:nvPr/>
        </p:nvPicPr>
        <p:blipFill>
          <a:blip r:embed="rId3"/>
          <a:stretch>
            <a:fillRect/>
          </a:stretch>
        </p:blipFill>
        <p:spPr>
          <a:xfrm>
            <a:off x="3797877" y="4980276"/>
            <a:ext cx="3848100" cy="1198852"/>
          </a:xfrm>
          <a:prstGeom prst="rect">
            <a:avLst/>
          </a:prstGeom>
        </p:spPr>
      </p:pic>
      <p:pic>
        <p:nvPicPr>
          <p:cNvPr id="6" name="Picture 5"/>
          <p:cNvPicPr>
            <a:picLocks noChangeAspect="1"/>
          </p:cNvPicPr>
          <p:nvPr/>
        </p:nvPicPr>
        <p:blipFill>
          <a:blip r:embed="rId4"/>
          <a:stretch>
            <a:fillRect/>
          </a:stretch>
        </p:blipFill>
        <p:spPr>
          <a:xfrm>
            <a:off x="7649873" y="3429000"/>
            <a:ext cx="3819525" cy="1198418"/>
          </a:xfrm>
          <a:prstGeom prst="rect">
            <a:avLst/>
          </a:prstGeom>
        </p:spPr>
      </p:pic>
      <p:sp>
        <p:nvSpPr>
          <p:cNvPr id="7" name="Rectangle 6"/>
          <p:cNvSpPr/>
          <p:nvPr/>
        </p:nvSpPr>
        <p:spPr>
          <a:xfrm>
            <a:off x="3520468" y="6306189"/>
            <a:ext cx="5622117" cy="369332"/>
          </a:xfrm>
          <a:prstGeom prst="rect">
            <a:avLst/>
          </a:prstGeom>
        </p:spPr>
        <p:txBody>
          <a:bodyPr wrap="none">
            <a:spAutoFit/>
          </a:bodyPr>
          <a:lstStyle/>
          <a:p>
            <a:r>
              <a:rPr lang="en-US" b="0" i="0">
                <a:solidFill>
                  <a:srgbClr val="222222"/>
                </a:solidFill>
                <a:effectLst/>
                <a:latin typeface="Source Sans Pro"/>
              </a:rPr>
              <a:t>The higher the strength number, better the password.</a:t>
            </a:r>
            <a:endParaRPr lang="en-US"/>
          </a:p>
        </p:txBody>
      </p:sp>
    </p:spTree>
    <p:extLst>
      <p:ext uri="{BB962C8B-B14F-4D97-AF65-F5344CB8AC3E}">
        <p14:creationId xmlns:p14="http://schemas.microsoft.com/office/powerpoint/2010/main" val="252201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pPr algn="just"/>
            <a:r>
              <a:rPr lang="en-US"/>
              <a:t>Suppose we have to store our above passwords using md5 encryption. We will use an online md5 hash generator to convert our passwords into md5 hashes.</a:t>
            </a:r>
          </a:p>
          <a:p>
            <a:pPr algn="just"/>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4087054"/>
              </p:ext>
            </p:extLst>
          </p:nvPr>
        </p:nvGraphicFramePr>
        <p:xfrm>
          <a:off x="1302327" y="3366654"/>
          <a:ext cx="9490365" cy="2840182"/>
        </p:xfrm>
        <a:graphic>
          <a:graphicData uri="http://schemas.openxmlformats.org/drawingml/2006/table">
            <a:tbl>
              <a:tblPr/>
              <a:tblGrid>
                <a:gridCol w="3163455">
                  <a:extLst>
                    <a:ext uri="{9D8B030D-6E8A-4147-A177-3AD203B41FA5}">
                      <a16:colId xmlns:a16="http://schemas.microsoft.com/office/drawing/2014/main" val="1822513012"/>
                    </a:ext>
                  </a:extLst>
                </a:gridCol>
                <a:gridCol w="3163455">
                  <a:extLst>
                    <a:ext uri="{9D8B030D-6E8A-4147-A177-3AD203B41FA5}">
                      <a16:colId xmlns:a16="http://schemas.microsoft.com/office/drawing/2014/main" val="3769622604"/>
                    </a:ext>
                  </a:extLst>
                </a:gridCol>
                <a:gridCol w="3163455">
                  <a:extLst>
                    <a:ext uri="{9D8B030D-6E8A-4147-A177-3AD203B41FA5}">
                      <a16:colId xmlns:a16="http://schemas.microsoft.com/office/drawing/2014/main" val="2940717450"/>
                    </a:ext>
                  </a:extLst>
                </a:gridCol>
              </a:tblGrid>
              <a:tr h="454429">
                <a:tc>
                  <a:txBody>
                    <a:bodyPr/>
                    <a:lstStyle/>
                    <a:p>
                      <a:pPr algn="l"/>
                      <a:r>
                        <a:rPr lang="en-US">
                          <a:effectLst/>
                        </a:rPr>
                        <a:t>Password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a:r>
                        <a:rPr lang="en-US">
                          <a:effectLst/>
                        </a:rPr>
                        <a:t>MD5 Hash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a:r>
                        <a:rPr lang="en-US">
                          <a:effectLst/>
                        </a:rPr>
                        <a:t>Cpanel Strength Indicator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438911989"/>
                  </a:ext>
                </a:extLst>
              </a:tr>
              <a:tr h="795251">
                <a:tc>
                  <a:txBody>
                    <a:bodyPr/>
                    <a:lstStyle/>
                    <a:p>
                      <a:r>
                        <a:rPr lang="en-US">
                          <a:effectLst/>
                        </a:rPr>
                        <a:t>password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r>
                        <a:rPr lang="en-US">
                          <a:effectLst/>
                        </a:rPr>
                        <a:t>5f4dcc3b5aa765d61d8327deb882cf99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r>
                        <a:rPr lang="en-US">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899976534"/>
                  </a:ext>
                </a:extLst>
              </a:tr>
              <a:tr h="795251">
                <a:tc>
                  <a:txBody>
                    <a:bodyPr/>
                    <a:lstStyle/>
                    <a:p>
                      <a:r>
                        <a:rPr lang="en-US">
                          <a:effectLst/>
                        </a:rPr>
                        <a:t>password1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7c6a180b36896a0a8c02787eeafb0e4c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8226198"/>
                  </a:ext>
                </a:extLst>
              </a:tr>
              <a:tr h="795251">
                <a:tc>
                  <a:txBody>
                    <a:bodyPr/>
                    <a:lstStyle/>
                    <a:p>
                      <a:r>
                        <a:rPr lang="en-US">
                          <a:effectLst/>
                        </a:rPr>
                        <a:t>#password1$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r>
                        <a:rPr lang="en-US">
                          <a:effectLst/>
                        </a:rPr>
                        <a:t>29e08fb7103c327d68327f23d8d9256c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r>
                        <a:rPr lang="en-US">
                          <a:effectLst/>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566685423"/>
                  </a:ext>
                </a:extLst>
              </a:tr>
            </a:tbl>
          </a:graphicData>
        </a:graphic>
      </p:graphicFrame>
    </p:spTree>
    <p:extLst>
      <p:ext uri="{BB962C8B-B14F-4D97-AF65-F5344CB8AC3E}">
        <p14:creationId xmlns:p14="http://schemas.microsoft.com/office/powerpoint/2010/main" val="332715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671944" y="1437698"/>
            <a:ext cx="10813474" cy="4351338"/>
          </a:xfrm>
        </p:spPr>
        <p:txBody>
          <a:bodyPr vert="horz" lIns="91440" tIns="45720" rIns="91440" bIns="45720" rtlCol="0" anchor="t">
            <a:normAutofit/>
          </a:bodyPr>
          <a:lstStyle/>
          <a:p>
            <a:pPr algn="just"/>
            <a:r>
              <a:rPr lang="en-US"/>
              <a:t>We will now use http://www.md5this.com/ to crack the above hashes. The images below show the password-cracking results for the above passwords.</a:t>
            </a:r>
          </a:p>
          <a:p>
            <a:pPr algn="just"/>
            <a:endParaRPr lang="en-US"/>
          </a:p>
          <a:p>
            <a:endParaRPr lang="en-US"/>
          </a:p>
        </p:txBody>
      </p:sp>
      <p:pic>
        <p:nvPicPr>
          <p:cNvPr id="3080" name="Picture 8" descr="Password Cracking Resul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727" y="4031673"/>
            <a:ext cx="5791199" cy="720436"/>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Password Cracking Result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582" y="5375564"/>
            <a:ext cx="6234545" cy="1108363"/>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Password Cracking Result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1745" y="2926772"/>
            <a:ext cx="5902037" cy="73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34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Password cracking techniques</a:t>
            </a:r>
            <a:endParaRPr lang="en-US"/>
          </a:p>
        </p:txBody>
      </p:sp>
      <p:sp>
        <p:nvSpPr>
          <p:cNvPr id="3" name="Content Placeholder 2"/>
          <p:cNvSpPr>
            <a:spLocks noGrp="1"/>
          </p:cNvSpPr>
          <p:nvPr>
            <p:ph idx="1"/>
          </p:nvPr>
        </p:nvSpPr>
        <p:spPr>
          <a:xfrm>
            <a:off x="838199" y="1825625"/>
            <a:ext cx="10882745" cy="4351338"/>
          </a:xfrm>
        </p:spPr>
        <p:txBody>
          <a:bodyPr/>
          <a:lstStyle/>
          <a:p>
            <a:pPr algn="just"/>
            <a:r>
              <a:rPr lang="en-US" b="1"/>
              <a:t>Dictionary attack</a:t>
            </a:r>
            <a:r>
              <a:rPr lang="en-US"/>
              <a:t>– This method involves using a wordlist to compare against user passwords.</a:t>
            </a:r>
          </a:p>
          <a:p>
            <a:pPr algn="just"/>
            <a:endParaRPr lang="en-US"/>
          </a:p>
          <a:p>
            <a:pPr algn="just"/>
            <a:r>
              <a:rPr lang="en-US" b="1"/>
              <a:t>Brute force attack</a:t>
            </a:r>
            <a:r>
              <a:rPr lang="en-US"/>
              <a:t>– This method is similar to the dictionary attack. Brute force attacks use algorithms that combine alpha-numeric characters and symbols to develop passwords for the attack. For example, a password of the value “password” can also be tried as p@$$word using the brute force attack.</a:t>
            </a:r>
          </a:p>
        </p:txBody>
      </p:sp>
    </p:spTree>
    <p:extLst>
      <p:ext uri="{BB962C8B-B14F-4D97-AF65-F5344CB8AC3E}">
        <p14:creationId xmlns:p14="http://schemas.microsoft.com/office/powerpoint/2010/main" val="202771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Password cracking techniques</a:t>
            </a:r>
            <a:endParaRPr lang="en-US"/>
          </a:p>
        </p:txBody>
      </p:sp>
      <p:sp>
        <p:nvSpPr>
          <p:cNvPr id="3" name="Content Placeholder 2"/>
          <p:cNvSpPr>
            <a:spLocks noGrp="1"/>
          </p:cNvSpPr>
          <p:nvPr>
            <p:ph idx="1"/>
          </p:nvPr>
        </p:nvSpPr>
        <p:spPr>
          <a:xfrm>
            <a:off x="838199" y="1825625"/>
            <a:ext cx="10938165" cy="4351338"/>
          </a:xfrm>
        </p:spPr>
        <p:txBody>
          <a:bodyPr>
            <a:normAutofit/>
          </a:bodyPr>
          <a:lstStyle/>
          <a:p>
            <a:pPr algn="just"/>
            <a:r>
              <a:rPr lang="en-US" b="1"/>
              <a:t>Rainbow table attack</a:t>
            </a:r>
            <a:r>
              <a:rPr lang="en-US"/>
              <a:t>– This method uses pre-computed hashes. Let’s assume that we have a database that stores passwords as md5 hashes. We can create another database that has md5 hashes of commonly used passwords. We can then compare our password hash against the stored hashes in the database. If a match is found, then we have the password.</a:t>
            </a:r>
          </a:p>
          <a:p>
            <a:pPr algn="just"/>
            <a:endParaRPr lang="en-US"/>
          </a:p>
          <a:p>
            <a:pPr algn="just"/>
            <a:r>
              <a:rPr lang="en-US" b="1"/>
              <a:t>Guess</a:t>
            </a:r>
            <a:r>
              <a:rPr lang="en-US"/>
              <a:t>– As the name suggests, this method involves guessing. Passwords such as qwerty, password, admin, etc. are commonly used or set as default passwords. If they have not been changed or the user is careless when selecting passwords, they can be easily compromised.</a:t>
            </a:r>
          </a:p>
          <a:p>
            <a:pPr algn="just"/>
            <a:endParaRPr lang="en-US"/>
          </a:p>
        </p:txBody>
      </p:sp>
    </p:spTree>
    <p:extLst>
      <p:ext uri="{BB962C8B-B14F-4D97-AF65-F5344CB8AC3E}">
        <p14:creationId xmlns:p14="http://schemas.microsoft.com/office/powerpoint/2010/main" val="75507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Password cracking techniques</a:t>
            </a:r>
            <a:endParaRPr lang="en-US"/>
          </a:p>
        </p:txBody>
      </p:sp>
      <p:sp>
        <p:nvSpPr>
          <p:cNvPr id="3" name="Content Placeholder 2"/>
          <p:cNvSpPr>
            <a:spLocks noGrp="1"/>
          </p:cNvSpPr>
          <p:nvPr>
            <p:ph idx="1"/>
          </p:nvPr>
        </p:nvSpPr>
        <p:spPr/>
        <p:txBody>
          <a:bodyPr/>
          <a:lstStyle/>
          <a:p>
            <a:pPr algn="just"/>
            <a:r>
              <a:rPr lang="en-US" b="1"/>
              <a:t>Spidering</a:t>
            </a:r>
            <a:r>
              <a:rPr lang="en-US"/>
              <a:t>– Most organizations use passwords that contain company information. This information can be found on company websites and social media such as Facebook, Twitter, etc.</a:t>
            </a:r>
          </a:p>
          <a:p>
            <a:pPr algn="just"/>
            <a:r>
              <a:rPr lang="en-US"/>
              <a:t> Spidering gathers information from these sources to come up with word lists. The word list is then used to perform dictionary and brute force attacks.</a:t>
            </a:r>
          </a:p>
        </p:txBody>
      </p:sp>
    </p:spTree>
    <p:extLst>
      <p:ext uri="{BB962C8B-B14F-4D97-AF65-F5344CB8AC3E}">
        <p14:creationId xmlns:p14="http://schemas.microsoft.com/office/powerpoint/2010/main" val="3094501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A937097DBB9F418F40FAD9DA5A9775" ma:contentTypeVersion="4" ma:contentTypeDescription="Create a new document." ma:contentTypeScope="" ma:versionID="48f973d99d8ac5373c3ad90f21b18942">
  <xsd:schema xmlns:xsd="http://www.w3.org/2001/XMLSchema" xmlns:xs="http://www.w3.org/2001/XMLSchema" xmlns:p="http://schemas.microsoft.com/office/2006/metadata/properties" xmlns:ns2="4dfbfd94-4ebd-4c2f-a8cd-3cc11bf5fff5" targetNamespace="http://schemas.microsoft.com/office/2006/metadata/properties" ma:root="true" ma:fieldsID="7efebe41c2284cd13c7e9d4bb23a3de4" ns2:_="">
    <xsd:import namespace="4dfbfd94-4ebd-4c2f-a8cd-3cc11bf5f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fbfd94-4ebd-4c2f-a8cd-3cc11bf5f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70822E-642A-4178-8453-1BE9A36D7117}">
  <ds:schemaRefs>
    <ds:schemaRef ds:uri="http://schemas.microsoft.com/sharepoint/v3/contenttype/forms"/>
  </ds:schemaRefs>
</ds:datastoreItem>
</file>

<file path=customXml/itemProps2.xml><?xml version="1.0" encoding="utf-8"?>
<ds:datastoreItem xmlns:ds="http://schemas.openxmlformats.org/officeDocument/2006/customXml" ds:itemID="{25026C0C-9F0A-4B47-A302-7DB00E8DA52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D52AAC8-80D2-45C1-9E6A-BC2D167DE5F4}"/>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How to Crack (Hack) a Password</vt:lpstr>
      <vt:lpstr>What is Password Cracking?</vt:lpstr>
      <vt:lpstr>What is password strength?</vt:lpstr>
      <vt:lpstr>Example</vt:lpstr>
      <vt:lpstr>Example</vt:lpstr>
      <vt:lpstr>Example</vt:lpstr>
      <vt:lpstr>Password cracking techniques</vt:lpstr>
      <vt:lpstr>Password cracking techniques</vt:lpstr>
      <vt:lpstr>Password cracking techniques</vt:lpstr>
      <vt:lpstr>Spidering sample dictionary attack wordlist</vt:lpstr>
      <vt:lpstr>Password cracker Tools</vt:lpstr>
      <vt:lpstr>Password cracker Tools</vt:lpstr>
      <vt:lpstr>Password cracker Tools</vt:lpstr>
      <vt:lpstr>Password Cracking Counter Measures</vt:lpstr>
      <vt:lpstr>Hack Now!!!</vt:lpstr>
      <vt:lpstr>Hack Now!!!</vt:lpstr>
      <vt:lpstr>Step 1) Open Cain and Abel.</vt:lpstr>
      <vt:lpstr>Step 2) Find Add button.</vt:lpstr>
      <vt:lpstr>Step 3) Check dialog box.</vt:lpstr>
      <vt:lpstr>Step 4) The local user accounts will be displayed as follows.</vt:lpstr>
      <vt:lpstr>Step 5) Right click on the account you want to crack.</vt:lpstr>
      <vt:lpstr>Step 6) Check below screen.</vt:lpstr>
      <vt:lpstr>Step 7) Browse File.</vt:lpstr>
      <vt:lpstr>Step 8) Check results.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Crack (Hack) a Password</dc:title>
  <dc:creator>Samarendranath Bhattacharya [MAHE-MSIS]</dc:creator>
  <cp:revision>2</cp:revision>
  <dcterms:created xsi:type="dcterms:W3CDTF">2023-09-24T23:25:08Z</dcterms:created>
  <dcterms:modified xsi:type="dcterms:W3CDTF">2023-11-01T10:20:17Z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0x01010017A937097DBB9F418F40FAD9DA5A9775</vt:lpwstr>
  </property>
</Properties>
</file>