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83" r:id="rId6"/>
    <p:sldId id="276" r:id="rId7"/>
    <p:sldId id="260" r:id="rId8"/>
    <p:sldId id="261" r:id="rId9"/>
    <p:sldId id="277" r:id="rId10"/>
    <p:sldId id="272" r:id="rId11"/>
    <p:sldId id="262" r:id="rId12"/>
    <p:sldId id="278" r:id="rId13"/>
    <p:sldId id="279" r:id="rId14"/>
    <p:sldId id="280" r:id="rId15"/>
    <p:sldId id="281" r:id="rId16"/>
    <p:sldId id="273" r:id="rId17"/>
    <p:sldId id="28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987071-54F7-44E0-8AB9-17772EABB0C3}"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19E66-72D7-41C2-8147-5CA370D455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9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87071-54F7-44E0-8AB9-17772EABB0C3}"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397521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87071-54F7-44E0-8AB9-17772EABB0C3}"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42023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987071-54F7-44E0-8AB9-17772EABB0C3}"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106829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987071-54F7-44E0-8AB9-17772EABB0C3}" type="datetimeFigureOut">
              <a:rPr lang="en-IN" smtClean="0"/>
              <a:t>23-01-2021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19E66-72D7-41C2-8147-5CA370D455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4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987071-54F7-44E0-8AB9-17772EABB0C3}"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76904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987071-54F7-44E0-8AB9-17772EABB0C3}" type="datetimeFigureOut">
              <a:rPr lang="en-IN" smtClean="0"/>
              <a:t>23-01-2021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233948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987071-54F7-44E0-8AB9-17772EABB0C3}" type="datetimeFigureOut">
              <a:rPr lang="en-IN" smtClean="0"/>
              <a:t>23-01-2021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6791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987071-54F7-44E0-8AB9-17772EABB0C3}" type="datetimeFigureOut">
              <a:rPr lang="en-IN" smtClean="0"/>
              <a:t>23-01-2021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335959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987071-54F7-44E0-8AB9-17772EABB0C3}" type="datetimeFigureOut">
              <a:rPr lang="en-IN" smtClean="0"/>
              <a:t>23-01-2021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219E66-72D7-41C2-8147-5CA370D455FF}" type="slidenum">
              <a:rPr lang="en-IN" smtClean="0"/>
              <a:t>‹#›</a:t>
            </a:fld>
            <a:endParaRPr lang="en-IN"/>
          </a:p>
        </p:txBody>
      </p:sp>
    </p:spTree>
    <p:extLst>
      <p:ext uri="{BB962C8B-B14F-4D97-AF65-F5344CB8AC3E}">
        <p14:creationId xmlns:p14="http://schemas.microsoft.com/office/powerpoint/2010/main" val="32418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87071-54F7-44E0-8AB9-17772EABB0C3}" type="datetimeFigureOut">
              <a:rPr lang="en-IN" smtClean="0"/>
              <a:t>23-01-2021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19E66-72D7-41C2-8147-5CA370D455FF}" type="slidenum">
              <a:rPr lang="en-IN" smtClean="0"/>
              <a:t>‹#›</a:t>
            </a:fld>
            <a:endParaRPr lang="en-IN"/>
          </a:p>
        </p:txBody>
      </p:sp>
    </p:spTree>
    <p:extLst>
      <p:ext uri="{BB962C8B-B14F-4D97-AF65-F5344CB8AC3E}">
        <p14:creationId xmlns:p14="http://schemas.microsoft.com/office/powerpoint/2010/main" val="413771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987071-54F7-44E0-8AB9-17772EABB0C3}" type="datetimeFigureOut">
              <a:rPr lang="en-IN" smtClean="0"/>
              <a:t>23-01-2021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219E66-72D7-41C2-8147-5CA370D455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03875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898648"/>
          </a:xfrm>
        </p:spPr>
        <p:txBody>
          <a:bodyPr>
            <a:normAutofit fontScale="90000"/>
          </a:bodyPr>
          <a:lstStyle/>
          <a:p>
            <a:pPr algn="ctr"/>
            <a:r>
              <a:rPr lang="en-IN" sz="7200" dirty="0" smtClean="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Machine Learning Foundation </a:t>
            </a:r>
            <a:r>
              <a:rPr lang="en-IN" sz="6000" dirty="0" smtClean="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Stock Price and Trend Prediction</a:t>
            </a:r>
            <a:br>
              <a:rPr lang="en-IN" sz="6000" dirty="0" smtClean="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br>
            <a:endParaRPr lang="en-IN" sz="7200"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100051" y="4455620"/>
            <a:ext cx="10058400" cy="1576689"/>
          </a:xfrm>
        </p:spPr>
        <p:txBody>
          <a:bodyPr>
            <a:normAutofit fontScale="85000" lnSpcReduction="20000"/>
          </a:bodyPr>
          <a:lstStyle/>
          <a:p>
            <a:pPr algn="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Name : </a:t>
            </a:r>
            <a:r>
              <a:rPr lang="en-IN" dirty="0" err="1" smtClean="0">
                <a:solidFill>
                  <a:schemeClr val="tx1">
                    <a:lumMod val="65000"/>
                    <a:lumOff val="35000"/>
                  </a:schemeClr>
                </a:solidFill>
                <a:latin typeface="Times New Roman" panose="02020603050405020304" pitchFamily="18" charset="0"/>
                <a:cs typeface="Times New Roman" panose="02020603050405020304" pitchFamily="18" charset="0"/>
              </a:rPr>
              <a:t>Abhinav</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IN" dirty="0" err="1" smtClean="0">
                <a:solidFill>
                  <a:schemeClr val="tx1">
                    <a:lumMod val="65000"/>
                    <a:lumOff val="35000"/>
                  </a:schemeClr>
                </a:solidFill>
                <a:latin typeface="Times New Roman" panose="02020603050405020304" pitchFamily="18" charset="0"/>
                <a:cs typeface="Times New Roman" panose="02020603050405020304" pitchFamily="18" charset="0"/>
              </a:rPr>
              <a:t>Nimje</a:t>
            </a:r>
            <a:endParaRPr lang="en-IN"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algn="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Cohort : July 2020</a:t>
            </a:r>
          </a:p>
          <a:p>
            <a:pPr algn="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Dataset Source : QUANDL</a:t>
            </a:r>
          </a:p>
          <a:p>
            <a:pPr algn="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Term : Term 3</a:t>
            </a:r>
          </a:p>
          <a:p>
            <a:pPr algn="r"/>
            <a:endParaRPr lang="en-IN" dirty="0" smtClean="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22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Which are correlated fields?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60" y="1184773"/>
            <a:ext cx="6328864" cy="5063091"/>
          </a:xfrm>
          <a:prstGeom prst="rect">
            <a:avLst/>
          </a:prstGeom>
        </p:spPr>
      </p:pic>
      <p:sp>
        <p:nvSpPr>
          <p:cNvPr id="8" name="Rectangle 7"/>
          <p:cNvSpPr/>
          <p:nvPr/>
        </p:nvSpPr>
        <p:spPr>
          <a:xfrm>
            <a:off x="475253" y="2848560"/>
            <a:ext cx="4369702" cy="646331"/>
          </a:xfrm>
          <a:prstGeom prst="rect">
            <a:avLst/>
          </a:prstGeom>
        </p:spPr>
        <p:txBody>
          <a:bodyPr wrap="square">
            <a:spAutoFit/>
          </a:bodyPr>
          <a:lstStyle/>
          <a:p>
            <a:r>
              <a:rPr lang="en-IN"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Heat map shows detailed correlation with the other features in the dataset</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41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Regression Algorithms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p:nvPr/>
        </p:nvSpPr>
        <p:spPr>
          <a:xfrm>
            <a:off x="573205" y="4437711"/>
            <a:ext cx="10918211" cy="646331"/>
          </a:xfrm>
          <a:prstGeom prst="rect">
            <a:avLst/>
          </a:prstGeom>
        </p:spPr>
        <p:txBody>
          <a:bodyPr wrap="square">
            <a:spAutoFit/>
          </a:bodyPr>
          <a:lstStyle/>
          <a:p>
            <a:r>
              <a:rPr lang="en-IN"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Based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on the Scores, looks like Linear Regression is performing well in this regression problem statement when we are predicting Closing Price.</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818" y="1692322"/>
            <a:ext cx="8490993" cy="2115403"/>
          </a:xfrm>
          <a:prstGeom prst="rect">
            <a:avLst/>
          </a:prstGeom>
        </p:spPr>
      </p:pic>
    </p:spTree>
    <p:extLst>
      <p:ext uri="{BB962C8B-B14F-4D97-AF65-F5344CB8AC3E}">
        <p14:creationId xmlns:p14="http://schemas.microsoft.com/office/powerpoint/2010/main" val="127515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Classification Algorithms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573206" y="1184773"/>
            <a:ext cx="2906973" cy="461665"/>
          </a:xfrm>
          <a:prstGeom prst="rect">
            <a:avLst/>
          </a:prstGeom>
        </p:spPr>
        <p:txBody>
          <a:bodyPr wrap="square">
            <a:spAutoFit/>
          </a:bodyPr>
          <a:lstStyle/>
          <a:p>
            <a:r>
              <a:rPr lang="en-IN" sz="2400" b="1" dirty="0" smtClean="0">
                <a:solidFill>
                  <a:schemeClr val="tx1">
                    <a:lumMod val="65000"/>
                    <a:lumOff val="35000"/>
                  </a:schemeClr>
                </a:solidFill>
                <a:latin typeface="Times New Roman" panose="02020603050405020304" pitchFamily="18" charset="0"/>
                <a:cs typeface="Times New Roman" panose="02020603050405020304" pitchFamily="18" charset="0"/>
              </a:rPr>
              <a:t>Logistic Regression</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8680060"/>
              </p:ext>
            </p:extLst>
          </p:nvPr>
        </p:nvGraphicFramePr>
        <p:xfrm>
          <a:off x="749111" y="2098090"/>
          <a:ext cx="2348931" cy="1010920"/>
        </p:xfrm>
        <a:graphic>
          <a:graphicData uri="http://schemas.openxmlformats.org/drawingml/2006/table">
            <a:tbl>
              <a:tblPr firstRow="1" bandRow="1">
                <a:tableStyleId>{E8034E78-7F5D-4C2E-B375-FC64B27BC917}</a:tableStyleId>
              </a:tblPr>
              <a:tblGrid>
                <a:gridCol w="2348931"/>
              </a:tblGrid>
              <a:tr h="370840">
                <a:tc>
                  <a:txBody>
                    <a:bodyPr/>
                    <a:lstStyle/>
                    <a:p>
                      <a:pPr algn="ctr"/>
                      <a:r>
                        <a:rPr lang="en-IN" dirty="0" smtClean="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solidFill>
                            <a:schemeClr val="tx1"/>
                          </a:solidFill>
                          <a:effectLst/>
                          <a:latin typeface="Times New Roman" panose="02020603050405020304" pitchFamily="18" charset="0"/>
                          <a:cs typeface="Times New Roman" panose="02020603050405020304" pitchFamily="18" charset="0"/>
                        </a:rPr>
                        <a:t>[ [107   2] </a:t>
                      </a:r>
                    </a:p>
                    <a:p>
                      <a:pPr algn="ctr"/>
                      <a:r>
                        <a:rPr lang="en-IN" dirty="0" smtClean="0">
                          <a:solidFill>
                            <a:schemeClr val="tx1"/>
                          </a:solidFill>
                          <a:effectLst/>
                          <a:latin typeface="Times New Roman" panose="02020603050405020304" pitchFamily="18" charset="0"/>
                          <a:cs typeface="Times New Roman" panose="02020603050405020304" pitchFamily="18" charset="0"/>
                        </a:rPr>
                        <a:t>      [44    31] ]</a:t>
                      </a: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52539477"/>
              </p:ext>
            </p:extLst>
          </p:nvPr>
        </p:nvGraphicFramePr>
        <p:xfrm>
          <a:off x="778683" y="3396902"/>
          <a:ext cx="4967024" cy="2417044"/>
        </p:xfrm>
        <a:graphic>
          <a:graphicData uri="http://schemas.openxmlformats.org/drawingml/2006/table">
            <a:tbl>
              <a:tblPr firstRow="1" bandRow="1">
                <a:tableStyleId>{E8034E78-7F5D-4C2E-B375-FC64B27BC917}</a:tableStyleId>
              </a:tblPr>
              <a:tblGrid>
                <a:gridCol w="4967024"/>
              </a:tblGrid>
              <a:tr h="397176">
                <a:tc>
                  <a:txBody>
                    <a:bodyPr/>
                    <a:lstStyle/>
                    <a:p>
                      <a:pPr algn="ctr"/>
                      <a:r>
                        <a:rPr lang="en-IN" dirty="0" smtClean="0">
                          <a:latin typeface="Times New Roman" panose="02020603050405020304" pitchFamily="18" charset="0"/>
                          <a:cs typeface="Times New Roman" panose="02020603050405020304" pitchFamily="18" charset="0"/>
                        </a:rPr>
                        <a:t>Classification Report</a:t>
                      </a:r>
                      <a:endParaRPr lang="en-IN" dirty="0">
                        <a:latin typeface="Times New Roman" panose="02020603050405020304" pitchFamily="18" charset="0"/>
                        <a:cs typeface="Times New Roman" panose="02020603050405020304" pitchFamily="18" charset="0"/>
                      </a:endParaRPr>
                    </a:p>
                  </a:txBody>
                  <a:tcPr/>
                </a:tc>
              </a:tr>
              <a:tr h="2019868">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83" y="3837865"/>
            <a:ext cx="4828038" cy="193513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568" y="1646438"/>
            <a:ext cx="5759693" cy="4126565"/>
          </a:xfrm>
          <a:prstGeom prst="rect">
            <a:avLst/>
          </a:prstGeom>
        </p:spPr>
      </p:pic>
    </p:spTree>
    <p:extLst>
      <p:ext uri="{BB962C8B-B14F-4D97-AF65-F5344CB8AC3E}">
        <p14:creationId xmlns:p14="http://schemas.microsoft.com/office/powerpoint/2010/main" val="400516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Classification Algorithms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573206" y="1184773"/>
            <a:ext cx="3835021" cy="461665"/>
          </a:xfrm>
          <a:prstGeom prst="rect">
            <a:avLst/>
          </a:prstGeom>
        </p:spPr>
        <p:txBody>
          <a:bodyPr wrap="square">
            <a:spAutoFit/>
          </a:bodyPr>
          <a:lstStyle/>
          <a:p>
            <a:r>
              <a:rPr lang="en-IN" sz="2400" b="1" dirty="0" smtClean="0">
                <a:solidFill>
                  <a:schemeClr val="tx1">
                    <a:lumMod val="65000"/>
                    <a:lumOff val="35000"/>
                  </a:schemeClr>
                </a:solidFill>
                <a:latin typeface="Times New Roman" panose="02020603050405020304" pitchFamily="18" charset="0"/>
                <a:cs typeface="Times New Roman" panose="02020603050405020304" pitchFamily="18" charset="0"/>
              </a:rPr>
              <a:t>Decision Tree Classifier</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3527029"/>
              </p:ext>
            </p:extLst>
          </p:nvPr>
        </p:nvGraphicFramePr>
        <p:xfrm>
          <a:off x="749111" y="2098090"/>
          <a:ext cx="2348931" cy="1010920"/>
        </p:xfrm>
        <a:graphic>
          <a:graphicData uri="http://schemas.openxmlformats.org/drawingml/2006/table">
            <a:tbl>
              <a:tblPr firstRow="1" bandRow="1">
                <a:tableStyleId>{E8034E78-7F5D-4C2E-B375-FC64B27BC917}</a:tableStyleId>
              </a:tblPr>
              <a:tblGrid>
                <a:gridCol w="2348931"/>
              </a:tblGrid>
              <a:tr h="370840">
                <a:tc>
                  <a:txBody>
                    <a:bodyPr/>
                    <a:lstStyle/>
                    <a:p>
                      <a:pPr algn="ctr"/>
                      <a:r>
                        <a:rPr lang="en-IN" dirty="0" smtClean="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solidFill>
                            <a:schemeClr val="tx1"/>
                          </a:solidFill>
                          <a:effectLst/>
                          <a:latin typeface="Times New Roman" panose="02020603050405020304" pitchFamily="18" charset="0"/>
                          <a:cs typeface="Times New Roman" panose="02020603050405020304" pitchFamily="18" charset="0"/>
                        </a:rPr>
                        <a:t>[ [74   35] </a:t>
                      </a:r>
                    </a:p>
                    <a:p>
                      <a:pPr algn="ctr"/>
                      <a:r>
                        <a:rPr lang="en-IN" dirty="0" smtClean="0">
                          <a:solidFill>
                            <a:schemeClr val="tx1"/>
                          </a:solidFill>
                          <a:effectLst/>
                          <a:latin typeface="Times New Roman" panose="02020603050405020304" pitchFamily="18" charset="0"/>
                          <a:cs typeface="Times New Roman" panose="02020603050405020304" pitchFamily="18" charset="0"/>
                        </a:rPr>
                        <a:t>      [28    47] ]</a:t>
                      </a: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nvGraphicFramePr>
        <p:xfrm>
          <a:off x="778683" y="3396902"/>
          <a:ext cx="4967024" cy="2417044"/>
        </p:xfrm>
        <a:graphic>
          <a:graphicData uri="http://schemas.openxmlformats.org/drawingml/2006/table">
            <a:tbl>
              <a:tblPr firstRow="1" bandRow="1">
                <a:tableStyleId>{E8034E78-7F5D-4C2E-B375-FC64B27BC917}</a:tableStyleId>
              </a:tblPr>
              <a:tblGrid>
                <a:gridCol w="4967024"/>
              </a:tblGrid>
              <a:tr h="397176">
                <a:tc>
                  <a:txBody>
                    <a:bodyPr/>
                    <a:lstStyle/>
                    <a:p>
                      <a:pPr algn="ctr"/>
                      <a:r>
                        <a:rPr lang="en-IN" dirty="0" smtClean="0">
                          <a:latin typeface="Times New Roman" panose="02020603050405020304" pitchFamily="18" charset="0"/>
                          <a:cs typeface="Times New Roman" panose="02020603050405020304" pitchFamily="18" charset="0"/>
                        </a:rPr>
                        <a:t>Classification Report</a:t>
                      </a:r>
                      <a:endParaRPr lang="en-IN" dirty="0">
                        <a:latin typeface="Times New Roman" panose="02020603050405020304" pitchFamily="18" charset="0"/>
                        <a:cs typeface="Times New Roman" panose="02020603050405020304" pitchFamily="18" charset="0"/>
                      </a:endParaRPr>
                    </a:p>
                  </a:txBody>
                  <a:tcPr/>
                </a:tc>
              </a:tr>
              <a:tr h="2019868">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86" y="3846198"/>
            <a:ext cx="4915326" cy="1926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585" y="1646438"/>
            <a:ext cx="5978416" cy="4126565"/>
          </a:xfrm>
          <a:prstGeom prst="rect">
            <a:avLst/>
          </a:prstGeom>
        </p:spPr>
      </p:pic>
    </p:spTree>
    <p:extLst>
      <p:ext uri="{BB962C8B-B14F-4D97-AF65-F5344CB8AC3E}">
        <p14:creationId xmlns:p14="http://schemas.microsoft.com/office/powerpoint/2010/main" val="306107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Classification Algorithms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573206" y="1184773"/>
            <a:ext cx="3835021" cy="461665"/>
          </a:xfrm>
          <a:prstGeom prst="rect">
            <a:avLst/>
          </a:prstGeom>
        </p:spPr>
        <p:txBody>
          <a:bodyPr wrap="square">
            <a:spAutoFit/>
          </a:bodyPr>
          <a:lstStyle/>
          <a:p>
            <a:r>
              <a:rPr lang="en-IN" sz="2400" b="1" dirty="0" smtClean="0">
                <a:solidFill>
                  <a:schemeClr val="tx1">
                    <a:lumMod val="65000"/>
                    <a:lumOff val="35000"/>
                  </a:schemeClr>
                </a:solidFill>
                <a:latin typeface="Times New Roman" panose="02020603050405020304" pitchFamily="18" charset="0"/>
                <a:cs typeface="Times New Roman" panose="02020603050405020304" pitchFamily="18" charset="0"/>
              </a:rPr>
              <a:t>Random Forest Classifier</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98339559"/>
              </p:ext>
            </p:extLst>
          </p:nvPr>
        </p:nvGraphicFramePr>
        <p:xfrm>
          <a:off x="749111" y="2098090"/>
          <a:ext cx="2348931" cy="1010920"/>
        </p:xfrm>
        <a:graphic>
          <a:graphicData uri="http://schemas.openxmlformats.org/drawingml/2006/table">
            <a:tbl>
              <a:tblPr firstRow="1" bandRow="1">
                <a:tableStyleId>{E8034E78-7F5D-4C2E-B375-FC64B27BC917}</a:tableStyleId>
              </a:tblPr>
              <a:tblGrid>
                <a:gridCol w="2348931"/>
              </a:tblGrid>
              <a:tr h="370840">
                <a:tc>
                  <a:txBody>
                    <a:bodyPr/>
                    <a:lstStyle/>
                    <a:p>
                      <a:pPr algn="ctr"/>
                      <a:r>
                        <a:rPr lang="en-IN" dirty="0" smtClean="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solidFill>
                            <a:schemeClr val="tx1"/>
                          </a:solidFill>
                          <a:effectLst/>
                          <a:latin typeface="Times New Roman" panose="02020603050405020304" pitchFamily="18" charset="0"/>
                          <a:cs typeface="Times New Roman" panose="02020603050405020304" pitchFamily="18" charset="0"/>
                        </a:rPr>
                        <a:t> [ [84   25] </a:t>
                      </a:r>
                    </a:p>
                    <a:p>
                      <a:pPr algn="ctr"/>
                      <a:r>
                        <a:rPr lang="en-IN" dirty="0" smtClean="0">
                          <a:solidFill>
                            <a:schemeClr val="tx1"/>
                          </a:solidFill>
                          <a:effectLst/>
                          <a:latin typeface="Times New Roman" panose="02020603050405020304" pitchFamily="18" charset="0"/>
                          <a:cs typeface="Times New Roman" panose="02020603050405020304" pitchFamily="18" charset="0"/>
                        </a:rPr>
                        <a:t>      [34    41] ]</a:t>
                      </a: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nvGraphicFramePr>
        <p:xfrm>
          <a:off x="778683" y="3396902"/>
          <a:ext cx="4967024" cy="2417044"/>
        </p:xfrm>
        <a:graphic>
          <a:graphicData uri="http://schemas.openxmlformats.org/drawingml/2006/table">
            <a:tbl>
              <a:tblPr firstRow="1" bandRow="1">
                <a:tableStyleId>{E8034E78-7F5D-4C2E-B375-FC64B27BC917}</a:tableStyleId>
              </a:tblPr>
              <a:tblGrid>
                <a:gridCol w="4967024"/>
              </a:tblGrid>
              <a:tr h="397176">
                <a:tc>
                  <a:txBody>
                    <a:bodyPr/>
                    <a:lstStyle/>
                    <a:p>
                      <a:pPr algn="ctr"/>
                      <a:r>
                        <a:rPr lang="en-IN" dirty="0" smtClean="0">
                          <a:latin typeface="Times New Roman" panose="02020603050405020304" pitchFamily="18" charset="0"/>
                          <a:cs typeface="Times New Roman" panose="02020603050405020304" pitchFamily="18" charset="0"/>
                        </a:rPr>
                        <a:t>Classification Report</a:t>
                      </a:r>
                      <a:endParaRPr lang="en-IN" dirty="0">
                        <a:latin typeface="Times New Roman" panose="02020603050405020304" pitchFamily="18" charset="0"/>
                        <a:cs typeface="Times New Roman" panose="02020603050405020304" pitchFamily="18" charset="0"/>
                      </a:endParaRPr>
                    </a:p>
                  </a:txBody>
                  <a:tcPr/>
                </a:tc>
              </a:tr>
              <a:tr h="2019868">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62" y="3820093"/>
            <a:ext cx="4933097" cy="195291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870" y="1415605"/>
            <a:ext cx="6121837" cy="4357398"/>
          </a:xfrm>
          <a:prstGeom prst="rect">
            <a:avLst/>
          </a:prstGeom>
        </p:spPr>
      </p:pic>
    </p:spTree>
    <p:extLst>
      <p:ext uri="{BB962C8B-B14F-4D97-AF65-F5344CB8AC3E}">
        <p14:creationId xmlns:p14="http://schemas.microsoft.com/office/powerpoint/2010/main" val="1541943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Classification Algorithms</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p:nvPr/>
        </p:nvSpPr>
        <p:spPr>
          <a:xfrm>
            <a:off x="573205" y="4437711"/>
            <a:ext cx="10918211" cy="646331"/>
          </a:xfrm>
          <a:prstGeom prst="rect">
            <a:avLst/>
          </a:prstGeom>
        </p:spPr>
        <p:txBody>
          <a:bodyPr wrap="square">
            <a:spAutoFit/>
          </a:bodyPr>
          <a:lstStyle/>
          <a:p>
            <a:r>
              <a:rPr lang="en-IN"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Based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on the Scores, looks like Logistic Regression is performing well in this regression problem statement when we are predicting Trend.</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333" y="1725935"/>
            <a:ext cx="4813964" cy="2048177"/>
          </a:xfrm>
          <a:prstGeom prst="rect">
            <a:avLst/>
          </a:prstGeom>
        </p:spPr>
      </p:pic>
    </p:spTree>
    <p:extLst>
      <p:ext uri="{BB962C8B-B14F-4D97-AF65-F5344CB8AC3E}">
        <p14:creationId xmlns:p14="http://schemas.microsoft.com/office/powerpoint/2010/main" val="3124809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04" y="5384212"/>
            <a:ext cx="11150221" cy="646331"/>
          </a:xfrm>
          <a:prstGeom prst="rect">
            <a:avLst/>
          </a:prstGeom>
        </p:spPr>
        <p:txBody>
          <a:bodyPr wrap="square">
            <a:spAutoFit/>
          </a:bodyPr>
          <a:lstStyle/>
          <a:p>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This graph shows pictorial view of Actual Closing Price Vs. Predicted Price (Using Linear Regression). And both results are behaving in almost same manner. So, we can conclude that </a:t>
            </a:r>
            <a:r>
              <a:rPr lang="en-IN" b="1" u="sng" dirty="0" smtClean="0">
                <a:solidFill>
                  <a:schemeClr val="tx1">
                    <a:lumMod val="65000"/>
                    <a:lumOff val="35000"/>
                  </a:schemeClr>
                </a:solidFill>
                <a:latin typeface="Times New Roman" panose="02020603050405020304" pitchFamily="18" charset="0"/>
                <a:cs typeface="Times New Roman" panose="02020603050405020304" pitchFamily="18" charset="0"/>
              </a:rPr>
              <a:t>Linear Regression</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 is performing very well.</a:t>
            </a:r>
          </a:p>
        </p:txBody>
      </p:sp>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Conclusion (Regression)</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97" y="1109008"/>
            <a:ext cx="8734567" cy="4367284"/>
          </a:xfrm>
          <a:prstGeom prst="rect">
            <a:avLst/>
          </a:prstGeom>
        </p:spPr>
      </p:pic>
    </p:spTree>
    <p:extLst>
      <p:ext uri="{BB962C8B-B14F-4D97-AF65-F5344CB8AC3E}">
        <p14:creationId xmlns:p14="http://schemas.microsoft.com/office/powerpoint/2010/main" val="650874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04" y="5384212"/>
            <a:ext cx="11150221" cy="646331"/>
          </a:xfrm>
          <a:prstGeom prst="rect">
            <a:avLst/>
          </a:prstGeom>
        </p:spPr>
        <p:txBody>
          <a:bodyPr wrap="square">
            <a:spAutoFit/>
          </a:bodyPr>
          <a:lstStyle/>
          <a:p>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Based on above ROC/AUC curve, it is clear that with Logistic Regression, Area Under Curve is 91% and Accuracy is 75%. So, we can conclude that </a:t>
            </a:r>
            <a:r>
              <a:rPr lang="en-IN" b="1" u="sng" dirty="0" smtClean="0">
                <a:solidFill>
                  <a:schemeClr val="tx1">
                    <a:lumMod val="65000"/>
                    <a:lumOff val="35000"/>
                  </a:schemeClr>
                </a:solidFill>
                <a:latin typeface="Times New Roman" panose="02020603050405020304" pitchFamily="18" charset="0"/>
                <a:cs typeface="Times New Roman" panose="02020603050405020304" pitchFamily="18" charset="0"/>
              </a:rPr>
              <a:t>Logistic Regression</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 is performing very well.</a:t>
            </a:r>
          </a:p>
        </p:txBody>
      </p:sp>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Conclusion (Classification)</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4" y="1174385"/>
            <a:ext cx="6146667" cy="40977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241" y="2230626"/>
            <a:ext cx="4636997" cy="1972884"/>
          </a:xfrm>
          <a:prstGeom prst="rect">
            <a:avLst/>
          </a:prstGeom>
        </p:spPr>
      </p:pic>
    </p:spTree>
    <p:extLst>
      <p:ext uri="{BB962C8B-B14F-4D97-AF65-F5344CB8AC3E}">
        <p14:creationId xmlns:p14="http://schemas.microsoft.com/office/powerpoint/2010/main" val="335850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73" y="1197022"/>
            <a:ext cx="6667500" cy="4191000"/>
          </a:xfrm>
          <a:prstGeom prst="rect">
            <a:avLst/>
          </a:prstGeom>
        </p:spPr>
      </p:pic>
    </p:spTree>
    <p:extLst>
      <p:ext uri="{BB962C8B-B14F-4D97-AF65-F5344CB8AC3E}">
        <p14:creationId xmlns:p14="http://schemas.microsoft.com/office/powerpoint/2010/main" val="116432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05" y="1239125"/>
            <a:ext cx="11150221" cy="1477328"/>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This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Study is to perform Machine Learning Algorithms on Stock Price Data for Jindal Stainless (</a:t>
            </a:r>
            <a:r>
              <a:rPr lang="en-IN" dirty="0" err="1">
                <a:solidFill>
                  <a:schemeClr val="tx1">
                    <a:lumMod val="65000"/>
                    <a:lumOff val="35000"/>
                  </a:schemeClr>
                </a:solidFill>
                <a:latin typeface="Times New Roman" panose="02020603050405020304" pitchFamily="18" charset="0"/>
                <a:cs typeface="Times New Roman" panose="02020603050405020304" pitchFamily="18" charset="0"/>
              </a:rPr>
              <a:t>Hisar</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 Ltd</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This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dataset contains End of Day prices for stock for last 5 years</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Based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on Open, High, Low and Close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prices</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 both linear and classification Algorithms will be used.</a:t>
            </a: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Classification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Algorithm will be used to find out Trend and Regression will be used to find out future price prediction.</a:t>
            </a:r>
            <a:endParaRPr lang="en-IN"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419" y="2716453"/>
            <a:ext cx="6431792" cy="3465983"/>
          </a:xfrm>
          <a:prstGeom prst="rect">
            <a:avLst/>
          </a:prstGeom>
        </p:spPr>
      </p:pic>
    </p:spTree>
    <p:extLst>
      <p:ext uri="{BB962C8B-B14F-4D97-AF65-F5344CB8AC3E}">
        <p14:creationId xmlns:p14="http://schemas.microsoft.com/office/powerpoint/2010/main" val="8896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06" y="1239125"/>
            <a:ext cx="6782938" cy="2308324"/>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With data provided for Open High Low Close (OHLC), we need to find out trend and Future closing price.</a:t>
            </a: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There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will be 2 types Algorithms used to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achieve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mentioned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problem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statement.</a:t>
            </a: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Regression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to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Predict Stock Closing Price</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And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Classification to find out Trend of Stock.</a:t>
            </a:r>
          </a:p>
          <a:p>
            <a:pPr marL="285750" indent="-285750">
              <a:buFont typeface="Arial" panose="020B0604020202020204" pitchFamily="34" charset="0"/>
              <a:buChar char="•"/>
            </a:pP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Few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more fields needs to be added to the dataset to make study more powerful</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Problem Statement &amp; Scope</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573205" y="3724238"/>
            <a:ext cx="6782939" cy="1754326"/>
          </a:xfrm>
          <a:prstGeom prst="rect">
            <a:avLst/>
          </a:prstGeom>
        </p:spPr>
        <p:txBody>
          <a:bodyPr wrap="square">
            <a:spAutoFit/>
          </a:bodyPr>
          <a:lstStyle/>
          <a:p>
            <a:r>
              <a:rPr lang="en-IN" b="1"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Scope of Study:</a:t>
            </a:r>
            <a:endParaRPr lang="en-IN" dirty="0" smtClean="0">
              <a:solidFill>
                <a:schemeClr val="tx1">
                  <a:lumMod val="65000"/>
                  <a:lumOff val="35000"/>
                </a:schemeClr>
              </a:solidFill>
              <a:effectLst/>
              <a:latin typeface="Times New Roman" panose="02020603050405020304" pitchFamily="18" charset="0"/>
              <a:cs typeface="Times New Roman" panose="02020603050405020304" pitchFamily="18" charset="0"/>
            </a:endParaRPr>
          </a:p>
          <a:p>
            <a:pPr lvl="1"/>
            <a:r>
              <a:rPr lang="en-IN" dirty="0">
                <a:solidFill>
                  <a:schemeClr val="tx1">
                    <a:lumMod val="65000"/>
                    <a:lumOff val="35000"/>
                  </a:schemeClr>
                </a:solidFill>
                <a:latin typeface="Times New Roman" panose="02020603050405020304" pitchFamily="18" charset="0"/>
                <a:cs typeface="Times New Roman" panose="02020603050405020304" pitchFamily="18" charset="0"/>
              </a:rPr>
              <a:t>Study is carried out for Jindal Stainless (HISAR) Ltd..</a:t>
            </a:r>
          </a:p>
          <a:p>
            <a:pPr lvl="1"/>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Data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considered for the study is from last 5 years to till date.</a:t>
            </a:r>
          </a:p>
          <a:p>
            <a:pPr lvl="1"/>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For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the sake of simplicity, Volume and Volume in delivery is not considered.</a:t>
            </a:r>
          </a:p>
          <a:p>
            <a:pPr lvl="1"/>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Few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Moving averages are included to make study powerful.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144" y="1501253"/>
            <a:ext cx="4462817" cy="3796637"/>
          </a:xfrm>
          <a:prstGeom prst="rect">
            <a:avLst/>
          </a:prstGeom>
        </p:spPr>
      </p:pic>
    </p:spTree>
    <p:extLst>
      <p:ext uri="{BB962C8B-B14F-4D97-AF65-F5344CB8AC3E}">
        <p14:creationId xmlns:p14="http://schemas.microsoft.com/office/powerpoint/2010/main" val="23186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Libraries Used</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535" y="1264374"/>
            <a:ext cx="7981096" cy="4574350"/>
          </a:xfrm>
          <a:prstGeom prst="rect">
            <a:avLst/>
          </a:prstGeom>
        </p:spPr>
      </p:pic>
    </p:spTree>
    <p:extLst>
      <p:ext uri="{BB962C8B-B14F-4D97-AF65-F5344CB8AC3E}">
        <p14:creationId xmlns:p14="http://schemas.microsoft.com/office/powerpoint/2010/main" val="2722878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QUANDL</a:t>
            </a:r>
            <a:endPar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05" y="1222612"/>
            <a:ext cx="4876800" cy="4876800"/>
          </a:xfrm>
          <a:prstGeom prst="rect">
            <a:avLst/>
          </a:prstGeom>
        </p:spPr>
      </p:pic>
      <p:sp>
        <p:nvSpPr>
          <p:cNvPr id="7" name="Rectangle 6"/>
          <p:cNvSpPr/>
          <p:nvPr/>
        </p:nvSpPr>
        <p:spPr>
          <a:xfrm>
            <a:off x="5663821" y="1222612"/>
            <a:ext cx="5513695" cy="1754326"/>
          </a:xfrm>
          <a:prstGeom prst="rect">
            <a:avLst/>
          </a:prstGeom>
        </p:spPr>
        <p:txBody>
          <a:bodyPr wrap="square">
            <a:spAutoFit/>
          </a:bodyPr>
          <a:lstStyle/>
          <a:p>
            <a:r>
              <a:rPr lang="en-IN" dirty="0">
                <a:solidFill>
                  <a:schemeClr val="tx1">
                    <a:lumMod val="65000"/>
                    <a:lumOff val="35000"/>
                  </a:schemeClr>
                </a:solidFill>
                <a:latin typeface="Times New Roman" panose="02020603050405020304" pitchFamily="18" charset="0"/>
                <a:cs typeface="Times New Roman" panose="02020603050405020304" pitchFamily="18" charset="0"/>
              </a:rPr>
              <a:t>Get millions of financial and economic datasets from hundreds of publishers directly into Python. Most datasets on Quandl, whether in time-series or tables format, are available from within Python, using the free Quandl Python package. The Quandl package uses our API and makes it amazingly easy to get financial data.</a:t>
            </a:r>
            <a:endParaRPr lang="en-IN"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821" y="3285130"/>
            <a:ext cx="5524500" cy="2362200"/>
          </a:xfrm>
          <a:prstGeom prst="rect">
            <a:avLst/>
          </a:prstGeom>
        </p:spPr>
      </p:pic>
    </p:spTree>
    <p:extLst>
      <p:ext uri="{BB962C8B-B14F-4D97-AF65-F5344CB8AC3E}">
        <p14:creationId xmlns:p14="http://schemas.microsoft.com/office/powerpoint/2010/main" val="1592111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0"/>
            <a:ext cx="11150221" cy="1015663"/>
          </a:xfrm>
          <a:prstGeom prst="rect">
            <a:avLst/>
          </a:prstGeom>
        </p:spPr>
        <p:txBody>
          <a:bodyPr wrap="square">
            <a:spAutoFit/>
          </a:bodyPr>
          <a:lstStyle/>
          <a:p>
            <a:r>
              <a:rPr lang="en-IN" sz="6000" dirty="0" smtClean="0">
                <a:solidFill>
                  <a:schemeClr val="tx1">
                    <a:lumMod val="65000"/>
                    <a:lumOff val="35000"/>
                  </a:schemeClr>
                </a:solidFill>
                <a:latin typeface="Times New Roman" panose="02020603050405020304" pitchFamily="18" charset="0"/>
                <a:cs typeface="Times New Roman" panose="02020603050405020304" pitchFamily="18" charset="0"/>
              </a:rPr>
              <a:t>Data Description</a:t>
            </a: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047" y="1310184"/>
            <a:ext cx="5688402" cy="4776717"/>
          </a:xfrm>
          <a:prstGeom prst="rect">
            <a:avLst/>
          </a:prstGeom>
        </p:spPr>
      </p:pic>
    </p:spTree>
    <p:extLst>
      <p:ext uri="{BB962C8B-B14F-4D97-AF65-F5344CB8AC3E}">
        <p14:creationId xmlns:p14="http://schemas.microsoft.com/office/powerpoint/2010/main" val="2774498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Price Trend for given duration</a:t>
            </a:r>
            <a:endParaRPr lang="en-IN" sz="4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224" y="1184773"/>
            <a:ext cx="9564182" cy="4940518"/>
          </a:xfrm>
          <a:prstGeom prst="rect">
            <a:avLst/>
          </a:prstGeom>
        </p:spPr>
      </p:pic>
    </p:spTree>
    <p:extLst>
      <p:ext uri="{BB962C8B-B14F-4D97-AF65-F5344CB8AC3E}">
        <p14:creationId xmlns:p14="http://schemas.microsoft.com/office/powerpoint/2010/main" val="99141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latin typeface="Times New Roman" panose="02020603050405020304" pitchFamily="18" charset="0"/>
                <a:cs typeface="Times New Roman" panose="02020603050405020304" pitchFamily="18" charset="0"/>
              </a:rPr>
              <a:t>UP and DOWN trend</a:t>
            </a:r>
            <a:endParaRPr lang="en-IN"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p:nvPr/>
        </p:nvSpPr>
        <p:spPr>
          <a:xfrm>
            <a:off x="1228296" y="2889204"/>
            <a:ext cx="4162569" cy="1477328"/>
          </a:xfrm>
          <a:prstGeom prst="rect">
            <a:avLst/>
          </a:prstGeom>
        </p:spPr>
        <p:txBody>
          <a:bodyPr wrap="square">
            <a:spAutoFit/>
          </a:bodyPr>
          <a:lstStyle/>
          <a:p>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Maximum times the Stock has closed in Red or Down trend. But at the same time we can conclude that the dataset is not imbalanced and we can apply Classification Algorithms on the same.</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949" y="1095361"/>
            <a:ext cx="5053012" cy="5065014"/>
          </a:xfrm>
          <a:prstGeom prst="rect">
            <a:avLst/>
          </a:prstGeom>
        </p:spPr>
      </p:pic>
    </p:spTree>
    <p:extLst>
      <p:ext uri="{BB962C8B-B14F-4D97-AF65-F5344CB8AC3E}">
        <p14:creationId xmlns:p14="http://schemas.microsoft.com/office/powerpoint/2010/main" val="45936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5" y="232012"/>
            <a:ext cx="11150221" cy="707886"/>
          </a:xfrm>
          <a:prstGeom prst="rect">
            <a:avLst/>
          </a:prstGeom>
        </p:spPr>
        <p:txBody>
          <a:bodyPr wrap="square">
            <a:spAutoFit/>
          </a:bodyPr>
          <a:lstStyle/>
          <a:p>
            <a:r>
              <a:rPr lang="en-IN" sz="4000" b="1" dirty="0" smtClean="0">
                <a:solidFill>
                  <a:schemeClr val="tx1">
                    <a:lumMod val="65000"/>
                    <a:lumOff val="35000"/>
                  </a:schemeClr>
                </a:solidFill>
                <a:effectLst/>
                <a:latin typeface="Times New Roman" panose="02020603050405020304" pitchFamily="18" charset="0"/>
                <a:cs typeface="Times New Roman" panose="02020603050405020304" pitchFamily="18" charset="0"/>
              </a:rPr>
              <a:t>Price vs. MA20 vs. MA50</a:t>
            </a:r>
            <a:endParaRPr lang="en-IN" sz="4000" dirty="0"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73205" y="1062335"/>
            <a:ext cx="11245756"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890" y="1080533"/>
            <a:ext cx="9764971" cy="5207985"/>
          </a:xfrm>
          <a:prstGeom prst="rect">
            <a:avLst/>
          </a:prstGeom>
        </p:spPr>
      </p:pic>
    </p:spTree>
    <p:extLst>
      <p:ext uri="{BB962C8B-B14F-4D97-AF65-F5344CB8AC3E}">
        <p14:creationId xmlns:p14="http://schemas.microsoft.com/office/powerpoint/2010/main" val="447367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1815</TotalTime>
  <Words>555</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Verdana</vt:lpstr>
      <vt:lpstr>Retrospect</vt:lpstr>
      <vt:lpstr>Machine Learning Foundation Stock Price and Trend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Retail Sales Data</dc:title>
  <dc:creator>ABHINAV</dc:creator>
  <cp:lastModifiedBy>ABHINAV</cp:lastModifiedBy>
  <cp:revision>41</cp:revision>
  <dcterms:created xsi:type="dcterms:W3CDTF">2020-10-30T05:47:21Z</dcterms:created>
  <dcterms:modified xsi:type="dcterms:W3CDTF">2021-01-23T15:38:11Z</dcterms:modified>
</cp:coreProperties>
</file>