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300" r:id="rId2"/>
    <p:sldId id="308" r:id="rId3"/>
    <p:sldId id="259" r:id="rId4"/>
    <p:sldId id="258" r:id="rId5"/>
    <p:sldId id="344" r:id="rId6"/>
    <p:sldId id="276" r:id="rId7"/>
    <p:sldId id="260" r:id="rId8"/>
    <p:sldId id="295" r:id="rId9"/>
    <p:sldId id="301" r:id="rId10"/>
    <p:sldId id="304" r:id="rId11"/>
    <p:sldId id="296" r:id="rId12"/>
    <p:sldId id="302" r:id="rId13"/>
    <p:sldId id="305" r:id="rId14"/>
    <p:sldId id="265" r:id="rId15"/>
    <p:sldId id="280" r:id="rId16"/>
    <p:sldId id="306" r:id="rId17"/>
    <p:sldId id="309" r:id="rId18"/>
    <p:sldId id="310" r:id="rId19"/>
    <p:sldId id="281" r:id="rId20"/>
    <p:sldId id="267" r:id="rId21"/>
    <p:sldId id="328" r:id="rId22"/>
    <p:sldId id="282" r:id="rId23"/>
    <p:sldId id="283" r:id="rId24"/>
    <p:sldId id="326" r:id="rId25"/>
    <p:sldId id="343" r:id="rId26"/>
    <p:sldId id="336" r:id="rId27"/>
    <p:sldId id="338" r:id="rId28"/>
    <p:sldId id="314" r:id="rId29"/>
    <p:sldId id="329" r:id="rId30"/>
    <p:sldId id="339" r:id="rId31"/>
    <p:sldId id="340" r:id="rId32"/>
    <p:sldId id="342" r:id="rId33"/>
    <p:sldId id="317" r:id="rId34"/>
    <p:sldId id="330" r:id="rId35"/>
    <p:sldId id="335" r:id="rId36"/>
    <p:sldId id="319" r:id="rId37"/>
    <p:sldId id="333" r:id="rId38"/>
    <p:sldId id="332" r:id="rId39"/>
    <p:sldId id="321" r:id="rId40"/>
    <p:sldId id="334" r:id="rId41"/>
    <p:sldId id="323" r:id="rId42"/>
    <p:sldId id="324" r:id="rId43"/>
    <p:sldId id="325" r:id="rId44"/>
    <p:sldId id="327"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6" d="100"/>
          <a:sy n="56" d="100"/>
        </p:scale>
        <p:origin x="1574" y="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5" Type="http://schemas.openxmlformats.org/officeDocument/2006/relationships/chartUserShapes" Target="../drawings/drawing1.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Sheet1!$C$5</c:f>
              <c:strCache>
                <c:ptCount val="1"/>
                <c:pt idx="0">
                  <c:v>Result</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Sheet1!$B$6:$B$11</c:f>
              <c:numCache>
                <c:formatCode>General</c:formatCode>
                <c:ptCount val="6"/>
                <c:pt idx="0">
                  <c:v>1</c:v>
                </c:pt>
                <c:pt idx="1">
                  <c:v>3</c:v>
                </c:pt>
                <c:pt idx="2">
                  <c:v>5</c:v>
                </c:pt>
                <c:pt idx="3">
                  <c:v>7</c:v>
                </c:pt>
                <c:pt idx="4">
                  <c:v>9</c:v>
                </c:pt>
                <c:pt idx="5">
                  <c:v>11</c:v>
                </c:pt>
              </c:numCache>
            </c:numRef>
          </c:xVal>
          <c:yVal>
            <c:numRef>
              <c:f>Sheet1!$C$6:$C$11</c:f>
              <c:numCache>
                <c:formatCode>General</c:formatCode>
                <c:ptCount val="6"/>
                <c:pt idx="0">
                  <c:v>79.413640000000001</c:v>
                </c:pt>
                <c:pt idx="1">
                  <c:v>80.943280000000001</c:v>
                </c:pt>
                <c:pt idx="2">
                  <c:v>81.198220000000006</c:v>
                </c:pt>
                <c:pt idx="3">
                  <c:v>81.269149999999996</c:v>
                </c:pt>
                <c:pt idx="4">
                  <c:v>81.007009999999994</c:v>
                </c:pt>
                <c:pt idx="5">
                  <c:v>80.879540000000006</c:v>
                </c:pt>
              </c:numCache>
            </c:numRef>
          </c:yVal>
          <c:smooth val="0"/>
          <c:extLst>
            <c:ext xmlns:c16="http://schemas.microsoft.com/office/drawing/2014/chart" uri="{C3380CC4-5D6E-409C-BE32-E72D297353CC}">
              <c16:uniqueId val="{00000000-DA7A-4D55-91BE-2E5842625834}"/>
            </c:ext>
          </c:extLst>
        </c:ser>
        <c:dLbls>
          <c:showLegendKey val="0"/>
          <c:showVal val="0"/>
          <c:showCatName val="0"/>
          <c:showSerName val="0"/>
          <c:showPercent val="0"/>
          <c:showBubbleSize val="0"/>
        </c:dLbls>
        <c:axId val="324289800"/>
        <c:axId val="324286848"/>
      </c:scatterChart>
      <c:valAx>
        <c:axId val="3242898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4286848"/>
        <c:crosses val="autoZero"/>
        <c:crossBetween val="midCat"/>
      </c:valAx>
      <c:valAx>
        <c:axId val="324286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428980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7557874179518476E-2"/>
          <c:y val="2.8587755243795025E-2"/>
          <c:w val="0.90370470240069622"/>
          <c:h val="0.88345714393211228"/>
        </c:manualLayout>
      </c:layout>
      <c:bar3DChart>
        <c:barDir val="col"/>
        <c:grouping val="standard"/>
        <c:varyColors val="0"/>
        <c:ser>
          <c:idx val="0"/>
          <c:order val="0"/>
          <c:tx>
            <c:strRef>
              <c:f>Sheet1!$B$5</c:f>
              <c:strCache>
                <c:ptCount val="1"/>
                <c:pt idx="0">
                  <c:v>K</c:v>
                </c:pt>
              </c:strCache>
            </c:strRef>
          </c:tx>
          <c:spPr>
            <a:solidFill>
              <a:schemeClr val="accent1"/>
            </a:solidFill>
            <a:ln>
              <a:noFill/>
            </a:ln>
            <a:effectLst/>
            <a:sp3d/>
          </c:spPr>
          <c:invertIfNegative val="0"/>
          <c:val>
            <c:numRef>
              <c:f>Sheet1!$B$6:$B$11</c:f>
              <c:numCache>
                <c:formatCode>General</c:formatCode>
                <c:ptCount val="6"/>
                <c:pt idx="0">
                  <c:v>1</c:v>
                </c:pt>
                <c:pt idx="1">
                  <c:v>3</c:v>
                </c:pt>
                <c:pt idx="2">
                  <c:v>5</c:v>
                </c:pt>
                <c:pt idx="3">
                  <c:v>7</c:v>
                </c:pt>
                <c:pt idx="4">
                  <c:v>9</c:v>
                </c:pt>
                <c:pt idx="5">
                  <c:v>11</c:v>
                </c:pt>
              </c:numCache>
            </c:numRef>
          </c:val>
          <c:extLst>
            <c:ext xmlns:c16="http://schemas.microsoft.com/office/drawing/2014/chart" uri="{C3380CC4-5D6E-409C-BE32-E72D297353CC}">
              <c16:uniqueId val="{00000000-A7BB-4A05-93EB-1422F296335E}"/>
            </c:ext>
          </c:extLst>
        </c:ser>
        <c:ser>
          <c:idx val="1"/>
          <c:order val="1"/>
          <c:tx>
            <c:strRef>
              <c:f>Sheet1!$C$5</c:f>
              <c:strCache>
                <c:ptCount val="1"/>
                <c:pt idx="0">
                  <c:v>Result</c:v>
                </c:pt>
              </c:strCache>
            </c:strRef>
          </c:tx>
          <c:spPr>
            <a:solidFill>
              <a:schemeClr val="accent2"/>
            </a:solidFill>
            <a:ln>
              <a:noFill/>
            </a:ln>
            <a:effectLst/>
            <a:sp3d/>
          </c:spPr>
          <c:invertIfNegative val="0"/>
          <c:val>
            <c:numRef>
              <c:f>Sheet1!$C$6:$C$11</c:f>
              <c:numCache>
                <c:formatCode>General</c:formatCode>
                <c:ptCount val="6"/>
                <c:pt idx="0">
                  <c:v>79.413640000000001</c:v>
                </c:pt>
                <c:pt idx="1">
                  <c:v>80.943280000000001</c:v>
                </c:pt>
                <c:pt idx="2">
                  <c:v>81.198220000000006</c:v>
                </c:pt>
                <c:pt idx="3">
                  <c:v>81.261949999999999</c:v>
                </c:pt>
                <c:pt idx="4">
                  <c:v>81.007009999999994</c:v>
                </c:pt>
                <c:pt idx="5">
                  <c:v>80.879540000000006</c:v>
                </c:pt>
              </c:numCache>
            </c:numRef>
          </c:val>
          <c:extLst>
            <c:ext xmlns:c16="http://schemas.microsoft.com/office/drawing/2014/chart" uri="{C3380CC4-5D6E-409C-BE32-E72D297353CC}">
              <c16:uniqueId val="{00000001-A7BB-4A05-93EB-1422F296335E}"/>
            </c:ext>
          </c:extLst>
        </c:ser>
        <c:dLbls>
          <c:showLegendKey val="0"/>
          <c:showVal val="0"/>
          <c:showCatName val="0"/>
          <c:showSerName val="0"/>
          <c:showPercent val="0"/>
          <c:showBubbleSize val="0"/>
        </c:dLbls>
        <c:gapWidth val="150"/>
        <c:shape val="box"/>
        <c:axId val="320799728"/>
        <c:axId val="320799400"/>
        <c:axId val="210940528"/>
      </c:bar3DChart>
      <c:catAx>
        <c:axId val="320799728"/>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0799400"/>
        <c:crosses val="autoZero"/>
        <c:auto val="1"/>
        <c:lblAlgn val="ctr"/>
        <c:lblOffset val="100"/>
        <c:noMultiLvlLbl val="0"/>
      </c:catAx>
      <c:valAx>
        <c:axId val="320799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0799728"/>
        <c:crosses val="autoZero"/>
        <c:crossBetween val="between"/>
      </c:valAx>
      <c:serAx>
        <c:axId val="210940528"/>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0799400"/>
        <c:crosses val="autoZero"/>
      </c:ser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userShapes r:id="rId5"/>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Sheet1!$B$5</c:f>
              <c:strCache>
                <c:ptCount val="1"/>
                <c:pt idx="0">
                  <c:v>K</c:v>
                </c:pt>
              </c:strCache>
            </c:strRef>
          </c:tx>
          <c:spPr>
            <a:solidFill>
              <a:schemeClr val="accent1"/>
            </a:solidFill>
            <a:ln>
              <a:noFill/>
            </a:ln>
            <a:effectLst/>
          </c:spPr>
          <c:invertIfNegative val="0"/>
          <c:val>
            <c:numRef>
              <c:f>Sheet1!$B$6:$B$11</c:f>
              <c:numCache>
                <c:formatCode>General</c:formatCode>
                <c:ptCount val="6"/>
                <c:pt idx="0">
                  <c:v>1</c:v>
                </c:pt>
                <c:pt idx="1">
                  <c:v>3</c:v>
                </c:pt>
                <c:pt idx="2">
                  <c:v>5</c:v>
                </c:pt>
                <c:pt idx="3">
                  <c:v>7</c:v>
                </c:pt>
                <c:pt idx="4">
                  <c:v>9</c:v>
                </c:pt>
                <c:pt idx="5">
                  <c:v>11</c:v>
                </c:pt>
              </c:numCache>
            </c:numRef>
          </c:val>
          <c:extLst>
            <c:ext xmlns:c16="http://schemas.microsoft.com/office/drawing/2014/chart" uri="{C3380CC4-5D6E-409C-BE32-E72D297353CC}">
              <c16:uniqueId val="{00000000-E552-4BA2-9AEC-2165421F41D2}"/>
            </c:ext>
          </c:extLst>
        </c:ser>
        <c:ser>
          <c:idx val="1"/>
          <c:order val="1"/>
          <c:tx>
            <c:strRef>
              <c:f>Sheet1!$C$5</c:f>
              <c:strCache>
                <c:ptCount val="1"/>
                <c:pt idx="0">
                  <c:v>Result</c:v>
                </c:pt>
              </c:strCache>
            </c:strRef>
          </c:tx>
          <c:spPr>
            <a:solidFill>
              <a:schemeClr val="accent2"/>
            </a:solidFill>
            <a:ln>
              <a:noFill/>
            </a:ln>
            <a:effectLst/>
          </c:spPr>
          <c:invertIfNegative val="0"/>
          <c:val>
            <c:numRef>
              <c:f>Sheet1!$C$6:$C$11</c:f>
              <c:numCache>
                <c:formatCode>General</c:formatCode>
                <c:ptCount val="6"/>
                <c:pt idx="0">
                  <c:v>79.413640000000001</c:v>
                </c:pt>
                <c:pt idx="1">
                  <c:v>80.943280000000001</c:v>
                </c:pt>
                <c:pt idx="2">
                  <c:v>81.198220000000006</c:v>
                </c:pt>
                <c:pt idx="3">
                  <c:v>81.261949999999999</c:v>
                </c:pt>
                <c:pt idx="4">
                  <c:v>81.007009999999994</c:v>
                </c:pt>
                <c:pt idx="5">
                  <c:v>80.879540000000006</c:v>
                </c:pt>
              </c:numCache>
            </c:numRef>
          </c:val>
          <c:extLst>
            <c:ext xmlns:c16="http://schemas.microsoft.com/office/drawing/2014/chart" uri="{C3380CC4-5D6E-409C-BE32-E72D297353CC}">
              <c16:uniqueId val="{00000001-E552-4BA2-9AEC-2165421F41D2}"/>
            </c:ext>
          </c:extLst>
        </c:ser>
        <c:dLbls>
          <c:showLegendKey val="0"/>
          <c:showVal val="0"/>
          <c:showCatName val="0"/>
          <c:showSerName val="0"/>
          <c:showPercent val="0"/>
          <c:showBubbleSize val="0"/>
        </c:dLbls>
        <c:gapWidth val="182"/>
        <c:axId val="404659120"/>
        <c:axId val="404653872"/>
      </c:barChart>
      <c:catAx>
        <c:axId val="404659120"/>
        <c:scaling>
          <c:orientation val="minMax"/>
        </c:scaling>
        <c:delete val="0"/>
        <c:axPos val="l"/>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4653872"/>
        <c:crosses val="autoZero"/>
        <c:auto val="1"/>
        <c:lblAlgn val="ctr"/>
        <c:lblOffset val="100"/>
        <c:noMultiLvlLbl val="0"/>
      </c:catAx>
      <c:valAx>
        <c:axId val="4046538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46591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Sheet1!$B$5</c:f>
              <c:strCache>
                <c:ptCount val="1"/>
                <c:pt idx="0">
                  <c:v>KKNN</c:v>
                </c:pt>
              </c:strCache>
            </c:strRef>
          </c:tx>
          <c:spPr>
            <a:ln w="28575" cap="rnd">
              <a:solidFill>
                <a:schemeClr val="accent1"/>
              </a:solidFill>
              <a:round/>
            </a:ln>
            <a:effectLst/>
          </c:spPr>
          <c:marker>
            <c:symbol val="none"/>
          </c:marker>
          <c:val>
            <c:numRef>
              <c:f>Sheet1!$B$6:$B$8</c:f>
              <c:numCache>
                <c:formatCode>General</c:formatCode>
                <c:ptCount val="3"/>
                <c:pt idx="0">
                  <c:v>1</c:v>
                </c:pt>
                <c:pt idx="1">
                  <c:v>3</c:v>
                </c:pt>
                <c:pt idx="2">
                  <c:v>5</c:v>
                </c:pt>
              </c:numCache>
            </c:numRef>
          </c:val>
          <c:smooth val="0"/>
          <c:extLst>
            <c:ext xmlns:c16="http://schemas.microsoft.com/office/drawing/2014/chart" uri="{C3380CC4-5D6E-409C-BE32-E72D297353CC}">
              <c16:uniqueId val="{00000000-A23D-49EA-831B-11C94D8978D7}"/>
            </c:ext>
          </c:extLst>
        </c:ser>
        <c:ser>
          <c:idx val="1"/>
          <c:order val="1"/>
          <c:tx>
            <c:strRef>
              <c:f>Sheet1!$C$5</c:f>
              <c:strCache>
                <c:ptCount val="1"/>
                <c:pt idx="0">
                  <c:v>Result</c:v>
                </c:pt>
              </c:strCache>
            </c:strRef>
          </c:tx>
          <c:spPr>
            <a:ln w="28575" cap="rnd">
              <a:solidFill>
                <a:schemeClr val="accent2"/>
              </a:solidFill>
              <a:round/>
            </a:ln>
            <a:effectLst/>
          </c:spPr>
          <c:marker>
            <c:symbol val="none"/>
          </c:marker>
          <c:val>
            <c:numRef>
              <c:f>Sheet1!$C$6:$C$8</c:f>
              <c:numCache>
                <c:formatCode>General</c:formatCode>
                <c:ptCount val="3"/>
                <c:pt idx="0">
                  <c:v>76.67304</c:v>
                </c:pt>
                <c:pt idx="1">
                  <c:v>62.077759999999998</c:v>
                </c:pt>
                <c:pt idx="2">
                  <c:v>51.81644</c:v>
                </c:pt>
              </c:numCache>
            </c:numRef>
          </c:val>
          <c:smooth val="0"/>
          <c:extLst>
            <c:ext xmlns:c16="http://schemas.microsoft.com/office/drawing/2014/chart" uri="{C3380CC4-5D6E-409C-BE32-E72D297353CC}">
              <c16:uniqueId val="{00000001-A23D-49EA-831B-11C94D8978D7}"/>
            </c:ext>
          </c:extLst>
        </c:ser>
        <c:dLbls>
          <c:showLegendKey val="0"/>
          <c:showVal val="0"/>
          <c:showCatName val="0"/>
          <c:showSerName val="0"/>
          <c:showPercent val="0"/>
          <c:showBubbleSize val="0"/>
        </c:dLbls>
        <c:smooth val="0"/>
        <c:axId val="327117720"/>
        <c:axId val="327119360"/>
      </c:lineChart>
      <c:catAx>
        <c:axId val="327117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7119360"/>
        <c:crosses val="autoZero"/>
        <c:auto val="1"/>
        <c:lblAlgn val="ctr"/>
        <c:lblOffset val="100"/>
        <c:noMultiLvlLbl val="0"/>
      </c:catAx>
      <c:valAx>
        <c:axId val="327119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71177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Sheet1!$B$5</c:f>
              <c:strCache>
                <c:ptCount val="1"/>
                <c:pt idx="0">
                  <c:v>KKNN</c:v>
                </c:pt>
              </c:strCache>
            </c:strRef>
          </c:tx>
          <c:spPr>
            <a:solidFill>
              <a:schemeClr val="accent1"/>
            </a:solidFill>
            <a:ln>
              <a:noFill/>
            </a:ln>
            <a:effectLst/>
            <a:sp3d/>
          </c:spPr>
          <c:invertIfNegative val="0"/>
          <c:val>
            <c:numRef>
              <c:f>Sheet1!$B$6:$B$8</c:f>
              <c:numCache>
                <c:formatCode>General</c:formatCode>
                <c:ptCount val="3"/>
                <c:pt idx="0">
                  <c:v>1</c:v>
                </c:pt>
                <c:pt idx="1">
                  <c:v>3</c:v>
                </c:pt>
                <c:pt idx="2">
                  <c:v>5</c:v>
                </c:pt>
              </c:numCache>
            </c:numRef>
          </c:val>
          <c:extLst>
            <c:ext xmlns:c16="http://schemas.microsoft.com/office/drawing/2014/chart" uri="{C3380CC4-5D6E-409C-BE32-E72D297353CC}">
              <c16:uniqueId val="{00000000-9519-4754-8EDE-B33E3C9CF165}"/>
            </c:ext>
          </c:extLst>
        </c:ser>
        <c:ser>
          <c:idx val="1"/>
          <c:order val="1"/>
          <c:tx>
            <c:strRef>
              <c:f>Sheet1!$C$5</c:f>
              <c:strCache>
                <c:ptCount val="1"/>
                <c:pt idx="0">
                  <c:v>Result</c:v>
                </c:pt>
              </c:strCache>
            </c:strRef>
          </c:tx>
          <c:spPr>
            <a:solidFill>
              <a:schemeClr val="accent2"/>
            </a:solidFill>
            <a:ln>
              <a:noFill/>
            </a:ln>
            <a:effectLst/>
            <a:sp3d/>
          </c:spPr>
          <c:invertIfNegative val="0"/>
          <c:val>
            <c:numRef>
              <c:f>Sheet1!$C$6:$C$8</c:f>
              <c:numCache>
                <c:formatCode>General</c:formatCode>
                <c:ptCount val="3"/>
                <c:pt idx="0">
                  <c:v>76.67304</c:v>
                </c:pt>
                <c:pt idx="1">
                  <c:v>62.077759999999998</c:v>
                </c:pt>
                <c:pt idx="2">
                  <c:v>51.81644</c:v>
                </c:pt>
              </c:numCache>
            </c:numRef>
          </c:val>
          <c:extLst>
            <c:ext xmlns:c16="http://schemas.microsoft.com/office/drawing/2014/chart" uri="{C3380CC4-5D6E-409C-BE32-E72D297353CC}">
              <c16:uniqueId val="{00000001-9519-4754-8EDE-B33E3C9CF165}"/>
            </c:ext>
          </c:extLst>
        </c:ser>
        <c:dLbls>
          <c:showLegendKey val="0"/>
          <c:showVal val="0"/>
          <c:showCatName val="0"/>
          <c:showSerName val="0"/>
          <c:showPercent val="0"/>
          <c:showBubbleSize val="0"/>
        </c:dLbls>
        <c:gapWidth val="150"/>
        <c:shape val="box"/>
        <c:axId val="398197712"/>
        <c:axId val="398193776"/>
        <c:axId val="0"/>
      </c:bar3DChart>
      <c:catAx>
        <c:axId val="398197712"/>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8193776"/>
        <c:crosses val="autoZero"/>
        <c:auto val="1"/>
        <c:lblAlgn val="ctr"/>
        <c:lblOffset val="100"/>
        <c:noMultiLvlLbl val="0"/>
      </c:catAx>
      <c:valAx>
        <c:axId val="398193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8197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Sheet1!$B$5</c:f>
              <c:strCache>
                <c:ptCount val="1"/>
                <c:pt idx="0">
                  <c:v>KKNN</c:v>
                </c:pt>
              </c:strCache>
            </c:strRef>
          </c:tx>
          <c:spPr>
            <a:solidFill>
              <a:schemeClr val="accent1"/>
            </a:solidFill>
            <a:ln>
              <a:noFill/>
            </a:ln>
            <a:effectLst/>
            <a:sp3d/>
          </c:spPr>
          <c:invertIfNegative val="0"/>
          <c:val>
            <c:numRef>
              <c:f>Sheet1!$B$6:$B$8</c:f>
              <c:numCache>
                <c:formatCode>General</c:formatCode>
                <c:ptCount val="3"/>
                <c:pt idx="0">
                  <c:v>1</c:v>
                </c:pt>
                <c:pt idx="1">
                  <c:v>3</c:v>
                </c:pt>
                <c:pt idx="2">
                  <c:v>5</c:v>
                </c:pt>
              </c:numCache>
            </c:numRef>
          </c:val>
          <c:extLst>
            <c:ext xmlns:c16="http://schemas.microsoft.com/office/drawing/2014/chart" uri="{C3380CC4-5D6E-409C-BE32-E72D297353CC}">
              <c16:uniqueId val="{00000000-1DD4-4490-9DA0-0696CAEB467D}"/>
            </c:ext>
          </c:extLst>
        </c:ser>
        <c:ser>
          <c:idx val="1"/>
          <c:order val="1"/>
          <c:tx>
            <c:strRef>
              <c:f>Sheet1!$C$5</c:f>
              <c:strCache>
                <c:ptCount val="1"/>
                <c:pt idx="0">
                  <c:v>Result</c:v>
                </c:pt>
              </c:strCache>
            </c:strRef>
          </c:tx>
          <c:spPr>
            <a:solidFill>
              <a:schemeClr val="accent2"/>
            </a:solidFill>
            <a:ln>
              <a:noFill/>
            </a:ln>
            <a:effectLst/>
            <a:sp3d/>
          </c:spPr>
          <c:invertIfNegative val="0"/>
          <c:val>
            <c:numRef>
              <c:f>Sheet1!$C$6:$C$8</c:f>
              <c:numCache>
                <c:formatCode>General</c:formatCode>
                <c:ptCount val="3"/>
                <c:pt idx="0">
                  <c:v>76.67304</c:v>
                </c:pt>
                <c:pt idx="1">
                  <c:v>62.077759999999998</c:v>
                </c:pt>
                <c:pt idx="2">
                  <c:v>51.81644</c:v>
                </c:pt>
              </c:numCache>
            </c:numRef>
          </c:val>
          <c:extLst>
            <c:ext xmlns:c16="http://schemas.microsoft.com/office/drawing/2014/chart" uri="{C3380CC4-5D6E-409C-BE32-E72D297353CC}">
              <c16:uniqueId val="{00000001-1DD4-4490-9DA0-0696CAEB467D}"/>
            </c:ext>
          </c:extLst>
        </c:ser>
        <c:dLbls>
          <c:showLegendKey val="0"/>
          <c:showVal val="0"/>
          <c:showCatName val="0"/>
          <c:showSerName val="0"/>
          <c:showPercent val="0"/>
          <c:showBubbleSize val="0"/>
        </c:dLbls>
        <c:gapWidth val="150"/>
        <c:shape val="box"/>
        <c:axId val="403987008"/>
        <c:axId val="403991928"/>
        <c:axId val="0"/>
      </c:bar3DChart>
      <c:catAx>
        <c:axId val="403987008"/>
        <c:scaling>
          <c:orientation val="minMax"/>
        </c:scaling>
        <c:delete val="0"/>
        <c:axPos val="l"/>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3991928"/>
        <c:crosses val="autoZero"/>
        <c:auto val="1"/>
        <c:lblAlgn val="ctr"/>
        <c:lblOffset val="100"/>
        <c:noMultiLvlLbl val="0"/>
      </c:catAx>
      <c:valAx>
        <c:axId val="4039919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39870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stacked"/>
        <c:varyColors val="0"/>
        <c:ser>
          <c:idx val="0"/>
          <c:order val="0"/>
          <c:tx>
            <c:strRef>
              <c:f>Sheet1!$B$1</c:f>
              <c:strCache>
                <c:ptCount val="1"/>
                <c:pt idx="0">
                  <c:v>Series 1</c:v>
                </c:pt>
              </c:strCache>
            </c:strRef>
          </c:tx>
          <c:invertIfNegative val="0"/>
          <c:cat>
            <c:strRef>
              <c:f>Sheet1!$A$2:$A$5</c:f>
              <c:strCache>
                <c:ptCount val="3"/>
                <c:pt idx="0">
                  <c:v>KNN</c:v>
                </c:pt>
                <c:pt idx="1">
                  <c:v>KKNN</c:v>
                </c:pt>
                <c:pt idx="2">
                  <c:v>CART</c:v>
                </c:pt>
              </c:strCache>
            </c:strRef>
          </c:cat>
          <c:val>
            <c:numRef>
              <c:f>Sheet1!$B$2:$B$5</c:f>
              <c:numCache>
                <c:formatCode>General</c:formatCode>
                <c:ptCount val="4"/>
                <c:pt idx="0">
                  <c:v>81.260000000000005</c:v>
                </c:pt>
                <c:pt idx="1">
                  <c:v>76.67</c:v>
                </c:pt>
                <c:pt idx="2">
                  <c:v>77.489999999999995</c:v>
                </c:pt>
              </c:numCache>
            </c:numRef>
          </c:val>
          <c:extLst>
            <c:ext xmlns:c16="http://schemas.microsoft.com/office/drawing/2014/chart" uri="{C3380CC4-5D6E-409C-BE32-E72D297353CC}">
              <c16:uniqueId val="{00000000-5F0D-43E1-B627-3AEDD6C5376C}"/>
            </c:ext>
          </c:extLst>
        </c:ser>
        <c:ser>
          <c:idx val="1"/>
          <c:order val="1"/>
          <c:tx>
            <c:strRef>
              <c:f>Sheet1!$C$1</c:f>
              <c:strCache>
                <c:ptCount val="1"/>
                <c:pt idx="0">
                  <c:v>Series 2</c:v>
                </c:pt>
              </c:strCache>
            </c:strRef>
          </c:tx>
          <c:invertIfNegative val="0"/>
          <c:cat>
            <c:strRef>
              <c:f>Sheet1!$A$2:$A$5</c:f>
              <c:strCache>
                <c:ptCount val="3"/>
                <c:pt idx="0">
                  <c:v>KNN</c:v>
                </c:pt>
                <c:pt idx="1">
                  <c:v>KKNN</c:v>
                </c:pt>
                <c:pt idx="2">
                  <c:v>CART</c:v>
                </c:pt>
              </c:strCache>
            </c:strRef>
          </c:cat>
          <c:val>
            <c:numRef>
              <c:f>Sheet1!$C$2:$C$5</c:f>
              <c:numCache>
                <c:formatCode>General</c:formatCode>
                <c:ptCount val="4"/>
              </c:numCache>
            </c:numRef>
          </c:val>
          <c:extLst>
            <c:ext xmlns:c16="http://schemas.microsoft.com/office/drawing/2014/chart" uri="{C3380CC4-5D6E-409C-BE32-E72D297353CC}">
              <c16:uniqueId val="{00000001-5F0D-43E1-B627-3AEDD6C5376C}"/>
            </c:ext>
          </c:extLst>
        </c:ser>
        <c:dLbls>
          <c:showLegendKey val="0"/>
          <c:showVal val="0"/>
          <c:showCatName val="0"/>
          <c:showSerName val="0"/>
          <c:showPercent val="0"/>
          <c:showBubbleSize val="0"/>
        </c:dLbls>
        <c:gapWidth val="150"/>
        <c:overlap val="100"/>
        <c:axId val="-2102977240"/>
        <c:axId val="-2102936152"/>
      </c:barChart>
      <c:catAx>
        <c:axId val="-2102977240"/>
        <c:scaling>
          <c:orientation val="minMax"/>
        </c:scaling>
        <c:delete val="0"/>
        <c:axPos val="b"/>
        <c:numFmt formatCode="General" sourceLinked="0"/>
        <c:majorTickMark val="out"/>
        <c:minorTickMark val="none"/>
        <c:tickLblPos val="nextTo"/>
        <c:crossAx val="-2102936152"/>
        <c:crosses val="autoZero"/>
        <c:auto val="1"/>
        <c:lblAlgn val="ctr"/>
        <c:lblOffset val="100"/>
        <c:noMultiLvlLbl val="0"/>
      </c:catAx>
      <c:valAx>
        <c:axId val="-2102936152"/>
        <c:scaling>
          <c:orientation val="minMax"/>
        </c:scaling>
        <c:delete val="0"/>
        <c:axPos val="l"/>
        <c:majorGridlines/>
        <c:numFmt formatCode="General" sourceLinked="1"/>
        <c:majorTickMark val="out"/>
        <c:minorTickMark val="none"/>
        <c:tickLblPos val="nextTo"/>
        <c:crossAx val="-2102977240"/>
        <c:crosses val="autoZero"/>
        <c:crossBetween val="between"/>
      </c:valAx>
    </c:plotArea>
    <c:legend>
      <c:legendPos val="r"/>
      <c:legendEntry>
        <c:idx val="0"/>
        <c:delete val="1"/>
      </c:legendEntry>
      <c:overlay val="0"/>
    </c:legend>
    <c:plotVisOnly val="1"/>
    <c:dispBlanksAs val="gap"/>
    <c:showDLblsOverMax val="0"/>
  </c:chart>
  <c:txPr>
    <a:bodyPr/>
    <a:lstStyle/>
    <a:p>
      <a:pPr>
        <a:defRPr sz="1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0.03146</cdr:x>
      <cdr:y>0.05266</cdr:y>
    </cdr:from>
    <cdr:to>
      <cdr:x>0.87739</cdr:x>
      <cdr:y>0.1953</cdr:y>
    </cdr:to>
    <cdr:sp macro="" textlink="">
      <cdr:nvSpPr>
        <cdr:cNvPr id="2" name="TextBox 1"/>
        <cdr:cNvSpPr txBox="1"/>
      </cdr:nvSpPr>
      <cdr:spPr>
        <a:xfrm xmlns:a="http://schemas.openxmlformats.org/drawingml/2006/main">
          <a:off x="243385" y="327547"/>
          <a:ext cx="6544102" cy="88710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l"/>
          <a:r>
            <a:rPr lang="en-US" sz="1100" dirty="0"/>
            <a:t>                                                                                      </a:t>
          </a:r>
          <a:r>
            <a:rPr lang="en-US" sz="4000" dirty="0"/>
            <a:t>KNN</a:t>
          </a:r>
          <a:endParaRPr lang="en-US" sz="11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374E64-F548-C744-84A7-B1BA18C812D6}"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E8FBA-466A-034C-9692-F3A9724C4F97}" type="slidenum">
              <a:rPr lang="en-US" smtClean="0"/>
              <a:t>‹#›</a:t>
            </a:fld>
            <a:endParaRPr lang="en-US"/>
          </a:p>
        </p:txBody>
      </p:sp>
    </p:spTree>
    <p:extLst>
      <p:ext uri="{BB962C8B-B14F-4D97-AF65-F5344CB8AC3E}">
        <p14:creationId xmlns:p14="http://schemas.microsoft.com/office/powerpoint/2010/main" val="3766280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374E64-F548-C744-84A7-B1BA18C812D6}"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E8FBA-466A-034C-9692-F3A9724C4F97}" type="slidenum">
              <a:rPr lang="en-US" smtClean="0"/>
              <a:t>‹#›</a:t>
            </a:fld>
            <a:endParaRPr lang="en-US"/>
          </a:p>
        </p:txBody>
      </p:sp>
    </p:spTree>
    <p:extLst>
      <p:ext uri="{BB962C8B-B14F-4D97-AF65-F5344CB8AC3E}">
        <p14:creationId xmlns:p14="http://schemas.microsoft.com/office/powerpoint/2010/main" val="1102953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374E64-F548-C744-84A7-B1BA18C812D6}"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E8FBA-466A-034C-9692-F3A9724C4F97}"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10775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374E64-F548-C744-84A7-B1BA18C812D6}"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E8FBA-466A-034C-9692-F3A9724C4F97}" type="slidenum">
              <a:rPr lang="en-US" smtClean="0"/>
              <a:t>‹#›</a:t>
            </a:fld>
            <a:endParaRPr lang="en-US"/>
          </a:p>
        </p:txBody>
      </p:sp>
    </p:spTree>
    <p:extLst>
      <p:ext uri="{BB962C8B-B14F-4D97-AF65-F5344CB8AC3E}">
        <p14:creationId xmlns:p14="http://schemas.microsoft.com/office/powerpoint/2010/main" val="3577903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374E64-F548-C744-84A7-B1BA18C812D6}"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E8FBA-466A-034C-9692-F3A9724C4F97}"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19693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374E64-F548-C744-84A7-B1BA18C812D6}"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E8FBA-466A-034C-9692-F3A9724C4F97}" type="slidenum">
              <a:rPr lang="en-US" smtClean="0"/>
              <a:t>‹#›</a:t>
            </a:fld>
            <a:endParaRPr lang="en-US"/>
          </a:p>
        </p:txBody>
      </p:sp>
    </p:spTree>
    <p:extLst>
      <p:ext uri="{BB962C8B-B14F-4D97-AF65-F5344CB8AC3E}">
        <p14:creationId xmlns:p14="http://schemas.microsoft.com/office/powerpoint/2010/main" val="4288450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374E64-F548-C744-84A7-B1BA18C812D6}"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E8FBA-466A-034C-9692-F3A9724C4F97}" type="slidenum">
              <a:rPr lang="en-US" smtClean="0"/>
              <a:t>‹#›</a:t>
            </a:fld>
            <a:endParaRPr lang="en-US"/>
          </a:p>
        </p:txBody>
      </p:sp>
    </p:spTree>
    <p:extLst>
      <p:ext uri="{BB962C8B-B14F-4D97-AF65-F5344CB8AC3E}">
        <p14:creationId xmlns:p14="http://schemas.microsoft.com/office/powerpoint/2010/main" val="573077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374E64-F548-C744-84A7-B1BA18C812D6}"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E8FBA-466A-034C-9692-F3A9724C4F97}" type="slidenum">
              <a:rPr lang="en-US" smtClean="0"/>
              <a:t>‹#›</a:t>
            </a:fld>
            <a:endParaRPr lang="en-US"/>
          </a:p>
        </p:txBody>
      </p:sp>
    </p:spTree>
    <p:extLst>
      <p:ext uri="{BB962C8B-B14F-4D97-AF65-F5344CB8AC3E}">
        <p14:creationId xmlns:p14="http://schemas.microsoft.com/office/powerpoint/2010/main" val="313943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374E64-F548-C744-84A7-B1BA18C812D6}"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E8FBA-466A-034C-9692-F3A9724C4F97}" type="slidenum">
              <a:rPr lang="en-US" smtClean="0"/>
              <a:t>‹#›</a:t>
            </a:fld>
            <a:endParaRPr lang="en-US"/>
          </a:p>
        </p:txBody>
      </p:sp>
    </p:spTree>
    <p:extLst>
      <p:ext uri="{BB962C8B-B14F-4D97-AF65-F5344CB8AC3E}">
        <p14:creationId xmlns:p14="http://schemas.microsoft.com/office/powerpoint/2010/main" val="2917122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374E64-F548-C744-84A7-B1BA18C812D6}"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E8FBA-466A-034C-9692-F3A9724C4F97}" type="slidenum">
              <a:rPr lang="en-US" smtClean="0"/>
              <a:t>‹#›</a:t>
            </a:fld>
            <a:endParaRPr lang="en-US"/>
          </a:p>
        </p:txBody>
      </p:sp>
    </p:spTree>
    <p:extLst>
      <p:ext uri="{BB962C8B-B14F-4D97-AF65-F5344CB8AC3E}">
        <p14:creationId xmlns:p14="http://schemas.microsoft.com/office/powerpoint/2010/main" val="337443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374E64-F548-C744-84A7-B1BA18C812D6}" type="datetimeFigureOut">
              <a:rPr lang="en-US" smtClean="0"/>
              <a:t>4/28/2016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E8FBA-466A-034C-9692-F3A9724C4F97}" type="slidenum">
              <a:rPr lang="en-US" smtClean="0"/>
              <a:t>‹#›</a:t>
            </a:fld>
            <a:endParaRPr lang="en-US"/>
          </a:p>
        </p:txBody>
      </p:sp>
    </p:spTree>
    <p:extLst>
      <p:ext uri="{BB962C8B-B14F-4D97-AF65-F5344CB8AC3E}">
        <p14:creationId xmlns:p14="http://schemas.microsoft.com/office/powerpoint/2010/main" val="421621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374E64-F548-C744-84A7-B1BA18C812D6}" type="datetimeFigureOut">
              <a:rPr lang="en-US" smtClean="0"/>
              <a:t>4/28/2016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BE8FBA-466A-034C-9692-F3A9724C4F97}" type="slidenum">
              <a:rPr lang="en-US" smtClean="0"/>
              <a:t>‹#›</a:t>
            </a:fld>
            <a:endParaRPr lang="en-US"/>
          </a:p>
        </p:txBody>
      </p:sp>
    </p:spTree>
    <p:extLst>
      <p:ext uri="{BB962C8B-B14F-4D97-AF65-F5344CB8AC3E}">
        <p14:creationId xmlns:p14="http://schemas.microsoft.com/office/powerpoint/2010/main" val="63524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374E64-F548-C744-84A7-B1BA18C812D6}" type="datetimeFigureOut">
              <a:rPr lang="en-US" smtClean="0"/>
              <a:t>4/28/2016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BE8FBA-466A-034C-9692-F3A9724C4F97}" type="slidenum">
              <a:rPr lang="en-US" smtClean="0"/>
              <a:t>‹#›</a:t>
            </a:fld>
            <a:endParaRPr lang="en-US"/>
          </a:p>
        </p:txBody>
      </p:sp>
    </p:spTree>
    <p:extLst>
      <p:ext uri="{BB962C8B-B14F-4D97-AF65-F5344CB8AC3E}">
        <p14:creationId xmlns:p14="http://schemas.microsoft.com/office/powerpoint/2010/main" val="319916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374E64-F548-C744-84A7-B1BA18C812D6}" type="datetimeFigureOut">
              <a:rPr lang="en-US" smtClean="0"/>
              <a:t>4/28/2016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BE8FBA-466A-034C-9692-F3A9724C4F97}" type="slidenum">
              <a:rPr lang="en-US" smtClean="0"/>
              <a:t>‹#›</a:t>
            </a:fld>
            <a:endParaRPr lang="en-US"/>
          </a:p>
        </p:txBody>
      </p:sp>
    </p:spTree>
    <p:extLst>
      <p:ext uri="{BB962C8B-B14F-4D97-AF65-F5344CB8AC3E}">
        <p14:creationId xmlns:p14="http://schemas.microsoft.com/office/powerpoint/2010/main" val="376427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8374E64-F548-C744-84A7-B1BA18C812D6}" type="datetimeFigureOut">
              <a:rPr lang="en-US" smtClean="0"/>
              <a:t>4/28/2016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E8FBA-466A-034C-9692-F3A9724C4F97}" type="slidenum">
              <a:rPr lang="en-US" smtClean="0"/>
              <a:t>‹#›</a:t>
            </a:fld>
            <a:endParaRPr lang="en-US"/>
          </a:p>
        </p:txBody>
      </p:sp>
    </p:spTree>
    <p:extLst>
      <p:ext uri="{BB962C8B-B14F-4D97-AF65-F5344CB8AC3E}">
        <p14:creationId xmlns:p14="http://schemas.microsoft.com/office/powerpoint/2010/main" val="584247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8374E64-F548-C744-84A7-B1BA18C812D6}" type="datetimeFigureOut">
              <a:rPr lang="en-US" smtClean="0"/>
              <a:t>4/28/2016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E8FBA-466A-034C-9692-F3A9724C4F97}" type="slidenum">
              <a:rPr lang="en-US" smtClean="0"/>
              <a:t>‹#›</a:t>
            </a:fld>
            <a:endParaRPr lang="en-US"/>
          </a:p>
        </p:txBody>
      </p:sp>
    </p:spTree>
    <p:extLst>
      <p:ext uri="{BB962C8B-B14F-4D97-AF65-F5344CB8AC3E}">
        <p14:creationId xmlns:p14="http://schemas.microsoft.com/office/powerpoint/2010/main" val="1449497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374E64-F548-C744-84A7-B1BA18C812D6}" type="datetimeFigureOut">
              <a:rPr lang="en-US" smtClean="0"/>
              <a:t>4/28/2016</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1FBE8FBA-466A-034C-9692-F3A9724C4F97}" type="slidenum">
              <a:rPr lang="en-US" smtClean="0"/>
              <a:t>‹#›</a:t>
            </a:fld>
            <a:endParaRPr lang="en-US"/>
          </a:p>
        </p:txBody>
      </p:sp>
    </p:spTree>
    <p:extLst>
      <p:ext uri="{BB962C8B-B14F-4D97-AF65-F5344CB8AC3E}">
        <p14:creationId xmlns:p14="http://schemas.microsoft.com/office/powerpoint/2010/main" val="3853606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archive.ics.uci.edu/ml/datasets/Bank+Market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 MARKETING</a:t>
            </a:r>
          </a:p>
        </p:txBody>
      </p:sp>
      <p:sp>
        <p:nvSpPr>
          <p:cNvPr id="3" name="Content Placeholder 2"/>
          <p:cNvSpPr>
            <a:spLocks noGrp="1"/>
          </p:cNvSpPr>
          <p:nvPr>
            <p:ph idx="1"/>
          </p:nvPr>
        </p:nvSpPr>
        <p:spPr>
          <a:xfrm>
            <a:off x="609599" y="2160590"/>
            <a:ext cx="7463052" cy="4206091"/>
          </a:xfrm>
        </p:spPr>
        <p:txBody>
          <a:bodyPr>
            <a:normAutofit/>
          </a:bodyPr>
          <a:lstStyle/>
          <a:p>
            <a:pPr marL="0" indent="0">
              <a:buNone/>
            </a:pPr>
            <a:r>
              <a:rPr lang="en-US" sz="2800" dirty="0"/>
              <a:t>              </a:t>
            </a:r>
            <a:r>
              <a:rPr lang="en-US" sz="4000" dirty="0"/>
              <a:t>CS 513- A</a:t>
            </a:r>
          </a:p>
          <a:p>
            <a:pPr marL="0" indent="0">
              <a:buNone/>
            </a:pPr>
            <a:endParaRPr lang="en-US" sz="4000" dirty="0"/>
          </a:p>
          <a:p>
            <a:pPr marL="0" indent="0">
              <a:buNone/>
            </a:pPr>
            <a:endParaRPr lang="en-US" sz="4000" dirty="0"/>
          </a:p>
          <a:p>
            <a:pPr marL="0" indent="0" algn="r">
              <a:buNone/>
            </a:pPr>
            <a:r>
              <a:rPr lang="en-US" sz="4000" dirty="0"/>
              <a:t>                     </a:t>
            </a:r>
            <a:r>
              <a:rPr lang="en-US" sz="2800" dirty="0"/>
              <a:t>Abhinav Singh(10410326)</a:t>
            </a:r>
          </a:p>
          <a:p>
            <a:pPr marL="0" indent="0" algn="r">
              <a:buNone/>
            </a:pPr>
            <a:r>
              <a:rPr lang="en-US" sz="2800" dirty="0"/>
              <a:t>Chinna R Samineni(10408968)</a:t>
            </a:r>
          </a:p>
          <a:p>
            <a:pPr marL="0" indent="0" algn="r">
              <a:buNone/>
            </a:pPr>
            <a:endParaRPr lang="en-US" sz="2800" dirty="0"/>
          </a:p>
        </p:txBody>
      </p:sp>
    </p:spTree>
    <p:extLst>
      <p:ext uri="{BB962C8B-B14F-4D97-AF65-F5344CB8AC3E}">
        <p14:creationId xmlns:p14="http://schemas.microsoft.com/office/powerpoint/2010/main" val="1557900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272956"/>
            <a:ext cx="8111320" cy="5768408"/>
          </a:xfrm>
        </p:spPr>
        <p:txBody>
          <a:bodyPr/>
          <a:lstStyle/>
          <a:p>
            <a:r>
              <a:rPr lang="en-US" dirty="0"/>
              <a:t> 5 - default: has credit in default? </a:t>
            </a:r>
          </a:p>
          <a:p>
            <a:r>
              <a:rPr lang="en-US" dirty="0"/>
              <a:t>binary: </a:t>
            </a:r>
            <a:r>
              <a:rPr lang="en-US" dirty="0" err="1"/>
              <a:t>yes,no</a:t>
            </a:r>
            <a:endParaRPr lang="en-US" dirty="0"/>
          </a:p>
          <a:p>
            <a:endParaRPr lang="en-US" dirty="0"/>
          </a:p>
          <a:p>
            <a:r>
              <a:rPr lang="en-US" dirty="0"/>
              <a:t> 6 - balance: average yearly balance, in euros (numeric) </a:t>
            </a:r>
          </a:p>
          <a:p>
            <a:endParaRPr lang="en-US" dirty="0"/>
          </a:p>
          <a:p>
            <a:r>
              <a:rPr lang="en-US" dirty="0"/>
              <a:t>7 - housing: has housing loan? </a:t>
            </a:r>
          </a:p>
          <a:p>
            <a:r>
              <a:rPr lang="en-US" dirty="0"/>
              <a:t>binary: </a:t>
            </a:r>
            <a:r>
              <a:rPr lang="en-US" dirty="0" err="1"/>
              <a:t>yes,no</a:t>
            </a:r>
            <a:endParaRPr lang="en-US" dirty="0"/>
          </a:p>
          <a:p>
            <a:endParaRPr lang="en-US" dirty="0"/>
          </a:p>
          <a:p>
            <a:r>
              <a:rPr lang="en-US" dirty="0"/>
              <a:t>   8 - loan: has personal loan? </a:t>
            </a:r>
          </a:p>
          <a:p>
            <a:r>
              <a:rPr lang="en-US" dirty="0"/>
              <a:t>binary: </a:t>
            </a:r>
            <a:r>
              <a:rPr lang="en-US" dirty="0" err="1"/>
              <a:t>yes,no</a:t>
            </a:r>
            <a:endParaRPr lang="en-US" dirty="0"/>
          </a:p>
          <a:p>
            <a:endParaRPr lang="en-US" dirty="0"/>
          </a:p>
          <a:p>
            <a:r>
              <a:rPr lang="en-US" dirty="0"/>
              <a:t>   # related with the last contact of the current campaign:</a:t>
            </a:r>
          </a:p>
          <a:p>
            <a:endParaRPr lang="en-US" dirty="0"/>
          </a:p>
        </p:txBody>
      </p:sp>
    </p:spTree>
    <p:extLst>
      <p:ext uri="{BB962C8B-B14F-4D97-AF65-F5344CB8AC3E}">
        <p14:creationId xmlns:p14="http://schemas.microsoft.com/office/powerpoint/2010/main" val="2555174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259308"/>
            <a:ext cx="6347714" cy="5782056"/>
          </a:xfrm>
        </p:spPr>
        <p:txBody>
          <a:bodyPr>
            <a:normAutofit/>
          </a:bodyPr>
          <a:lstStyle/>
          <a:p>
            <a:pPr marL="0" indent="0">
              <a:buNone/>
            </a:pPr>
            <a:r>
              <a:rPr lang="en-US" dirty="0"/>
              <a:t>  </a:t>
            </a:r>
          </a:p>
          <a:p>
            <a:r>
              <a:rPr lang="en-US" dirty="0"/>
              <a:t>   9 - contact: contact communication type</a:t>
            </a:r>
          </a:p>
          <a:p>
            <a:r>
              <a:rPr lang="en-US" dirty="0"/>
              <a:t>categorical: </a:t>
            </a:r>
          </a:p>
          <a:p>
            <a:r>
              <a:rPr lang="en-US" dirty="0"/>
              <a:t>              telephone</a:t>
            </a:r>
          </a:p>
          <a:p>
            <a:r>
              <a:rPr lang="en-US" dirty="0"/>
              <a:t>              cellular</a:t>
            </a:r>
          </a:p>
          <a:p>
            <a:endParaRPr lang="en-US" dirty="0"/>
          </a:p>
          <a:p>
            <a:r>
              <a:rPr lang="en-US" dirty="0"/>
              <a:t>  10 - day: last contact day of the month (numeric)</a:t>
            </a:r>
          </a:p>
          <a:p>
            <a:endParaRPr lang="en-US" dirty="0"/>
          </a:p>
          <a:p>
            <a:r>
              <a:rPr lang="en-US" dirty="0"/>
              <a:t>  11 - month: last contact month of year (categorical: "</a:t>
            </a:r>
            <a:r>
              <a:rPr lang="en-US" dirty="0" err="1"/>
              <a:t>jan</a:t>
            </a:r>
            <a:r>
              <a:rPr lang="en-US" dirty="0"/>
              <a:t>", "</a:t>
            </a:r>
            <a:r>
              <a:rPr lang="en-US" dirty="0" err="1"/>
              <a:t>feb</a:t>
            </a:r>
            <a:r>
              <a:rPr lang="en-US" dirty="0"/>
              <a:t>", "mar", ..., "</a:t>
            </a:r>
            <a:r>
              <a:rPr lang="en-US" dirty="0" err="1"/>
              <a:t>nov</a:t>
            </a:r>
            <a:r>
              <a:rPr lang="en-US" dirty="0"/>
              <a:t>", "</a:t>
            </a:r>
            <a:r>
              <a:rPr lang="en-US" dirty="0" err="1"/>
              <a:t>dec</a:t>
            </a:r>
            <a:r>
              <a:rPr lang="en-US" dirty="0"/>
              <a:t>")</a:t>
            </a:r>
          </a:p>
          <a:p>
            <a:endParaRPr lang="en-US" dirty="0"/>
          </a:p>
          <a:p>
            <a:r>
              <a:rPr lang="en-US" dirty="0"/>
              <a:t>  12 - duration: last contact duration, in seconds (numeric)</a:t>
            </a:r>
          </a:p>
          <a:p>
            <a:endParaRPr lang="en-US" dirty="0"/>
          </a:p>
        </p:txBody>
      </p:sp>
    </p:spTree>
    <p:extLst>
      <p:ext uri="{BB962C8B-B14F-4D97-AF65-F5344CB8AC3E}">
        <p14:creationId xmlns:p14="http://schemas.microsoft.com/office/powerpoint/2010/main" val="9840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8" y="382138"/>
            <a:ext cx="7858837" cy="5659226"/>
          </a:xfrm>
        </p:spPr>
        <p:txBody>
          <a:bodyPr>
            <a:normAutofit/>
          </a:bodyPr>
          <a:lstStyle/>
          <a:p>
            <a:r>
              <a:rPr lang="en-US" dirty="0"/>
              <a:t> # other attributes:</a:t>
            </a:r>
          </a:p>
          <a:p>
            <a:endParaRPr lang="en-US" dirty="0"/>
          </a:p>
          <a:p>
            <a:r>
              <a:rPr lang="en-US" dirty="0"/>
              <a:t>  13 - campaign: number of contacts performed during this campaign and for this client (numeric, includes last contact)</a:t>
            </a:r>
          </a:p>
          <a:p>
            <a:endParaRPr lang="en-US" dirty="0"/>
          </a:p>
          <a:p>
            <a:r>
              <a:rPr lang="en-US" dirty="0"/>
              <a:t>  14 - </a:t>
            </a:r>
            <a:r>
              <a:rPr lang="en-US" dirty="0" err="1"/>
              <a:t>pdays</a:t>
            </a:r>
            <a:r>
              <a:rPr lang="en-US" dirty="0"/>
              <a:t>: number of days that passed by after the client was last contacted from a previous campaign (numeric, -1 means client was not previously contacted)</a:t>
            </a:r>
          </a:p>
          <a:p>
            <a:endParaRPr lang="en-US" dirty="0"/>
          </a:p>
          <a:p>
            <a:r>
              <a:rPr lang="en-US" dirty="0"/>
              <a:t>  15 - previous: number of contacts performed before this campaign and for this client (numeric)</a:t>
            </a:r>
          </a:p>
          <a:p>
            <a:endParaRPr lang="en-US" dirty="0"/>
          </a:p>
        </p:txBody>
      </p:sp>
    </p:spTree>
    <p:extLst>
      <p:ext uri="{BB962C8B-B14F-4D97-AF65-F5344CB8AC3E}">
        <p14:creationId xmlns:p14="http://schemas.microsoft.com/office/powerpoint/2010/main" val="2482671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609600" y="184150"/>
            <a:ext cx="7893050" cy="4293483"/>
          </a:xfrm>
          <a:prstGeom prst="rect">
            <a:avLst/>
          </a:prstGeom>
          <a:noFill/>
        </p:spPr>
        <p:txBody>
          <a:bodyPr wrap="square" rtlCol="0">
            <a:spAutoFit/>
          </a:bodyPr>
          <a:lstStyle/>
          <a:p>
            <a:r>
              <a:rPr lang="en-US" dirty="0"/>
              <a:t> 16 - </a:t>
            </a:r>
            <a:r>
              <a:rPr lang="en-US" dirty="0" err="1"/>
              <a:t>poutcome</a:t>
            </a:r>
            <a:r>
              <a:rPr lang="en-US" dirty="0"/>
              <a:t>: outcome of the previous marketing campaign categorical: </a:t>
            </a:r>
          </a:p>
          <a:p>
            <a:r>
              <a:rPr lang="en-US" dirty="0"/>
              <a:t>                   other</a:t>
            </a:r>
          </a:p>
          <a:p>
            <a:r>
              <a:rPr lang="en-US" dirty="0"/>
              <a:t>                   failure </a:t>
            </a:r>
          </a:p>
          <a:p>
            <a:r>
              <a:rPr lang="en-US" dirty="0"/>
              <a:t>                   success</a:t>
            </a:r>
          </a:p>
          <a:p>
            <a:endParaRPr lang="en-US" dirty="0"/>
          </a:p>
          <a:p>
            <a:r>
              <a:rPr lang="en-US" dirty="0"/>
              <a:t> Output variable (desired target):</a:t>
            </a:r>
          </a:p>
          <a:p>
            <a:endParaRPr lang="en-US" dirty="0"/>
          </a:p>
          <a:p>
            <a:r>
              <a:rPr lang="en-US" dirty="0"/>
              <a:t>  17 - y - has the client subscribed a term deposit? (binary: "</a:t>
            </a:r>
            <a:r>
              <a:rPr lang="en-US" dirty="0" err="1"/>
              <a:t>yes","no</a:t>
            </a:r>
            <a:r>
              <a:rPr lang="en-US" dirty="0"/>
              <a:t>")</a:t>
            </a:r>
          </a:p>
          <a:p>
            <a:endParaRPr lang="en-US" dirty="0"/>
          </a:p>
          <a:p>
            <a:pPr lvl="0"/>
            <a:r>
              <a:rPr lang="en" dirty="0">
                <a:latin typeface="Calibri"/>
                <a:ea typeface="Questrial"/>
                <a:cs typeface="Calibri"/>
                <a:sym typeface="Questrial"/>
              </a:rPr>
              <a:t>Missing Attribute Values: None</a:t>
            </a:r>
            <a:r>
              <a:rPr lang="en-US" dirty="0">
                <a:latin typeface="Calibri"/>
                <a:cs typeface="Calibri"/>
              </a:rPr>
              <a:t>	</a:t>
            </a:r>
            <a:endParaRPr lang="en-US" dirty="0"/>
          </a:p>
        </p:txBody>
      </p:sp>
    </p:spTree>
    <p:extLst>
      <p:ext uri="{BB962C8B-B14F-4D97-AF65-F5344CB8AC3E}">
        <p14:creationId xmlns:p14="http://schemas.microsoft.com/office/powerpoint/2010/main" val="233761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sp>
        <p:nvSpPr>
          <p:cNvPr id="3" name="Content Placeholder 2"/>
          <p:cNvSpPr>
            <a:spLocks noGrp="1"/>
          </p:cNvSpPr>
          <p:nvPr>
            <p:ph idx="1"/>
          </p:nvPr>
        </p:nvSpPr>
        <p:spPr>
          <a:xfrm>
            <a:off x="609599" y="1194178"/>
            <a:ext cx="6347714" cy="4847185"/>
          </a:xfrm>
        </p:spPr>
        <p:txBody>
          <a:bodyPr/>
          <a:lstStyle/>
          <a:p>
            <a:pPr marL="530352" lvl="1" indent="0" algn="ctr">
              <a:buNone/>
            </a:pPr>
            <a:r>
              <a:rPr lang="en-US" sz="2400" b="1" dirty="0"/>
              <a:t>Original dataset</a:t>
            </a:r>
          </a:p>
          <a:p>
            <a:pPr marL="530352" lvl="1" indent="0">
              <a:buNone/>
            </a:pPr>
            <a:endParaRPr lang="en-US" dirty="0"/>
          </a:p>
        </p:txBody>
      </p:sp>
      <p:pic>
        <p:nvPicPr>
          <p:cNvPr id="8" name="Picture 7"/>
          <p:cNvPicPr>
            <a:picLocks noChangeAspect="1"/>
          </p:cNvPicPr>
          <p:nvPr/>
        </p:nvPicPr>
        <p:blipFill>
          <a:blip r:embed="rId2"/>
          <a:stretch>
            <a:fillRect/>
          </a:stretch>
        </p:blipFill>
        <p:spPr>
          <a:xfrm>
            <a:off x="457200" y="1801504"/>
            <a:ext cx="8229600" cy="4739028"/>
          </a:xfrm>
          <a:prstGeom prst="rect">
            <a:avLst/>
          </a:prstGeom>
        </p:spPr>
      </p:pic>
    </p:spTree>
    <p:extLst>
      <p:ext uri="{BB962C8B-B14F-4D97-AF65-F5344CB8AC3E}">
        <p14:creationId xmlns:p14="http://schemas.microsoft.com/office/powerpoint/2010/main" val="2636024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sp>
        <p:nvSpPr>
          <p:cNvPr id="3" name="Content Placeholder 2"/>
          <p:cNvSpPr>
            <a:spLocks noGrp="1"/>
          </p:cNvSpPr>
          <p:nvPr>
            <p:ph idx="1"/>
          </p:nvPr>
        </p:nvSpPr>
        <p:spPr>
          <a:xfrm>
            <a:off x="156950" y="1357952"/>
            <a:ext cx="8529850" cy="4683411"/>
          </a:xfrm>
        </p:spPr>
        <p:txBody>
          <a:bodyPr>
            <a:normAutofit/>
          </a:bodyPr>
          <a:lstStyle/>
          <a:p>
            <a:pPr marL="530352" lvl="1" indent="0">
              <a:buNone/>
            </a:pPr>
            <a:r>
              <a:rPr lang="en-US" sz="2000" dirty="0"/>
              <a:t>-Initially all the unknown values were deleted.</a:t>
            </a:r>
          </a:p>
          <a:p>
            <a:pPr marL="530352" lvl="1" indent="0">
              <a:buNone/>
            </a:pPr>
            <a:r>
              <a:rPr lang="en-US" sz="2000" dirty="0"/>
              <a:t>-Variables were categorized into Relevant and irrelevant variables.</a:t>
            </a:r>
          </a:p>
          <a:p>
            <a:pPr marL="530352" lvl="1" indent="0">
              <a:buNone/>
            </a:pPr>
            <a:endParaRPr lang="en-US" sz="2000" dirty="0"/>
          </a:p>
        </p:txBody>
      </p:sp>
      <p:pic>
        <p:nvPicPr>
          <p:cNvPr id="5" name="Picture 4"/>
          <p:cNvPicPr>
            <a:picLocks noChangeAspect="1"/>
          </p:cNvPicPr>
          <p:nvPr/>
        </p:nvPicPr>
        <p:blipFill>
          <a:blip r:embed="rId2"/>
          <a:stretch>
            <a:fillRect/>
          </a:stretch>
        </p:blipFill>
        <p:spPr>
          <a:xfrm>
            <a:off x="900752" y="2210938"/>
            <a:ext cx="6660107" cy="3425588"/>
          </a:xfrm>
          <a:prstGeom prst="rect">
            <a:avLst/>
          </a:prstGeom>
        </p:spPr>
      </p:pic>
    </p:spTree>
    <p:extLst>
      <p:ext uri="{BB962C8B-B14F-4D97-AF65-F5344CB8AC3E}">
        <p14:creationId xmlns:p14="http://schemas.microsoft.com/office/powerpoint/2010/main" val="3107096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409434"/>
            <a:ext cx="8118144" cy="5631930"/>
          </a:xfrm>
        </p:spPr>
        <p:txBody>
          <a:bodyPr/>
          <a:lstStyle/>
          <a:p>
            <a:r>
              <a:rPr lang="en-US" dirty="0"/>
              <a:t>Categorization and Factorization were implemented</a:t>
            </a:r>
          </a:p>
          <a:p>
            <a:endParaRPr lang="en-US" dirty="0"/>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932274" y="1060935"/>
            <a:ext cx="6471635" cy="1457077"/>
          </a:xfrm>
          <a:prstGeom prst="rect">
            <a:avLst/>
          </a:prstGeom>
        </p:spPr>
      </p:pic>
      <p:pic>
        <p:nvPicPr>
          <p:cNvPr id="5" name="Picture 4"/>
          <p:cNvPicPr>
            <a:picLocks noChangeAspect="1"/>
          </p:cNvPicPr>
          <p:nvPr/>
        </p:nvPicPr>
        <p:blipFill>
          <a:blip r:embed="rId3"/>
          <a:stretch>
            <a:fillRect/>
          </a:stretch>
        </p:blipFill>
        <p:spPr>
          <a:xfrm>
            <a:off x="1016758" y="2615699"/>
            <a:ext cx="6387151" cy="3273310"/>
          </a:xfrm>
          <a:prstGeom prst="rect">
            <a:avLst/>
          </a:prstGeom>
        </p:spPr>
      </p:pic>
    </p:spTree>
    <p:extLst>
      <p:ext uri="{BB962C8B-B14F-4D97-AF65-F5344CB8AC3E}">
        <p14:creationId xmlns:p14="http://schemas.microsoft.com/office/powerpoint/2010/main" val="2986076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80030" y="252485"/>
            <a:ext cx="6987654" cy="1050852"/>
          </a:xfrm>
        </p:spPr>
      </p:pic>
      <p:pic>
        <p:nvPicPr>
          <p:cNvPr id="6" name="Picture 5"/>
          <p:cNvPicPr>
            <a:picLocks noChangeAspect="1"/>
          </p:cNvPicPr>
          <p:nvPr/>
        </p:nvPicPr>
        <p:blipFill>
          <a:blip r:embed="rId3"/>
          <a:stretch>
            <a:fillRect/>
          </a:stretch>
        </p:blipFill>
        <p:spPr>
          <a:xfrm>
            <a:off x="313899" y="1359162"/>
            <a:ext cx="7465325" cy="4727739"/>
          </a:xfrm>
          <a:prstGeom prst="rect">
            <a:avLst/>
          </a:prstGeom>
        </p:spPr>
      </p:pic>
    </p:spTree>
    <p:extLst>
      <p:ext uri="{BB962C8B-B14F-4D97-AF65-F5344CB8AC3E}">
        <p14:creationId xmlns:p14="http://schemas.microsoft.com/office/powerpoint/2010/main" val="2871702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48878" y="873456"/>
            <a:ext cx="6069856" cy="2866030"/>
          </a:xfrm>
        </p:spPr>
      </p:pic>
    </p:spTree>
    <p:extLst>
      <p:ext uri="{BB962C8B-B14F-4D97-AF65-F5344CB8AC3E}">
        <p14:creationId xmlns:p14="http://schemas.microsoft.com/office/powerpoint/2010/main" val="880141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8842"/>
            <a:ext cx="6347713" cy="1320800"/>
          </a:xfrm>
        </p:spPr>
        <p:txBody>
          <a:bodyPr/>
          <a:lstStyle/>
          <a:p>
            <a:r>
              <a:rPr lang="en-US" dirty="0"/>
              <a:t>Data Preparation</a:t>
            </a:r>
          </a:p>
        </p:txBody>
      </p:sp>
      <p:sp>
        <p:nvSpPr>
          <p:cNvPr id="3" name="Content Placeholder 2"/>
          <p:cNvSpPr>
            <a:spLocks noGrp="1"/>
          </p:cNvSpPr>
          <p:nvPr>
            <p:ph idx="1"/>
          </p:nvPr>
        </p:nvSpPr>
        <p:spPr>
          <a:xfrm>
            <a:off x="739252" y="1648799"/>
            <a:ext cx="6347714" cy="3880773"/>
          </a:xfrm>
        </p:spPr>
        <p:txBody>
          <a:bodyPr/>
          <a:lstStyle/>
          <a:p>
            <a:pPr marL="530352" lvl="1" indent="0" algn="ctr">
              <a:buNone/>
            </a:pPr>
            <a:r>
              <a:rPr lang="en-US" sz="2400" b="1" dirty="0"/>
              <a:t>Cleaned dataset</a:t>
            </a:r>
          </a:p>
          <a:p>
            <a:pPr marL="530352" lvl="1" indent="0" algn="ctr">
              <a:buNone/>
            </a:pPr>
            <a:r>
              <a:rPr lang="en-US" sz="2400" dirty="0">
                <a:latin typeface="Calibri"/>
                <a:ea typeface="Questrial"/>
                <a:cs typeface="Calibri"/>
                <a:sym typeface="Questrial"/>
              </a:rPr>
              <a:t>No. of instances: 7843</a:t>
            </a:r>
          </a:p>
          <a:p>
            <a:pPr marL="530352" lvl="1" indent="0" algn="ctr">
              <a:buNone/>
            </a:pPr>
            <a:endParaRPr lang="en-US" sz="2400" b="1" dirty="0"/>
          </a:p>
          <a:p>
            <a:pPr marL="530352" lvl="1" indent="0">
              <a:buNone/>
            </a:pPr>
            <a:endParaRPr lang="en-US" b="1" dirty="0"/>
          </a:p>
          <a:p>
            <a:pPr marL="530352" lvl="1" indent="0">
              <a:buNone/>
            </a:pPr>
            <a:endParaRPr lang="en-US" dirty="0"/>
          </a:p>
          <a:p>
            <a:pPr marL="530352" lvl="1" indent="0">
              <a:buNone/>
            </a:pPr>
            <a:endParaRPr lang="en-US" dirty="0"/>
          </a:p>
        </p:txBody>
      </p:sp>
      <p:pic>
        <p:nvPicPr>
          <p:cNvPr id="4" name="Picture 3"/>
          <p:cNvPicPr>
            <a:picLocks noChangeAspect="1"/>
          </p:cNvPicPr>
          <p:nvPr/>
        </p:nvPicPr>
        <p:blipFill>
          <a:blip r:embed="rId2"/>
          <a:stretch>
            <a:fillRect/>
          </a:stretch>
        </p:blipFill>
        <p:spPr>
          <a:xfrm>
            <a:off x="457200" y="2675383"/>
            <a:ext cx="8391502" cy="3185954"/>
          </a:xfrm>
          <a:prstGeom prst="rect">
            <a:avLst/>
          </a:prstGeom>
        </p:spPr>
      </p:pic>
    </p:spTree>
    <p:extLst>
      <p:ext uri="{BB962C8B-B14F-4D97-AF65-F5344CB8AC3E}">
        <p14:creationId xmlns:p14="http://schemas.microsoft.com/office/powerpoint/2010/main" val="2024862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8" y="266132"/>
            <a:ext cx="7947547" cy="5775232"/>
          </a:xfrm>
        </p:spPr>
        <p:txBody>
          <a:bodyPr>
            <a:normAutofit/>
          </a:bodyPr>
          <a:lstStyle/>
          <a:p>
            <a:pPr marL="0" indent="0">
              <a:buNone/>
            </a:pPr>
            <a:r>
              <a:rPr lang="en-US" sz="2800" b="1" dirty="0"/>
              <a:t>                 TEAM MEMEBERS</a:t>
            </a:r>
          </a:p>
          <a:p>
            <a:pPr marL="0" indent="0">
              <a:buNone/>
            </a:pPr>
            <a:endParaRPr lang="en-US" sz="2800" b="1" dirty="0"/>
          </a:p>
          <a:p>
            <a:pPr marL="0" indent="0">
              <a:buNone/>
            </a:pPr>
            <a:endParaRPr lang="en-US" sz="2800" b="1" dirty="0"/>
          </a:p>
          <a:p>
            <a:pPr marL="0" indent="0">
              <a:buNone/>
            </a:pPr>
            <a:endParaRPr lang="en-US" sz="2800" b="1" dirty="0"/>
          </a:p>
          <a:p>
            <a:pPr marL="0" indent="0">
              <a:buNone/>
            </a:pPr>
            <a:endParaRPr lang="en-US" sz="2800" b="1" dirty="0"/>
          </a:p>
          <a:p>
            <a:pPr marL="0" indent="0">
              <a:buNone/>
            </a:pPr>
            <a:endParaRPr lang="en-US" sz="2800" b="1" dirty="0"/>
          </a:p>
          <a:p>
            <a:pPr marL="0" indent="0">
              <a:buNone/>
            </a:pPr>
            <a:endParaRPr lang="en-US" sz="2800" b="1" dirty="0"/>
          </a:p>
          <a:p>
            <a:pPr marL="0" indent="0">
              <a:buNone/>
            </a:pPr>
            <a:endParaRPr lang="en-US" sz="2400" b="1" dirty="0"/>
          </a:p>
          <a:p>
            <a:pPr marL="0" indent="0">
              <a:buNone/>
            </a:pPr>
            <a:r>
              <a:rPr lang="en-US" sz="2400" b="1" dirty="0"/>
              <a:t>Chinna R </a:t>
            </a:r>
            <a:r>
              <a:rPr lang="en-US" sz="2400" b="1" dirty="0" err="1"/>
              <a:t>Samineni</a:t>
            </a:r>
            <a:r>
              <a:rPr lang="en-US" sz="2400" b="1" dirty="0"/>
              <a:t>		Abhinav Singh</a:t>
            </a:r>
          </a:p>
          <a:p>
            <a:pPr marL="0" indent="0">
              <a:buNone/>
            </a:pPr>
            <a:r>
              <a:rPr lang="en-US" sz="2400" b="1" dirty="0"/>
              <a:t>Cwid-10408968			Cwid-10410326</a:t>
            </a:r>
          </a:p>
          <a:p>
            <a:pPr marL="0" indent="0">
              <a:buNone/>
            </a:pPr>
            <a:endParaRPr lang="en-US" sz="2800" b="1" dirty="0"/>
          </a:p>
          <a:p>
            <a:pPr marL="0" indent="0">
              <a:buNone/>
            </a:pPr>
            <a:endParaRPr lang="en-US" sz="2800" b="1" dirty="0"/>
          </a:p>
          <a:p>
            <a:pPr marL="0" indent="0">
              <a:buNone/>
            </a:pPr>
            <a:endParaRPr lang="en-US" sz="2800" b="1" dirty="0"/>
          </a:p>
          <a:p>
            <a:pPr marL="0" indent="0">
              <a:buNone/>
            </a:pPr>
            <a:endParaRPr lang="en-US" sz="2800" b="1" dirty="0"/>
          </a:p>
        </p:txBody>
      </p:sp>
      <p:pic>
        <p:nvPicPr>
          <p:cNvPr id="4" name="Picture 3"/>
          <p:cNvPicPr>
            <a:picLocks noChangeAspect="1"/>
          </p:cNvPicPr>
          <p:nvPr/>
        </p:nvPicPr>
        <p:blipFill>
          <a:blip r:embed="rId2"/>
          <a:stretch>
            <a:fillRect/>
          </a:stretch>
        </p:blipFill>
        <p:spPr>
          <a:xfrm>
            <a:off x="609598" y="1528549"/>
            <a:ext cx="2693157" cy="3065060"/>
          </a:xfrm>
          <a:prstGeom prst="rect">
            <a:avLst/>
          </a:prstGeom>
        </p:spPr>
      </p:pic>
      <p:pic>
        <p:nvPicPr>
          <p:cNvPr id="2" name="Picture 1" descr="abhinav.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6488" y="1528550"/>
            <a:ext cx="2919105" cy="3065060"/>
          </a:xfrm>
          <a:prstGeom prst="rect">
            <a:avLst/>
          </a:prstGeom>
        </p:spPr>
      </p:pic>
    </p:spTree>
    <p:extLst>
      <p:ext uri="{BB962C8B-B14F-4D97-AF65-F5344CB8AC3E}">
        <p14:creationId xmlns:p14="http://schemas.microsoft.com/office/powerpoint/2010/main" val="1663267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Modelling</a:t>
            </a:r>
            <a:endParaRPr lang="en-US" dirty="0"/>
          </a:p>
        </p:txBody>
      </p:sp>
      <p:sp>
        <p:nvSpPr>
          <p:cNvPr id="3" name="Content Placeholder 2"/>
          <p:cNvSpPr>
            <a:spLocks noGrp="1"/>
          </p:cNvSpPr>
          <p:nvPr>
            <p:ph idx="1"/>
          </p:nvPr>
        </p:nvSpPr>
        <p:spPr>
          <a:xfrm>
            <a:off x="609599" y="1708114"/>
            <a:ext cx="6347714" cy="4333250"/>
          </a:xfrm>
        </p:spPr>
        <p:txBody>
          <a:bodyPr>
            <a:normAutofit/>
          </a:bodyPr>
          <a:lstStyle/>
          <a:p>
            <a:pPr marL="0" indent="0">
              <a:buNone/>
            </a:pPr>
            <a:r>
              <a:rPr lang="en-US" dirty="0"/>
              <a:t>We first split the dataset into training and testing with 80:20 ratio.</a:t>
            </a:r>
          </a:p>
          <a:p>
            <a:pPr marL="0" indent="0">
              <a:buNone/>
            </a:pPr>
            <a:endParaRPr lang="en-US" dirty="0"/>
          </a:p>
          <a:p>
            <a:pPr marL="0" indent="0">
              <a:buNone/>
            </a:pPr>
            <a:endParaRPr lang="en-US" dirty="0"/>
          </a:p>
        </p:txBody>
      </p:sp>
      <p:sp>
        <p:nvSpPr>
          <p:cNvPr id="4" name="Rounded Rectangle 3"/>
          <p:cNvSpPr/>
          <p:nvPr/>
        </p:nvSpPr>
        <p:spPr>
          <a:xfrm>
            <a:off x="784775" y="4005136"/>
            <a:ext cx="2999785" cy="914400"/>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t>Contains 6273 observations with 33 variables</a:t>
            </a:r>
          </a:p>
        </p:txBody>
      </p:sp>
      <p:sp>
        <p:nvSpPr>
          <p:cNvPr id="6" name="Content Placeholder 8"/>
          <p:cNvSpPr txBox="1">
            <a:spLocks/>
          </p:cNvSpPr>
          <p:nvPr/>
        </p:nvSpPr>
        <p:spPr>
          <a:xfrm>
            <a:off x="4324732" y="4005136"/>
            <a:ext cx="3187270" cy="914400"/>
          </a:xfrm>
          <a:prstGeom prst="roundRect">
            <a:avLst/>
          </a:prstGeom>
          <a:ln w="9525" cap="flat" cmpd="sng" algn="ctr">
            <a:noFill/>
            <a:prstDash val="solid"/>
          </a:ln>
        </p:spPr>
        <p:style>
          <a:lnRef idx="1">
            <a:schemeClr val="accent2"/>
          </a:lnRef>
          <a:fillRef idx="2">
            <a:schemeClr val="accent2"/>
          </a:fillRef>
          <a:effectRef idx="1">
            <a:schemeClr val="accent2"/>
          </a:effectRef>
          <a:fontRef idx="minor">
            <a:schemeClr val="dk1"/>
          </a:fontRef>
        </p:style>
        <p:txBody>
          <a:bodyPr rtlCol="0" anchor="ctr"/>
          <a:lstStyle>
            <a:lvl1pPr marL="342900" indent="-342900" algn="l" defTabSz="457200" rtl="0" eaLnBrk="1" latinLnBrk="0" hangingPunct="1">
              <a:spcBef>
                <a:spcPct val="20000"/>
              </a:spcBef>
              <a:buFont typeface="Arial"/>
              <a:buChar char="•"/>
              <a:defRPr sz="3200" kern="1200">
                <a:solidFill>
                  <a:schemeClr val="dk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dk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dk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45720" indent="0" algn="ctr">
              <a:buFont typeface="Arial"/>
              <a:buNone/>
            </a:pPr>
            <a:r>
              <a:rPr lang="en-US" sz="2000" dirty="0"/>
              <a:t>Contains 1569 observations with 32 variables</a:t>
            </a:r>
          </a:p>
        </p:txBody>
      </p:sp>
      <p:sp>
        <p:nvSpPr>
          <p:cNvPr id="8" name="TextBox 7"/>
          <p:cNvSpPr txBox="1"/>
          <p:nvPr/>
        </p:nvSpPr>
        <p:spPr>
          <a:xfrm>
            <a:off x="1259900" y="2939021"/>
            <a:ext cx="2120539" cy="430887"/>
          </a:xfrm>
          <a:prstGeom prst="rect">
            <a:avLst/>
          </a:prstGeom>
          <a:noFill/>
          <a:ln>
            <a:solidFill>
              <a:schemeClr val="bg2"/>
            </a:solidFill>
          </a:ln>
        </p:spPr>
        <p:txBody>
          <a:bodyPr wrap="square" rtlCol="0" anchor="ctr" anchorCtr="1">
            <a:spAutoFit/>
          </a:bodyPr>
          <a:lstStyle/>
          <a:p>
            <a:r>
              <a:rPr lang="en-US" sz="2200" b="1" u="sng" dirty="0"/>
              <a:t>Training Data</a:t>
            </a:r>
          </a:p>
        </p:txBody>
      </p:sp>
      <p:sp>
        <p:nvSpPr>
          <p:cNvPr id="9" name="TextBox 8"/>
          <p:cNvSpPr txBox="1"/>
          <p:nvPr/>
        </p:nvSpPr>
        <p:spPr>
          <a:xfrm>
            <a:off x="4947395" y="2914375"/>
            <a:ext cx="2120539" cy="430887"/>
          </a:xfrm>
          <a:prstGeom prst="rect">
            <a:avLst/>
          </a:prstGeom>
          <a:noFill/>
          <a:ln>
            <a:solidFill>
              <a:schemeClr val="bg2"/>
            </a:solidFill>
          </a:ln>
        </p:spPr>
        <p:txBody>
          <a:bodyPr wrap="square" rtlCol="0" anchor="ctr" anchorCtr="1">
            <a:spAutoFit/>
          </a:bodyPr>
          <a:lstStyle/>
          <a:p>
            <a:r>
              <a:rPr lang="en-US" sz="2200" b="1" u="sng" dirty="0"/>
              <a:t>Testing Data</a:t>
            </a:r>
          </a:p>
        </p:txBody>
      </p:sp>
    </p:spTree>
    <p:extLst>
      <p:ext uri="{BB962C8B-B14F-4D97-AF65-F5344CB8AC3E}">
        <p14:creationId xmlns:p14="http://schemas.microsoft.com/office/powerpoint/2010/main" val="1323274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Modelling</a:t>
            </a:r>
            <a:endParaRPr lang="en-US" dirty="0"/>
          </a:p>
        </p:txBody>
      </p:sp>
      <p:sp>
        <p:nvSpPr>
          <p:cNvPr id="3" name="Content Placeholder 2"/>
          <p:cNvSpPr>
            <a:spLocks noGrp="1"/>
          </p:cNvSpPr>
          <p:nvPr>
            <p:ph idx="1"/>
          </p:nvPr>
        </p:nvSpPr>
        <p:spPr/>
        <p:txBody>
          <a:bodyPr>
            <a:normAutofit/>
          </a:bodyPr>
          <a:lstStyle/>
          <a:p>
            <a:pPr marL="0" indent="0">
              <a:buNone/>
            </a:pPr>
            <a:r>
              <a:rPr lang="en-US" dirty="0"/>
              <a:t>Algorithms Used</a:t>
            </a:r>
          </a:p>
          <a:p>
            <a:pPr marL="0" indent="0">
              <a:buNone/>
            </a:pPr>
            <a:endParaRPr lang="en-US" dirty="0"/>
          </a:p>
          <a:p>
            <a:r>
              <a:rPr lang="en-US" dirty="0"/>
              <a:t>K-Nearest Neighbors (K-NN)</a:t>
            </a:r>
          </a:p>
          <a:p>
            <a:endParaRPr lang="en-US" dirty="0"/>
          </a:p>
          <a:p>
            <a:r>
              <a:rPr lang="en-US" dirty="0"/>
              <a:t>Weighted K-Nearest Neighbors (KK-NN)</a:t>
            </a:r>
          </a:p>
          <a:p>
            <a:endParaRPr lang="en-US" dirty="0"/>
          </a:p>
          <a:p>
            <a:r>
              <a:rPr lang="en-US" dirty="0"/>
              <a:t>Decision Tree: CART</a:t>
            </a:r>
          </a:p>
          <a:p>
            <a:pPr marL="0" indent="0">
              <a:buNone/>
            </a:pPr>
            <a:endParaRPr lang="en-US" dirty="0"/>
          </a:p>
        </p:txBody>
      </p:sp>
    </p:spTree>
    <p:extLst>
      <p:ext uri="{BB962C8B-B14F-4D97-AF65-F5344CB8AC3E}">
        <p14:creationId xmlns:p14="http://schemas.microsoft.com/office/powerpoint/2010/main" val="2244991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Modelling</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KNN</a:t>
            </a:r>
          </a:p>
          <a:p>
            <a:r>
              <a:rPr lang="en-US" dirty="0" err="1"/>
              <a:t>kNN</a:t>
            </a:r>
            <a:r>
              <a:rPr lang="en-US" dirty="0"/>
              <a:t> stands for k - Nearest Neighbor</a:t>
            </a:r>
          </a:p>
          <a:p>
            <a:r>
              <a:rPr lang="en-US" dirty="0" err="1"/>
              <a:t>kNN</a:t>
            </a:r>
            <a:r>
              <a:rPr lang="en-US" dirty="0"/>
              <a:t> does not make any assumptions on the underlying data distribution. </a:t>
            </a:r>
          </a:p>
          <a:p>
            <a:r>
              <a:rPr lang="en-US" dirty="0"/>
              <a:t>The k-Nearest Neighbor algorithm is an example of instance-based learning where training set records are first stored</a:t>
            </a:r>
          </a:p>
          <a:p>
            <a:r>
              <a:rPr lang="en-US" dirty="0"/>
              <a:t>Next, the classification of a new unclassified record is performed by comparing it to records in the training set it is most similar to</a:t>
            </a:r>
          </a:p>
          <a:p>
            <a:r>
              <a:rPr lang="en-US" dirty="0"/>
              <a:t>k-Nearest Neighbor is used most often for classification, although it is also applicable to estimation and prediction tasks</a:t>
            </a:r>
          </a:p>
        </p:txBody>
      </p:sp>
    </p:spTree>
    <p:extLst>
      <p:ext uri="{BB962C8B-B14F-4D97-AF65-F5344CB8AC3E}">
        <p14:creationId xmlns:p14="http://schemas.microsoft.com/office/powerpoint/2010/main" val="861124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Modelling</a:t>
            </a:r>
            <a:endParaRPr lang="en-US" dirty="0"/>
          </a:p>
        </p:txBody>
      </p:sp>
      <p:sp>
        <p:nvSpPr>
          <p:cNvPr id="3" name="Content Placeholder 2"/>
          <p:cNvSpPr>
            <a:spLocks noGrp="1"/>
          </p:cNvSpPr>
          <p:nvPr>
            <p:ph idx="1"/>
          </p:nvPr>
        </p:nvSpPr>
        <p:spPr/>
        <p:txBody>
          <a:bodyPr>
            <a:normAutofit/>
          </a:bodyPr>
          <a:lstStyle/>
          <a:p>
            <a:pPr marL="0" indent="0">
              <a:buNone/>
            </a:pPr>
            <a:r>
              <a:rPr lang="en-US" dirty="0"/>
              <a:t>KNN Explained</a:t>
            </a:r>
          </a:p>
          <a:p>
            <a:pPr algn="just"/>
            <a:r>
              <a:rPr lang="en-US" dirty="0"/>
              <a:t>A case is classified by a majority vote of its neighbors, with the case being assigned to the class most common amongst its K nearest neighbors measured by a distance function. </a:t>
            </a:r>
          </a:p>
          <a:p>
            <a:pPr algn="just"/>
            <a:r>
              <a:rPr lang="en-US" dirty="0"/>
              <a:t>If K = 1, then the case is simply assigned to the class of its nearest neighbor. </a:t>
            </a:r>
          </a:p>
          <a:p>
            <a:pPr algn="just"/>
            <a:r>
              <a:rPr lang="en-US" dirty="0"/>
              <a:t>Choosing the optimal value for K is best done by first inspecting the data. </a:t>
            </a:r>
          </a:p>
        </p:txBody>
      </p:sp>
    </p:spTree>
    <p:extLst>
      <p:ext uri="{BB962C8B-B14F-4D97-AF65-F5344CB8AC3E}">
        <p14:creationId xmlns:p14="http://schemas.microsoft.com/office/powerpoint/2010/main" val="1438522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Modelling</a:t>
            </a:r>
            <a:endParaRPr lang="en-US" dirty="0"/>
          </a:p>
        </p:txBody>
      </p:sp>
      <p:sp>
        <p:nvSpPr>
          <p:cNvPr id="3" name="Content Placeholder 2"/>
          <p:cNvSpPr>
            <a:spLocks noGrp="1"/>
          </p:cNvSpPr>
          <p:nvPr>
            <p:ph idx="1"/>
          </p:nvPr>
        </p:nvSpPr>
        <p:spPr>
          <a:xfrm>
            <a:off x="457200" y="1397550"/>
            <a:ext cx="8229600" cy="4525963"/>
          </a:xfrm>
        </p:spPr>
        <p:txBody>
          <a:bodyPr>
            <a:normAutofit/>
          </a:bodyPr>
          <a:lstStyle/>
          <a:p>
            <a:pPr marL="0" indent="0">
              <a:buNone/>
            </a:pPr>
            <a:r>
              <a:rPr lang="en-US" dirty="0"/>
              <a:t>KNN Graph</a:t>
            </a:r>
          </a:p>
          <a:p>
            <a:pPr marL="0" indent="0" algn="just">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96397556"/>
              </p:ext>
            </p:extLst>
          </p:nvPr>
        </p:nvGraphicFramePr>
        <p:xfrm>
          <a:off x="1727645" y="2058939"/>
          <a:ext cx="4301568" cy="4507521"/>
        </p:xfrm>
        <a:graphic>
          <a:graphicData uri="http://schemas.openxmlformats.org/drawingml/2006/table">
            <a:tbl>
              <a:tblPr firstRow="1" bandRow="1">
                <a:tableStyleId>{5C22544A-7EE6-4342-B048-85BDC9FD1C3A}</a:tableStyleId>
              </a:tblPr>
              <a:tblGrid>
                <a:gridCol w="2150784">
                  <a:extLst>
                    <a:ext uri="{9D8B030D-6E8A-4147-A177-3AD203B41FA5}">
                      <a16:colId xmlns:a16="http://schemas.microsoft.com/office/drawing/2014/main" val="2079922522"/>
                    </a:ext>
                  </a:extLst>
                </a:gridCol>
                <a:gridCol w="2150784">
                  <a:extLst>
                    <a:ext uri="{9D8B030D-6E8A-4147-A177-3AD203B41FA5}">
                      <a16:colId xmlns:a16="http://schemas.microsoft.com/office/drawing/2014/main" val="1083354350"/>
                    </a:ext>
                  </a:extLst>
                </a:gridCol>
              </a:tblGrid>
              <a:tr h="575079">
                <a:tc>
                  <a:txBody>
                    <a:bodyPr/>
                    <a:lstStyle/>
                    <a:p>
                      <a:pPr algn="ctr"/>
                      <a:r>
                        <a:rPr lang="en-US" dirty="0"/>
                        <a:t>K Value </a:t>
                      </a:r>
                    </a:p>
                  </a:txBody>
                  <a:tcPr/>
                </a:tc>
                <a:tc>
                  <a:txBody>
                    <a:bodyPr/>
                    <a:lstStyle/>
                    <a:p>
                      <a:pPr algn="ctr"/>
                      <a:r>
                        <a:rPr lang="en-US" dirty="0"/>
                        <a:t>Result</a:t>
                      </a:r>
                    </a:p>
                  </a:txBody>
                  <a:tcPr/>
                </a:tc>
                <a:extLst>
                  <a:ext uri="{0D108BD9-81ED-4DB2-BD59-A6C34878D82A}">
                    <a16:rowId xmlns:a16="http://schemas.microsoft.com/office/drawing/2014/main" val="592044653"/>
                  </a:ext>
                </a:extLst>
              </a:tr>
              <a:tr h="655407">
                <a:tc>
                  <a:txBody>
                    <a:bodyPr/>
                    <a:lstStyle/>
                    <a:p>
                      <a:pPr algn="ctr"/>
                      <a:r>
                        <a:rPr lang="en-US" dirty="0"/>
                        <a:t>K=1</a:t>
                      </a:r>
                    </a:p>
                  </a:txBody>
                  <a:tcPr/>
                </a:tc>
                <a:tc>
                  <a:txBody>
                    <a:bodyPr/>
                    <a:lstStyle/>
                    <a:p>
                      <a:pPr algn="ctr"/>
                      <a:r>
                        <a:rPr lang="en-US" dirty="0"/>
                        <a:t>79.41364</a:t>
                      </a:r>
                    </a:p>
                  </a:txBody>
                  <a:tcPr/>
                </a:tc>
                <a:extLst>
                  <a:ext uri="{0D108BD9-81ED-4DB2-BD59-A6C34878D82A}">
                    <a16:rowId xmlns:a16="http://schemas.microsoft.com/office/drawing/2014/main" val="3383391040"/>
                  </a:ext>
                </a:extLst>
              </a:tr>
              <a:tr h="655407">
                <a:tc>
                  <a:txBody>
                    <a:bodyPr/>
                    <a:lstStyle/>
                    <a:p>
                      <a:pPr algn="ctr"/>
                      <a:r>
                        <a:rPr lang="en-US" dirty="0"/>
                        <a:t>K=3</a:t>
                      </a:r>
                    </a:p>
                  </a:txBody>
                  <a:tcPr/>
                </a:tc>
                <a:tc>
                  <a:txBody>
                    <a:bodyPr/>
                    <a:lstStyle/>
                    <a:p>
                      <a:pPr algn="ctr"/>
                      <a:r>
                        <a:rPr lang="en-US" dirty="0"/>
                        <a:t>80.94328</a:t>
                      </a:r>
                    </a:p>
                  </a:txBody>
                  <a:tcPr/>
                </a:tc>
                <a:extLst>
                  <a:ext uri="{0D108BD9-81ED-4DB2-BD59-A6C34878D82A}">
                    <a16:rowId xmlns:a16="http://schemas.microsoft.com/office/drawing/2014/main" val="1032773491"/>
                  </a:ext>
                </a:extLst>
              </a:tr>
              <a:tr h="655407">
                <a:tc>
                  <a:txBody>
                    <a:bodyPr/>
                    <a:lstStyle/>
                    <a:p>
                      <a:pPr algn="ctr"/>
                      <a:r>
                        <a:rPr lang="en-US" dirty="0"/>
                        <a:t>K=5</a:t>
                      </a:r>
                    </a:p>
                  </a:txBody>
                  <a:tcPr/>
                </a:tc>
                <a:tc>
                  <a:txBody>
                    <a:bodyPr/>
                    <a:lstStyle/>
                    <a:p>
                      <a:pPr algn="ctr"/>
                      <a:r>
                        <a:rPr lang="en-US" dirty="0"/>
                        <a:t>81.19822</a:t>
                      </a:r>
                    </a:p>
                  </a:txBody>
                  <a:tcPr/>
                </a:tc>
                <a:extLst>
                  <a:ext uri="{0D108BD9-81ED-4DB2-BD59-A6C34878D82A}">
                    <a16:rowId xmlns:a16="http://schemas.microsoft.com/office/drawing/2014/main" val="734010667"/>
                  </a:ext>
                </a:extLst>
              </a:tr>
              <a:tr h="655407">
                <a:tc>
                  <a:txBody>
                    <a:bodyPr/>
                    <a:lstStyle/>
                    <a:p>
                      <a:pPr algn="ctr"/>
                      <a:r>
                        <a:rPr lang="en-US" dirty="0"/>
                        <a:t>K=7</a:t>
                      </a:r>
                    </a:p>
                  </a:txBody>
                  <a:tcPr/>
                </a:tc>
                <a:tc>
                  <a:txBody>
                    <a:bodyPr/>
                    <a:lstStyle/>
                    <a:p>
                      <a:pPr algn="ctr"/>
                      <a:r>
                        <a:rPr lang="en-US" dirty="0"/>
                        <a:t>81.26195</a:t>
                      </a:r>
                    </a:p>
                  </a:txBody>
                  <a:tcPr/>
                </a:tc>
                <a:extLst>
                  <a:ext uri="{0D108BD9-81ED-4DB2-BD59-A6C34878D82A}">
                    <a16:rowId xmlns:a16="http://schemas.microsoft.com/office/drawing/2014/main" val="4225177089"/>
                  </a:ext>
                </a:extLst>
              </a:tr>
              <a:tr h="655407">
                <a:tc>
                  <a:txBody>
                    <a:bodyPr/>
                    <a:lstStyle/>
                    <a:p>
                      <a:pPr algn="ctr"/>
                      <a:r>
                        <a:rPr lang="en-US" dirty="0"/>
                        <a:t>K=9</a:t>
                      </a:r>
                    </a:p>
                  </a:txBody>
                  <a:tcPr/>
                </a:tc>
                <a:tc>
                  <a:txBody>
                    <a:bodyPr/>
                    <a:lstStyle/>
                    <a:p>
                      <a:pPr algn="ctr"/>
                      <a:r>
                        <a:rPr lang="en-US" dirty="0"/>
                        <a:t>81.00701</a:t>
                      </a:r>
                    </a:p>
                  </a:txBody>
                  <a:tcPr/>
                </a:tc>
                <a:extLst>
                  <a:ext uri="{0D108BD9-81ED-4DB2-BD59-A6C34878D82A}">
                    <a16:rowId xmlns:a16="http://schemas.microsoft.com/office/drawing/2014/main" val="2295726801"/>
                  </a:ext>
                </a:extLst>
              </a:tr>
              <a:tr h="655407">
                <a:tc>
                  <a:txBody>
                    <a:bodyPr/>
                    <a:lstStyle/>
                    <a:p>
                      <a:pPr algn="ctr"/>
                      <a:r>
                        <a:rPr lang="en-US" dirty="0"/>
                        <a:t>K=11</a:t>
                      </a:r>
                    </a:p>
                  </a:txBody>
                  <a:tcPr/>
                </a:tc>
                <a:tc>
                  <a:txBody>
                    <a:bodyPr/>
                    <a:lstStyle/>
                    <a:p>
                      <a:pPr algn="ctr"/>
                      <a:r>
                        <a:rPr lang="en-US" dirty="0"/>
                        <a:t>80.87954</a:t>
                      </a:r>
                    </a:p>
                  </a:txBody>
                  <a:tcPr/>
                </a:tc>
                <a:extLst>
                  <a:ext uri="{0D108BD9-81ED-4DB2-BD59-A6C34878D82A}">
                    <a16:rowId xmlns:a16="http://schemas.microsoft.com/office/drawing/2014/main" val="358291490"/>
                  </a:ext>
                </a:extLst>
              </a:tr>
            </a:tbl>
          </a:graphicData>
        </a:graphic>
      </p:graphicFrame>
    </p:spTree>
    <p:extLst>
      <p:ext uri="{BB962C8B-B14F-4D97-AF65-F5344CB8AC3E}">
        <p14:creationId xmlns:p14="http://schemas.microsoft.com/office/powerpoint/2010/main" val="1955379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104431336"/>
              </p:ext>
            </p:extLst>
          </p:nvPr>
        </p:nvGraphicFramePr>
        <p:xfrm>
          <a:off x="609600" y="300251"/>
          <a:ext cx="7449403" cy="6161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8704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513421928"/>
              </p:ext>
            </p:extLst>
          </p:nvPr>
        </p:nvGraphicFramePr>
        <p:xfrm>
          <a:off x="425355" y="150125"/>
          <a:ext cx="7736006" cy="62194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4378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022758513"/>
              </p:ext>
            </p:extLst>
          </p:nvPr>
        </p:nvGraphicFramePr>
        <p:xfrm>
          <a:off x="875731" y="300251"/>
          <a:ext cx="6348413" cy="59504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2351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Modelling</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a:t>KKNN (Weighted KNN) </a:t>
            </a:r>
          </a:p>
          <a:p>
            <a:pPr algn="just"/>
            <a:r>
              <a:rPr lang="en-US" dirty="0"/>
              <a:t>Since </a:t>
            </a:r>
            <a:r>
              <a:rPr lang="en-US" i="1" dirty="0"/>
              <a:t>KNN</a:t>
            </a:r>
            <a:r>
              <a:rPr lang="en-US" dirty="0"/>
              <a:t> predictions are based on the assumption that objects close in distance are potentially similar. </a:t>
            </a:r>
          </a:p>
          <a:p>
            <a:pPr algn="just"/>
            <a:r>
              <a:rPr lang="en-US" dirty="0"/>
              <a:t>It makes good sense to discriminate between the </a:t>
            </a:r>
            <a:r>
              <a:rPr lang="en-US" i="1" dirty="0"/>
              <a:t>K</a:t>
            </a:r>
            <a:r>
              <a:rPr lang="en-US" dirty="0"/>
              <a:t> nearest neighbors when making predictions, i.e., let the closest points among the </a:t>
            </a:r>
            <a:r>
              <a:rPr lang="en-US" i="1" dirty="0"/>
              <a:t>K</a:t>
            </a:r>
            <a:r>
              <a:rPr lang="en-US" dirty="0"/>
              <a:t> nearest neighbors have more say in affecting the outcome of the query point. </a:t>
            </a:r>
          </a:p>
          <a:p>
            <a:pPr marL="0" indent="0">
              <a:buNone/>
            </a:pPr>
            <a:endParaRPr lang="en-US" dirty="0"/>
          </a:p>
        </p:txBody>
      </p:sp>
    </p:spTree>
    <p:extLst>
      <p:ext uri="{BB962C8B-B14F-4D97-AF65-F5344CB8AC3E}">
        <p14:creationId xmlns:p14="http://schemas.microsoft.com/office/powerpoint/2010/main" val="4251556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Modelling</a:t>
            </a:r>
            <a:endParaRPr lang="en-US" dirty="0"/>
          </a:p>
        </p:txBody>
      </p:sp>
      <p:sp>
        <p:nvSpPr>
          <p:cNvPr id="3" name="Content Placeholder 2"/>
          <p:cNvSpPr>
            <a:spLocks noGrp="1"/>
          </p:cNvSpPr>
          <p:nvPr>
            <p:ph idx="1"/>
          </p:nvPr>
        </p:nvSpPr>
        <p:spPr>
          <a:xfrm>
            <a:off x="457200" y="1397550"/>
            <a:ext cx="8229600" cy="4525963"/>
          </a:xfrm>
        </p:spPr>
        <p:txBody>
          <a:bodyPr>
            <a:normAutofit/>
          </a:bodyPr>
          <a:lstStyle/>
          <a:p>
            <a:pPr marL="0" indent="0">
              <a:buNone/>
            </a:pPr>
            <a:r>
              <a:rPr lang="en-US" dirty="0"/>
              <a:t>KKNN Graph</a:t>
            </a:r>
          </a:p>
          <a:p>
            <a:pPr marL="0" indent="0" algn="just">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94785231"/>
              </p:ext>
            </p:extLst>
          </p:nvPr>
        </p:nvGraphicFramePr>
        <p:xfrm>
          <a:off x="1727645" y="2058939"/>
          <a:ext cx="4301568" cy="2523540"/>
        </p:xfrm>
        <a:graphic>
          <a:graphicData uri="http://schemas.openxmlformats.org/drawingml/2006/table">
            <a:tbl>
              <a:tblPr firstRow="1" bandRow="1">
                <a:tableStyleId>{5C22544A-7EE6-4342-B048-85BDC9FD1C3A}</a:tableStyleId>
              </a:tblPr>
              <a:tblGrid>
                <a:gridCol w="2150784">
                  <a:extLst>
                    <a:ext uri="{9D8B030D-6E8A-4147-A177-3AD203B41FA5}">
                      <a16:colId xmlns:a16="http://schemas.microsoft.com/office/drawing/2014/main" val="2079922522"/>
                    </a:ext>
                  </a:extLst>
                </a:gridCol>
                <a:gridCol w="2150784">
                  <a:extLst>
                    <a:ext uri="{9D8B030D-6E8A-4147-A177-3AD203B41FA5}">
                      <a16:colId xmlns:a16="http://schemas.microsoft.com/office/drawing/2014/main" val="1083354350"/>
                    </a:ext>
                  </a:extLst>
                </a:gridCol>
              </a:tblGrid>
              <a:tr h="557319">
                <a:tc>
                  <a:txBody>
                    <a:bodyPr/>
                    <a:lstStyle/>
                    <a:p>
                      <a:pPr algn="ctr"/>
                      <a:r>
                        <a:rPr lang="en-US" dirty="0"/>
                        <a:t>K Value </a:t>
                      </a:r>
                    </a:p>
                  </a:txBody>
                  <a:tcPr/>
                </a:tc>
                <a:tc>
                  <a:txBody>
                    <a:bodyPr/>
                    <a:lstStyle/>
                    <a:p>
                      <a:pPr algn="ctr"/>
                      <a:r>
                        <a:rPr lang="en-US" dirty="0"/>
                        <a:t>Result</a:t>
                      </a:r>
                    </a:p>
                  </a:txBody>
                  <a:tcPr/>
                </a:tc>
                <a:extLst>
                  <a:ext uri="{0D108BD9-81ED-4DB2-BD59-A6C34878D82A}">
                    <a16:rowId xmlns:a16="http://schemas.microsoft.com/office/drawing/2014/main" val="592044653"/>
                  </a:ext>
                </a:extLst>
              </a:tr>
              <a:tr h="655407">
                <a:tc>
                  <a:txBody>
                    <a:bodyPr/>
                    <a:lstStyle/>
                    <a:p>
                      <a:pPr algn="ctr"/>
                      <a:r>
                        <a:rPr lang="en-US" dirty="0"/>
                        <a:t>K=1</a:t>
                      </a:r>
                    </a:p>
                  </a:txBody>
                  <a:tcPr/>
                </a:tc>
                <a:tc>
                  <a:txBody>
                    <a:bodyPr/>
                    <a:lstStyle/>
                    <a:p>
                      <a:pPr algn="ctr"/>
                      <a:r>
                        <a:rPr lang="en-US" dirty="0"/>
                        <a:t>76.67304</a:t>
                      </a:r>
                    </a:p>
                  </a:txBody>
                  <a:tcPr/>
                </a:tc>
                <a:extLst>
                  <a:ext uri="{0D108BD9-81ED-4DB2-BD59-A6C34878D82A}">
                    <a16:rowId xmlns:a16="http://schemas.microsoft.com/office/drawing/2014/main" val="3383391040"/>
                  </a:ext>
                </a:extLst>
              </a:tr>
              <a:tr h="655407">
                <a:tc>
                  <a:txBody>
                    <a:bodyPr/>
                    <a:lstStyle/>
                    <a:p>
                      <a:pPr algn="ctr"/>
                      <a:r>
                        <a:rPr lang="en-US" dirty="0"/>
                        <a:t>K=3</a:t>
                      </a:r>
                    </a:p>
                  </a:txBody>
                  <a:tcPr/>
                </a:tc>
                <a:tc>
                  <a:txBody>
                    <a:bodyPr/>
                    <a:lstStyle/>
                    <a:p>
                      <a:pPr algn="ctr"/>
                      <a:r>
                        <a:rPr lang="en-US" dirty="0"/>
                        <a:t>62.07776</a:t>
                      </a:r>
                    </a:p>
                  </a:txBody>
                  <a:tcPr/>
                </a:tc>
                <a:extLst>
                  <a:ext uri="{0D108BD9-81ED-4DB2-BD59-A6C34878D82A}">
                    <a16:rowId xmlns:a16="http://schemas.microsoft.com/office/drawing/2014/main" val="1032773491"/>
                  </a:ext>
                </a:extLst>
              </a:tr>
              <a:tr h="655407">
                <a:tc>
                  <a:txBody>
                    <a:bodyPr/>
                    <a:lstStyle/>
                    <a:p>
                      <a:pPr algn="ctr"/>
                      <a:r>
                        <a:rPr lang="en-US" dirty="0"/>
                        <a:t>K=5</a:t>
                      </a:r>
                    </a:p>
                  </a:txBody>
                  <a:tcPr/>
                </a:tc>
                <a:tc>
                  <a:txBody>
                    <a:bodyPr/>
                    <a:lstStyle/>
                    <a:p>
                      <a:pPr algn="ctr"/>
                      <a:r>
                        <a:rPr lang="en-US" dirty="0"/>
                        <a:t>51.81644</a:t>
                      </a:r>
                    </a:p>
                  </a:txBody>
                  <a:tcPr/>
                </a:tc>
                <a:extLst>
                  <a:ext uri="{0D108BD9-81ED-4DB2-BD59-A6C34878D82A}">
                    <a16:rowId xmlns:a16="http://schemas.microsoft.com/office/drawing/2014/main" val="734010667"/>
                  </a:ext>
                </a:extLst>
              </a:tr>
            </a:tbl>
          </a:graphicData>
        </a:graphic>
      </p:graphicFrame>
    </p:spTree>
    <p:extLst>
      <p:ext uri="{BB962C8B-B14F-4D97-AF65-F5344CB8AC3E}">
        <p14:creationId xmlns:p14="http://schemas.microsoft.com/office/powerpoint/2010/main" val="2870450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pPr marL="0" indent="0" algn="just">
              <a:buNone/>
            </a:pPr>
            <a:r>
              <a:rPr lang="en-US" dirty="0"/>
              <a:t>Due to the global financial crisis, credit on international markets became more restricted for banks, turning attention to internal clients and their deposits to gather funds. This drive led to a demand for knowledge about client’s behavior towards deposits and especially their response to telemarketing campaigns. This work describes a data mining approach to extract valuable knowledge from recent Portuguese bank telemarketing campaign data. Such approach was guided by the CRISP--DM methodology and the data analysis was conducted using R-tool.</a:t>
            </a:r>
          </a:p>
        </p:txBody>
      </p:sp>
    </p:spTree>
    <p:extLst>
      <p:ext uri="{BB962C8B-B14F-4D97-AF65-F5344CB8AC3E}">
        <p14:creationId xmlns:p14="http://schemas.microsoft.com/office/powerpoint/2010/main" val="1678112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786494459"/>
              </p:ext>
            </p:extLst>
          </p:nvPr>
        </p:nvGraphicFramePr>
        <p:xfrm>
          <a:off x="609600" y="354842"/>
          <a:ext cx="6903493" cy="56871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42727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520801319"/>
              </p:ext>
            </p:extLst>
          </p:nvPr>
        </p:nvGraphicFramePr>
        <p:xfrm>
          <a:off x="609600" y="409433"/>
          <a:ext cx="7135504" cy="56325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9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688212849"/>
              </p:ext>
            </p:extLst>
          </p:nvPr>
        </p:nvGraphicFramePr>
        <p:xfrm>
          <a:off x="609600" y="348018"/>
          <a:ext cx="7360693" cy="56940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92787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Modelling</a:t>
            </a:r>
            <a:endParaRPr lang="en-US" dirty="0"/>
          </a:p>
        </p:txBody>
      </p:sp>
      <p:sp>
        <p:nvSpPr>
          <p:cNvPr id="3" name="Content Placeholder 2"/>
          <p:cNvSpPr>
            <a:spLocks noGrp="1"/>
          </p:cNvSpPr>
          <p:nvPr>
            <p:ph idx="1"/>
          </p:nvPr>
        </p:nvSpPr>
        <p:spPr>
          <a:xfrm>
            <a:off x="609599" y="1750716"/>
            <a:ext cx="6347714" cy="4290647"/>
          </a:xfrm>
        </p:spPr>
        <p:txBody>
          <a:bodyPr>
            <a:normAutofit fontScale="92500"/>
          </a:bodyPr>
          <a:lstStyle/>
          <a:p>
            <a:pPr marL="0" indent="0">
              <a:buNone/>
            </a:pPr>
            <a:r>
              <a:rPr lang="en-US" b="1" dirty="0"/>
              <a:t>Classification and Regression Tree</a:t>
            </a:r>
          </a:p>
          <a:p>
            <a:r>
              <a:rPr lang="en-US" dirty="0"/>
              <a:t>The purpose of the analysis via tree-building algorithm is to determine a set of if-then logical split conditions that permit accurate predictions or classification of cases. </a:t>
            </a:r>
          </a:p>
          <a:p>
            <a:r>
              <a:rPr lang="en-US" dirty="0"/>
              <a:t>A Classification tree will determine a set of logical if-then conditions instead of linear equations for predicting or classifying cases. </a:t>
            </a:r>
          </a:p>
          <a:p>
            <a:r>
              <a:rPr lang="en-US" dirty="0"/>
              <a:t>The general approach to derive predictions from if-then conditions can also be applied to regression tree as well.</a:t>
            </a:r>
          </a:p>
          <a:p>
            <a:pPr marL="45720" indent="0">
              <a:buNone/>
            </a:pPr>
            <a:endParaRPr lang="en-US" dirty="0"/>
          </a:p>
          <a:p>
            <a:r>
              <a:rPr lang="en-US" dirty="0"/>
              <a:t>Advantages of CART:</a:t>
            </a:r>
          </a:p>
          <a:p>
            <a:pPr lvl="1"/>
            <a:r>
              <a:rPr lang="en-US" dirty="0"/>
              <a:t>Simplicity </a:t>
            </a:r>
          </a:p>
          <a:p>
            <a:pPr lvl="1"/>
            <a:r>
              <a:rPr lang="en-US" dirty="0"/>
              <a:t>Nonparametric and Nonlinear </a:t>
            </a:r>
          </a:p>
          <a:p>
            <a:pPr marL="0" indent="0">
              <a:buNone/>
            </a:pPr>
            <a:endParaRPr lang="en-US" dirty="0"/>
          </a:p>
          <a:p>
            <a:pPr algn="just"/>
            <a:endParaRPr lang="en-US" dirty="0"/>
          </a:p>
        </p:txBody>
      </p:sp>
    </p:spTree>
    <p:extLst>
      <p:ext uri="{BB962C8B-B14F-4D97-AF65-F5344CB8AC3E}">
        <p14:creationId xmlns:p14="http://schemas.microsoft.com/office/powerpoint/2010/main" val="36203182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Modelling</a:t>
            </a:r>
            <a:endParaRPr lang="en-US" dirty="0"/>
          </a:p>
        </p:txBody>
      </p:sp>
      <p:sp>
        <p:nvSpPr>
          <p:cNvPr id="3" name="Content Placeholder 2"/>
          <p:cNvSpPr>
            <a:spLocks noGrp="1"/>
          </p:cNvSpPr>
          <p:nvPr>
            <p:ph idx="1"/>
          </p:nvPr>
        </p:nvSpPr>
        <p:spPr>
          <a:xfrm>
            <a:off x="457200" y="1397550"/>
            <a:ext cx="8229600" cy="4525963"/>
          </a:xfrm>
        </p:spPr>
        <p:txBody>
          <a:bodyPr>
            <a:normAutofit fontScale="92500" lnSpcReduction="10000"/>
          </a:bodyPr>
          <a:lstStyle/>
          <a:p>
            <a:pPr marL="0" indent="0">
              <a:buNone/>
            </a:pPr>
            <a:r>
              <a:rPr lang="en-US" b="1" dirty="0"/>
              <a:t>CART Summary</a:t>
            </a:r>
            <a:endParaRPr lang="de-DE" b="1" dirty="0"/>
          </a:p>
          <a:p>
            <a:pPr marL="0" indent="0">
              <a:buNone/>
            </a:pPr>
            <a:r>
              <a:rPr lang="de-DE" dirty="0" err="1"/>
              <a:t>rpart</a:t>
            </a:r>
            <a:r>
              <a:rPr lang="de-DE" dirty="0"/>
              <a:t>(</a:t>
            </a:r>
            <a:r>
              <a:rPr lang="de-DE" dirty="0" err="1"/>
              <a:t>formula</a:t>
            </a:r>
            <a:r>
              <a:rPr lang="de-DE" dirty="0"/>
              <a:t> = </a:t>
            </a:r>
            <a:r>
              <a:rPr lang="de-DE" dirty="0" err="1"/>
              <a:t>y</a:t>
            </a:r>
            <a:r>
              <a:rPr lang="de-DE" dirty="0"/>
              <a:t> ~ ., </a:t>
            </a:r>
            <a:r>
              <a:rPr lang="de-DE" dirty="0" err="1"/>
              <a:t>data</a:t>
            </a:r>
            <a:r>
              <a:rPr lang="de-DE" dirty="0"/>
              <a:t> = </a:t>
            </a:r>
            <a:r>
              <a:rPr lang="de-DE" dirty="0" err="1"/>
              <a:t>newtraining</a:t>
            </a:r>
            <a:r>
              <a:rPr lang="de-DE" dirty="0"/>
              <a:t>, </a:t>
            </a:r>
            <a:r>
              <a:rPr lang="de-DE" dirty="0" err="1"/>
              <a:t>control</a:t>
            </a:r>
            <a:r>
              <a:rPr lang="de-DE" dirty="0"/>
              <a:t> = </a:t>
            </a:r>
            <a:r>
              <a:rPr lang="de-DE" dirty="0" err="1"/>
              <a:t>rpart.control</a:t>
            </a:r>
            <a:r>
              <a:rPr lang="de-DE" dirty="0"/>
              <a:t>(</a:t>
            </a:r>
            <a:r>
              <a:rPr lang="de-DE" dirty="0" err="1"/>
              <a:t>maxdepth</a:t>
            </a:r>
            <a:r>
              <a:rPr lang="de-DE" dirty="0"/>
              <a:t> = 10))</a:t>
            </a:r>
          </a:p>
          <a:p>
            <a:pPr marL="0" indent="0">
              <a:buNone/>
            </a:pPr>
            <a:r>
              <a:rPr lang="de-DE" dirty="0"/>
              <a:t>  </a:t>
            </a:r>
            <a:r>
              <a:rPr lang="de-DE" dirty="0" err="1"/>
              <a:t>n</a:t>
            </a:r>
            <a:r>
              <a:rPr lang="de-DE" dirty="0"/>
              <a:t>= 6273 </a:t>
            </a:r>
          </a:p>
          <a:p>
            <a:pPr marL="0" indent="0">
              <a:buNone/>
            </a:pPr>
            <a:endParaRPr lang="de-DE" dirty="0"/>
          </a:p>
          <a:p>
            <a:pPr marL="0" indent="0">
              <a:buNone/>
            </a:pPr>
            <a:r>
              <a:rPr lang="de-DE" dirty="0"/>
              <a:t>          CP </a:t>
            </a:r>
            <a:r>
              <a:rPr lang="de-DE" dirty="0" err="1"/>
              <a:t>nsplit</a:t>
            </a:r>
            <a:r>
              <a:rPr lang="de-DE" dirty="0"/>
              <a:t> </a:t>
            </a:r>
            <a:r>
              <a:rPr lang="de-DE" dirty="0" err="1"/>
              <a:t>rel</a:t>
            </a:r>
            <a:r>
              <a:rPr lang="de-DE" dirty="0"/>
              <a:t> </a:t>
            </a:r>
            <a:r>
              <a:rPr lang="de-DE" dirty="0" err="1"/>
              <a:t>error</a:t>
            </a:r>
            <a:r>
              <a:rPr lang="de-DE" dirty="0"/>
              <a:t>    </a:t>
            </a:r>
            <a:r>
              <a:rPr lang="de-DE" dirty="0" err="1"/>
              <a:t>xerror</a:t>
            </a:r>
            <a:r>
              <a:rPr lang="de-DE" dirty="0"/>
              <a:t>       </a:t>
            </a:r>
            <a:r>
              <a:rPr lang="de-DE" dirty="0" err="1"/>
              <a:t>xstd</a:t>
            </a:r>
            <a:endParaRPr lang="de-DE" dirty="0"/>
          </a:p>
          <a:p>
            <a:pPr marL="0" indent="0">
              <a:buNone/>
            </a:pPr>
            <a:r>
              <a:rPr lang="de-DE" dirty="0"/>
              <a:t>1 0.22552699      0 1.0000000 1.0003732 0.01650402</a:t>
            </a:r>
          </a:p>
          <a:p>
            <a:pPr marL="0" indent="0">
              <a:buNone/>
            </a:pPr>
            <a:r>
              <a:rPr lang="de-DE" dirty="0"/>
              <a:t>2 0.02538551      1 0.7744730 0.7749534 0.01709562</a:t>
            </a:r>
          </a:p>
          <a:p>
            <a:pPr marL="0" indent="0">
              <a:buNone/>
            </a:pPr>
            <a:r>
              <a:rPr lang="de-DE" dirty="0"/>
              <a:t>3 0.01000000      2 0.7490875 0.7498183 0.01611865</a:t>
            </a:r>
          </a:p>
          <a:p>
            <a:pPr marL="0" indent="0">
              <a:buNone/>
            </a:pPr>
            <a:endParaRPr lang="de-DE" dirty="0"/>
          </a:p>
          <a:p>
            <a:pPr marL="0" indent="0">
              <a:buNone/>
            </a:pPr>
            <a:r>
              <a:rPr lang="de-DE" dirty="0"/>
              <a:t>Variable </a:t>
            </a:r>
            <a:r>
              <a:rPr lang="de-DE" dirty="0" err="1"/>
              <a:t>importance</a:t>
            </a:r>
            <a:endParaRPr lang="de-DE" dirty="0"/>
          </a:p>
          <a:p>
            <a:pPr marL="0" indent="0">
              <a:buNone/>
            </a:pPr>
            <a:r>
              <a:rPr lang="de-DE" dirty="0"/>
              <a:t>po3success    </a:t>
            </a:r>
            <a:r>
              <a:rPr lang="de-DE" dirty="0" err="1"/>
              <a:t>housing</a:t>
            </a:r>
            <a:r>
              <a:rPr lang="de-DE" dirty="0"/>
              <a:t>    </a:t>
            </a:r>
            <a:r>
              <a:rPr lang="de-DE" dirty="0" err="1"/>
              <a:t>retired</a:t>
            </a:r>
            <a:r>
              <a:rPr lang="de-DE" dirty="0"/>
              <a:t> </a:t>
            </a:r>
          </a:p>
          <a:p>
            <a:pPr marL="0" indent="0">
              <a:buNone/>
            </a:pPr>
            <a:r>
              <a:rPr lang="de-DE" dirty="0"/>
              <a:t>        89         10          1 </a:t>
            </a:r>
          </a:p>
          <a:p>
            <a:pPr marL="0" indent="0">
              <a:buNone/>
            </a:pPr>
            <a:endParaRPr lang="en-US" dirty="0"/>
          </a:p>
          <a:p>
            <a:pPr marL="0" indent="0" algn="just">
              <a:buNone/>
            </a:pPr>
            <a:endParaRPr lang="en-US" dirty="0"/>
          </a:p>
        </p:txBody>
      </p:sp>
    </p:spTree>
    <p:extLst>
      <p:ext uri="{BB962C8B-B14F-4D97-AF65-F5344CB8AC3E}">
        <p14:creationId xmlns:p14="http://schemas.microsoft.com/office/powerpoint/2010/main" val="957549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Modelling</a:t>
            </a:r>
            <a:endParaRPr lang="en-US" dirty="0"/>
          </a:p>
        </p:txBody>
      </p:sp>
      <p:sp>
        <p:nvSpPr>
          <p:cNvPr id="3" name="Content Placeholder 2"/>
          <p:cNvSpPr>
            <a:spLocks noGrp="1"/>
          </p:cNvSpPr>
          <p:nvPr>
            <p:ph idx="1"/>
          </p:nvPr>
        </p:nvSpPr>
        <p:spPr>
          <a:xfrm>
            <a:off x="457200" y="1397550"/>
            <a:ext cx="8229600" cy="5172332"/>
          </a:xfrm>
        </p:spPr>
        <p:txBody>
          <a:bodyPr>
            <a:normAutofit fontScale="92500" lnSpcReduction="20000"/>
          </a:bodyPr>
          <a:lstStyle/>
          <a:p>
            <a:pPr marL="0" indent="0">
              <a:buNone/>
            </a:pPr>
            <a:r>
              <a:rPr lang="en-US" b="1" dirty="0"/>
              <a:t>CART Summary</a:t>
            </a:r>
            <a:endParaRPr lang="de-DE" b="1" dirty="0"/>
          </a:p>
          <a:p>
            <a:pPr marL="0" indent="0">
              <a:buNone/>
            </a:pPr>
            <a:r>
              <a:rPr lang="en-US" dirty="0"/>
              <a:t>Node number 1: 6273 observations,    complexity </a:t>
            </a:r>
            <a:r>
              <a:rPr lang="en-US" dirty="0" err="1"/>
              <a:t>param</a:t>
            </a:r>
            <a:r>
              <a:rPr lang="en-US" dirty="0"/>
              <a:t>=0.225527</a:t>
            </a:r>
          </a:p>
          <a:p>
            <a:pPr marL="0" indent="0">
              <a:buNone/>
            </a:pPr>
            <a:r>
              <a:rPr lang="en-US" dirty="0"/>
              <a:t>  mean=0.2265264, MSE=0.1752122 </a:t>
            </a:r>
          </a:p>
          <a:p>
            <a:pPr marL="0" indent="0">
              <a:buNone/>
            </a:pPr>
            <a:r>
              <a:rPr lang="en-US" dirty="0"/>
              <a:t>  left son=2 (5123 </a:t>
            </a:r>
            <a:r>
              <a:rPr lang="en-US" dirty="0" err="1"/>
              <a:t>obs</a:t>
            </a:r>
            <a:r>
              <a:rPr lang="en-US" dirty="0"/>
              <a:t>) right son=3 (1150 </a:t>
            </a:r>
            <a:r>
              <a:rPr lang="en-US" dirty="0" err="1"/>
              <a:t>obs</a:t>
            </a:r>
            <a:r>
              <a:rPr lang="en-US" dirty="0"/>
              <a:t>)</a:t>
            </a:r>
          </a:p>
          <a:p>
            <a:pPr marL="0" indent="0" algn="just">
              <a:buNone/>
            </a:pPr>
            <a:r>
              <a:rPr lang="en-US" dirty="0"/>
              <a:t>Node number 2: 5123 observations,    complexity </a:t>
            </a:r>
            <a:r>
              <a:rPr lang="en-US" dirty="0" err="1"/>
              <a:t>param</a:t>
            </a:r>
            <a:r>
              <a:rPr lang="en-US" dirty="0"/>
              <a:t>=0.02538551</a:t>
            </a:r>
          </a:p>
          <a:p>
            <a:pPr marL="0" indent="0" algn="just">
              <a:buNone/>
            </a:pPr>
            <a:r>
              <a:rPr lang="en-US" dirty="0"/>
              <a:t>  mean=0.1323443, MSE=0.1148293 </a:t>
            </a:r>
          </a:p>
          <a:p>
            <a:pPr marL="0" indent="0" algn="just">
              <a:buNone/>
            </a:pPr>
            <a:r>
              <a:rPr lang="en-US" dirty="0"/>
              <a:t>  left son=4 (3584 </a:t>
            </a:r>
            <a:r>
              <a:rPr lang="en-US" dirty="0" err="1"/>
              <a:t>obs</a:t>
            </a:r>
            <a:r>
              <a:rPr lang="en-US" dirty="0"/>
              <a:t>) right son=5 (1539 </a:t>
            </a:r>
            <a:r>
              <a:rPr lang="en-US" dirty="0" err="1"/>
              <a:t>obs</a:t>
            </a:r>
            <a:r>
              <a:rPr lang="en-US" dirty="0"/>
              <a:t>)</a:t>
            </a:r>
          </a:p>
          <a:p>
            <a:pPr marL="0" indent="0" algn="just">
              <a:buNone/>
            </a:pPr>
            <a:r>
              <a:rPr lang="en-US" dirty="0"/>
              <a:t>Node number 3: 1150 observations</a:t>
            </a:r>
          </a:p>
          <a:p>
            <a:pPr marL="0" indent="0" algn="just">
              <a:buNone/>
            </a:pPr>
            <a:r>
              <a:rPr lang="en-US" dirty="0"/>
              <a:t>  mean=0.646087, MSE=0.2286586 </a:t>
            </a:r>
          </a:p>
          <a:p>
            <a:pPr marL="0" indent="0" algn="just">
              <a:buNone/>
            </a:pPr>
            <a:endParaRPr lang="en-US" dirty="0"/>
          </a:p>
          <a:p>
            <a:pPr marL="0" indent="0" algn="just">
              <a:buNone/>
            </a:pPr>
            <a:r>
              <a:rPr lang="en-US" dirty="0"/>
              <a:t>Node number 4: 3584 observations</a:t>
            </a:r>
          </a:p>
          <a:p>
            <a:pPr marL="0" indent="0" algn="just">
              <a:buNone/>
            </a:pPr>
            <a:r>
              <a:rPr lang="en-US" dirty="0"/>
              <a:t>  mean=0.08398438, MSE=0.076931 </a:t>
            </a:r>
          </a:p>
          <a:p>
            <a:pPr marL="0" indent="0" algn="just">
              <a:buNone/>
            </a:pPr>
            <a:endParaRPr lang="en-US" dirty="0"/>
          </a:p>
          <a:p>
            <a:pPr marL="0" indent="0" algn="just">
              <a:buNone/>
            </a:pPr>
            <a:r>
              <a:rPr lang="en-US" dirty="0"/>
              <a:t>Node number 5: 1539 observations</a:t>
            </a:r>
          </a:p>
          <a:p>
            <a:pPr marL="0" indent="0" algn="just">
              <a:buNone/>
            </a:pPr>
            <a:r>
              <a:rPr lang="en-US" dirty="0"/>
              <a:t>  mean=0.2449643, MSE=0.1849568 </a:t>
            </a:r>
          </a:p>
        </p:txBody>
      </p:sp>
    </p:spTree>
    <p:extLst>
      <p:ext uri="{BB962C8B-B14F-4D97-AF65-F5344CB8AC3E}">
        <p14:creationId xmlns:p14="http://schemas.microsoft.com/office/powerpoint/2010/main" val="3179520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 KNN</a:t>
            </a:r>
          </a:p>
        </p:txBody>
      </p:sp>
      <p:sp>
        <p:nvSpPr>
          <p:cNvPr id="5" name="TextBox 4"/>
          <p:cNvSpPr txBox="1"/>
          <p:nvPr/>
        </p:nvSpPr>
        <p:spPr>
          <a:xfrm>
            <a:off x="5329410" y="3525399"/>
            <a:ext cx="2999342" cy="830997"/>
          </a:xfrm>
          <a:prstGeom prst="rect">
            <a:avLst/>
          </a:prstGeom>
          <a:noFill/>
        </p:spPr>
        <p:txBody>
          <a:bodyPr wrap="square" rtlCol="0">
            <a:spAutoFit/>
          </a:bodyPr>
          <a:lstStyle/>
          <a:p>
            <a:r>
              <a:rPr lang="en-US" sz="2400" b="1" dirty="0"/>
              <a:t>81.26% of good predictions! </a:t>
            </a:r>
          </a:p>
        </p:txBody>
      </p:sp>
      <p:graphicFrame>
        <p:nvGraphicFramePr>
          <p:cNvPr id="6" name="Table 5"/>
          <p:cNvGraphicFramePr>
            <a:graphicFrameLocks noGrp="1"/>
          </p:cNvGraphicFramePr>
          <p:nvPr>
            <p:extLst>
              <p:ext uri="{D42A27DB-BD31-4B8C-83A1-F6EECF244321}">
                <p14:modId xmlns:p14="http://schemas.microsoft.com/office/powerpoint/2010/main" val="193227152"/>
              </p:ext>
            </p:extLst>
          </p:nvPr>
        </p:nvGraphicFramePr>
        <p:xfrm>
          <a:off x="519336" y="1979714"/>
          <a:ext cx="4301568" cy="1868133"/>
        </p:xfrm>
        <a:graphic>
          <a:graphicData uri="http://schemas.openxmlformats.org/drawingml/2006/table">
            <a:tbl>
              <a:tblPr firstRow="1" bandRow="1">
                <a:tableStyleId>{5C22544A-7EE6-4342-B048-85BDC9FD1C3A}</a:tableStyleId>
              </a:tblPr>
              <a:tblGrid>
                <a:gridCol w="1433856">
                  <a:extLst>
                    <a:ext uri="{9D8B030D-6E8A-4147-A177-3AD203B41FA5}">
                      <a16:colId xmlns:a16="http://schemas.microsoft.com/office/drawing/2014/main" val="2079922522"/>
                    </a:ext>
                  </a:extLst>
                </a:gridCol>
                <a:gridCol w="1433856">
                  <a:extLst>
                    <a:ext uri="{9D8B030D-6E8A-4147-A177-3AD203B41FA5}">
                      <a16:colId xmlns:a16="http://schemas.microsoft.com/office/drawing/2014/main" val="20001"/>
                    </a:ext>
                  </a:extLst>
                </a:gridCol>
                <a:gridCol w="1433856">
                  <a:extLst>
                    <a:ext uri="{9D8B030D-6E8A-4147-A177-3AD203B41FA5}">
                      <a16:colId xmlns:a16="http://schemas.microsoft.com/office/drawing/2014/main" val="1083354350"/>
                    </a:ext>
                  </a:extLst>
                </a:gridCol>
              </a:tblGrid>
              <a:tr h="557319">
                <a:tc>
                  <a:txBody>
                    <a:bodyPr/>
                    <a:lstStyle/>
                    <a:p>
                      <a:pPr algn="ctr"/>
                      <a:r>
                        <a:rPr lang="en-US" sz="1800" b="1" kern="1200" dirty="0">
                          <a:solidFill>
                            <a:schemeClr val="lt1"/>
                          </a:solidFill>
                          <a:latin typeface="+mn-lt"/>
                          <a:ea typeface="+mn-ea"/>
                          <a:cs typeface="+mn-cs"/>
                        </a:rPr>
                        <a:t>K=7</a:t>
                      </a:r>
                    </a:p>
                  </a:txBody>
                  <a:tcPr>
                    <a:solidFill>
                      <a:schemeClr val="accent1"/>
                    </a:solidFill>
                  </a:tcPr>
                </a:tc>
                <a:tc>
                  <a:txBody>
                    <a:bodyPr/>
                    <a:lstStyle/>
                    <a:p>
                      <a:pPr algn="ctr"/>
                      <a:r>
                        <a:rPr lang="en-US" sz="1800" kern="1200" dirty="0">
                          <a:solidFill>
                            <a:schemeClr val="bg1"/>
                          </a:solidFill>
                          <a:latin typeface="+mn-lt"/>
                          <a:ea typeface="+mn-ea"/>
                          <a:cs typeface="+mn-cs"/>
                        </a:rPr>
                        <a:t>0</a:t>
                      </a:r>
                    </a:p>
                  </a:txBody>
                  <a:tcPr/>
                </a:tc>
                <a:tc>
                  <a:txBody>
                    <a:bodyPr/>
                    <a:lstStyle/>
                    <a:p>
                      <a:pPr algn="ctr"/>
                      <a:r>
                        <a:rPr lang="en-US" dirty="0"/>
                        <a:t>1</a:t>
                      </a:r>
                    </a:p>
                  </a:txBody>
                  <a:tcPr/>
                </a:tc>
                <a:extLst>
                  <a:ext uri="{0D108BD9-81ED-4DB2-BD59-A6C34878D82A}">
                    <a16:rowId xmlns:a16="http://schemas.microsoft.com/office/drawing/2014/main" val="592044653"/>
                  </a:ext>
                </a:extLst>
              </a:tr>
              <a:tr h="655407">
                <a:tc>
                  <a:txBody>
                    <a:bodyPr/>
                    <a:lstStyle/>
                    <a:p>
                      <a:pPr algn="ctr"/>
                      <a:r>
                        <a:rPr lang="en-US" sz="1800" b="1" kern="1200" dirty="0">
                          <a:solidFill>
                            <a:schemeClr val="lt1"/>
                          </a:solidFill>
                          <a:latin typeface="+mn-lt"/>
                          <a:ea typeface="+mn-ea"/>
                          <a:cs typeface="+mn-cs"/>
                        </a:rPr>
                        <a:t>0</a:t>
                      </a:r>
                    </a:p>
                  </a:txBody>
                  <a:tcPr>
                    <a:solidFill>
                      <a:schemeClr val="accent1"/>
                    </a:solidFill>
                  </a:tcPr>
                </a:tc>
                <a:tc>
                  <a:txBody>
                    <a:bodyPr/>
                    <a:lstStyle/>
                    <a:p>
                      <a:pPr algn="ctr"/>
                      <a:r>
                        <a:rPr lang="en-US" dirty="0"/>
                        <a:t>1125</a:t>
                      </a:r>
                    </a:p>
                  </a:txBody>
                  <a:tcPr/>
                </a:tc>
                <a:tc>
                  <a:txBody>
                    <a:bodyPr/>
                    <a:lstStyle/>
                    <a:p>
                      <a:pPr algn="ctr"/>
                      <a:r>
                        <a:rPr lang="en-US" dirty="0"/>
                        <a:t>79</a:t>
                      </a:r>
                    </a:p>
                  </a:txBody>
                  <a:tcPr/>
                </a:tc>
                <a:extLst>
                  <a:ext uri="{0D108BD9-81ED-4DB2-BD59-A6C34878D82A}">
                    <a16:rowId xmlns:a16="http://schemas.microsoft.com/office/drawing/2014/main" val="3383391040"/>
                  </a:ext>
                </a:extLst>
              </a:tr>
              <a:tr h="655407">
                <a:tc>
                  <a:txBody>
                    <a:bodyPr/>
                    <a:lstStyle/>
                    <a:p>
                      <a:pPr algn="ctr"/>
                      <a:r>
                        <a:rPr lang="en-US" sz="1800" b="1" kern="1200" dirty="0">
                          <a:solidFill>
                            <a:schemeClr val="lt1"/>
                          </a:solidFill>
                          <a:latin typeface="+mn-lt"/>
                          <a:ea typeface="+mn-ea"/>
                          <a:cs typeface="+mn-cs"/>
                        </a:rPr>
                        <a:t>1</a:t>
                      </a:r>
                    </a:p>
                  </a:txBody>
                  <a:tcPr>
                    <a:solidFill>
                      <a:schemeClr val="accent1"/>
                    </a:solidFill>
                  </a:tcPr>
                </a:tc>
                <a:tc>
                  <a:txBody>
                    <a:bodyPr/>
                    <a:lstStyle/>
                    <a:p>
                      <a:pPr algn="ctr"/>
                      <a:r>
                        <a:rPr lang="en-US" dirty="0"/>
                        <a:t>215</a:t>
                      </a:r>
                    </a:p>
                  </a:txBody>
                  <a:tcPr/>
                </a:tc>
                <a:tc>
                  <a:txBody>
                    <a:bodyPr/>
                    <a:lstStyle/>
                    <a:p>
                      <a:pPr algn="ctr"/>
                      <a:r>
                        <a:rPr lang="en-US" dirty="0"/>
                        <a:t>150</a:t>
                      </a:r>
                    </a:p>
                  </a:txBody>
                  <a:tcPr/>
                </a:tc>
                <a:extLst>
                  <a:ext uri="{0D108BD9-81ED-4DB2-BD59-A6C34878D82A}">
                    <a16:rowId xmlns:a16="http://schemas.microsoft.com/office/drawing/2014/main" val="1032773491"/>
                  </a:ext>
                </a:extLst>
              </a:tr>
            </a:tbl>
          </a:graphicData>
        </a:graphic>
      </p:graphicFrame>
    </p:spTree>
    <p:extLst>
      <p:ext uri="{BB962C8B-B14F-4D97-AF65-F5344CB8AC3E}">
        <p14:creationId xmlns:p14="http://schemas.microsoft.com/office/powerpoint/2010/main" val="4163345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 KNN</a:t>
            </a:r>
          </a:p>
        </p:txBody>
      </p:sp>
      <p:sp>
        <p:nvSpPr>
          <p:cNvPr id="5" name="TextBox 4"/>
          <p:cNvSpPr txBox="1"/>
          <p:nvPr/>
        </p:nvSpPr>
        <p:spPr>
          <a:xfrm>
            <a:off x="5329410" y="3525399"/>
            <a:ext cx="2999342" cy="830997"/>
          </a:xfrm>
          <a:prstGeom prst="rect">
            <a:avLst/>
          </a:prstGeom>
          <a:noFill/>
        </p:spPr>
        <p:txBody>
          <a:bodyPr wrap="square" rtlCol="0">
            <a:spAutoFit/>
          </a:bodyPr>
          <a:lstStyle/>
          <a:p>
            <a:r>
              <a:rPr lang="en-US" sz="2400" b="1" dirty="0"/>
              <a:t>81.26% of good predictions! </a:t>
            </a:r>
          </a:p>
        </p:txBody>
      </p:sp>
      <p:graphicFrame>
        <p:nvGraphicFramePr>
          <p:cNvPr id="7" name="Table 6"/>
          <p:cNvGraphicFramePr>
            <a:graphicFrameLocks noGrp="1"/>
          </p:cNvGraphicFramePr>
          <p:nvPr>
            <p:extLst>
              <p:ext uri="{D42A27DB-BD31-4B8C-83A1-F6EECF244321}">
                <p14:modId xmlns:p14="http://schemas.microsoft.com/office/powerpoint/2010/main" val="2369959193"/>
              </p:ext>
            </p:extLst>
          </p:nvPr>
        </p:nvGraphicFramePr>
        <p:xfrm>
          <a:off x="609599" y="1602767"/>
          <a:ext cx="4301568" cy="4489761"/>
        </p:xfrm>
        <a:graphic>
          <a:graphicData uri="http://schemas.openxmlformats.org/drawingml/2006/table">
            <a:tbl>
              <a:tblPr firstRow="1" bandRow="1">
                <a:tableStyleId>{5C22544A-7EE6-4342-B048-85BDC9FD1C3A}</a:tableStyleId>
              </a:tblPr>
              <a:tblGrid>
                <a:gridCol w="2150784">
                  <a:extLst>
                    <a:ext uri="{9D8B030D-6E8A-4147-A177-3AD203B41FA5}">
                      <a16:colId xmlns:a16="http://schemas.microsoft.com/office/drawing/2014/main" val="2079922522"/>
                    </a:ext>
                  </a:extLst>
                </a:gridCol>
                <a:gridCol w="2150784">
                  <a:extLst>
                    <a:ext uri="{9D8B030D-6E8A-4147-A177-3AD203B41FA5}">
                      <a16:colId xmlns:a16="http://schemas.microsoft.com/office/drawing/2014/main" val="1083354350"/>
                    </a:ext>
                  </a:extLst>
                </a:gridCol>
              </a:tblGrid>
              <a:tr h="557319">
                <a:tc>
                  <a:txBody>
                    <a:bodyPr/>
                    <a:lstStyle/>
                    <a:p>
                      <a:pPr algn="ctr"/>
                      <a:r>
                        <a:rPr lang="en-US" dirty="0"/>
                        <a:t>K Value </a:t>
                      </a:r>
                    </a:p>
                  </a:txBody>
                  <a:tcPr/>
                </a:tc>
                <a:tc>
                  <a:txBody>
                    <a:bodyPr/>
                    <a:lstStyle/>
                    <a:p>
                      <a:pPr algn="ctr"/>
                      <a:r>
                        <a:rPr lang="en-US" dirty="0"/>
                        <a:t>Result</a:t>
                      </a:r>
                    </a:p>
                  </a:txBody>
                  <a:tcPr/>
                </a:tc>
                <a:extLst>
                  <a:ext uri="{0D108BD9-81ED-4DB2-BD59-A6C34878D82A}">
                    <a16:rowId xmlns:a16="http://schemas.microsoft.com/office/drawing/2014/main" val="592044653"/>
                  </a:ext>
                </a:extLst>
              </a:tr>
              <a:tr h="655407">
                <a:tc>
                  <a:txBody>
                    <a:bodyPr/>
                    <a:lstStyle/>
                    <a:p>
                      <a:pPr algn="ctr"/>
                      <a:r>
                        <a:rPr lang="en-US" dirty="0"/>
                        <a:t>K=1</a:t>
                      </a:r>
                    </a:p>
                  </a:txBody>
                  <a:tcPr/>
                </a:tc>
                <a:tc>
                  <a:txBody>
                    <a:bodyPr/>
                    <a:lstStyle/>
                    <a:p>
                      <a:pPr algn="ctr"/>
                      <a:r>
                        <a:rPr lang="en-US" dirty="0"/>
                        <a:t>79.41364</a:t>
                      </a:r>
                    </a:p>
                  </a:txBody>
                  <a:tcPr/>
                </a:tc>
                <a:extLst>
                  <a:ext uri="{0D108BD9-81ED-4DB2-BD59-A6C34878D82A}">
                    <a16:rowId xmlns:a16="http://schemas.microsoft.com/office/drawing/2014/main" val="3383391040"/>
                  </a:ext>
                </a:extLst>
              </a:tr>
              <a:tr h="655407">
                <a:tc>
                  <a:txBody>
                    <a:bodyPr/>
                    <a:lstStyle/>
                    <a:p>
                      <a:pPr algn="ctr"/>
                      <a:r>
                        <a:rPr lang="en-US" dirty="0"/>
                        <a:t>K=3</a:t>
                      </a:r>
                    </a:p>
                  </a:txBody>
                  <a:tcPr/>
                </a:tc>
                <a:tc>
                  <a:txBody>
                    <a:bodyPr/>
                    <a:lstStyle/>
                    <a:p>
                      <a:pPr algn="ctr"/>
                      <a:r>
                        <a:rPr lang="en-US" dirty="0"/>
                        <a:t>80.94328</a:t>
                      </a:r>
                    </a:p>
                  </a:txBody>
                  <a:tcPr/>
                </a:tc>
                <a:extLst>
                  <a:ext uri="{0D108BD9-81ED-4DB2-BD59-A6C34878D82A}">
                    <a16:rowId xmlns:a16="http://schemas.microsoft.com/office/drawing/2014/main" val="1032773491"/>
                  </a:ext>
                </a:extLst>
              </a:tr>
              <a:tr h="655407">
                <a:tc>
                  <a:txBody>
                    <a:bodyPr/>
                    <a:lstStyle/>
                    <a:p>
                      <a:pPr algn="ctr"/>
                      <a:r>
                        <a:rPr lang="en-US" dirty="0"/>
                        <a:t>K=5</a:t>
                      </a:r>
                    </a:p>
                  </a:txBody>
                  <a:tcPr/>
                </a:tc>
                <a:tc>
                  <a:txBody>
                    <a:bodyPr/>
                    <a:lstStyle/>
                    <a:p>
                      <a:pPr algn="ctr"/>
                      <a:r>
                        <a:rPr lang="en-US" dirty="0"/>
                        <a:t>81.19822</a:t>
                      </a:r>
                    </a:p>
                  </a:txBody>
                  <a:tcPr/>
                </a:tc>
                <a:extLst>
                  <a:ext uri="{0D108BD9-81ED-4DB2-BD59-A6C34878D82A}">
                    <a16:rowId xmlns:a16="http://schemas.microsoft.com/office/drawing/2014/main" val="734010667"/>
                  </a:ext>
                </a:extLst>
              </a:tr>
              <a:tr h="655407">
                <a:tc>
                  <a:txBody>
                    <a:bodyPr/>
                    <a:lstStyle/>
                    <a:p>
                      <a:pPr algn="ctr"/>
                      <a:r>
                        <a:rPr lang="en-US" dirty="0"/>
                        <a:t>K=7</a:t>
                      </a:r>
                    </a:p>
                  </a:txBody>
                  <a:tcPr/>
                </a:tc>
                <a:tc>
                  <a:txBody>
                    <a:bodyPr/>
                    <a:lstStyle/>
                    <a:p>
                      <a:pPr algn="ctr"/>
                      <a:r>
                        <a:rPr lang="en-US" dirty="0"/>
                        <a:t>81.26195</a:t>
                      </a:r>
                    </a:p>
                  </a:txBody>
                  <a:tcPr/>
                </a:tc>
                <a:extLst>
                  <a:ext uri="{0D108BD9-81ED-4DB2-BD59-A6C34878D82A}">
                    <a16:rowId xmlns:a16="http://schemas.microsoft.com/office/drawing/2014/main" val="4225177089"/>
                  </a:ext>
                </a:extLst>
              </a:tr>
              <a:tr h="655407">
                <a:tc>
                  <a:txBody>
                    <a:bodyPr/>
                    <a:lstStyle/>
                    <a:p>
                      <a:pPr algn="ctr"/>
                      <a:r>
                        <a:rPr lang="en-US" dirty="0"/>
                        <a:t>K=9</a:t>
                      </a:r>
                    </a:p>
                  </a:txBody>
                  <a:tcPr/>
                </a:tc>
                <a:tc>
                  <a:txBody>
                    <a:bodyPr/>
                    <a:lstStyle/>
                    <a:p>
                      <a:pPr algn="ctr"/>
                      <a:r>
                        <a:rPr lang="en-US" dirty="0"/>
                        <a:t>81.00701</a:t>
                      </a:r>
                    </a:p>
                  </a:txBody>
                  <a:tcPr/>
                </a:tc>
                <a:extLst>
                  <a:ext uri="{0D108BD9-81ED-4DB2-BD59-A6C34878D82A}">
                    <a16:rowId xmlns:a16="http://schemas.microsoft.com/office/drawing/2014/main" val="2295726801"/>
                  </a:ext>
                </a:extLst>
              </a:tr>
              <a:tr h="655407">
                <a:tc>
                  <a:txBody>
                    <a:bodyPr/>
                    <a:lstStyle/>
                    <a:p>
                      <a:pPr algn="ctr"/>
                      <a:r>
                        <a:rPr lang="en-US" dirty="0"/>
                        <a:t>K=11</a:t>
                      </a:r>
                    </a:p>
                  </a:txBody>
                  <a:tcPr/>
                </a:tc>
                <a:tc>
                  <a:txBody>
                    <a:bodyPr/>
                    <a:lstStyle/>
                    <a:p>
                      <a:pPr algn="ctr"/>
                      <a:r>
                        <a:rPr lang="en-US" dirty="0"/>
                        <a:t>80.87954</a:t>
                      </a:r>
                    </a:p>
                  </a:txBody>
                  <a:tcPr/>
                </a:tc>
                <a:extLst>
                  <a:ext uri="{0D108BD9-81ED-4DB2-BD59-A6C34878D82A}">
                    <a16:rowId xmlns:a16="http://schemas.microsoft.com/office/drawing/2014/main" val="358291490"/>
                  </a:ext>
                </a:extLst>
              </a:tr>
            </a:tbl>
          </a:graphicData>
        </a:graphic>
      </p:graphicFrame>
    </p:spTree>
    <p:extLst>
      <p:ext uri="{BB962C8B-B14F-4D97-AF65-F5344CB8AC3E}">
        <p14:creationId xmlns:p14="http://schemas.microsoft.com/office/powerpoint/2010/main" val="33469366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 KKNN</a:t>
            </a:r>
          </a:p>
        </p:txBody>
      </p:sp>
      <p:sp>
        <p:nvSpPr>
          <p:cNvPr id="5" name="TextBox 4"/>
          <p:cNvSpPr txBox="1"/>
          <p:nvPr/>
        </p:nvSpPr>
        <p:spPr>
          <a:xfrm>
            <a:off x="5329410" y="3525399"/>
            <a:ext cx="2999342" cy="830997"/>
          </a:xfrm>
          <a:prstGeom prst="rect">
            <a:avLst/>
          </a:prstGeom>
          <a:noFill/>
        </p:spPr>
        <p:txBody>
          <a:bodyPr wrap="square" rtlCol="0">
            <a:spAutoFit/>
          </a:bodyPr>
          <a:lstStyle/>
          <a:p>
            <a:r>
              <a:rPr lang="en-US" sz="2400" b="1" dirty="0"/>
              <a:t>76.67% of good predictions! </a:t>
            </a:r>
          </a:p>
        </p:txBody>
      </p:sp>
      <p:graphicFrame>
        <p:nvGraphicFramePr>
          <p:cNvPr id="7" name="Table 6"/>
          <p:cNvGraphicFramePr>
            <a:graphicFrameLocks noGrp="1"/>
          </p:cNvGraphicFramePr>
          <p:nvPr>
            <p:extLst>
              <p:ext uri="{D42A27DB-BD31-4B8C-83A1-F6EECF244321}">
                <p14:modId xmlns:p14="http://schemas.microsoft.com/office/powerpoint/2010/main" val="3174840739"/>
              </p:ext>
            </p:extLst>
          </p:nvPr>
        </p:nvGraphicFramePr>
        <p:xfrm>
          <a:off x="609599" y="2058939"/>
          <a:ext cx="4301568" cy="2523540"/>
        </p:xfrm>
        <a:graphic>
          <a:graphicData uri="http://schemas.openxmlformats.org/drawingml/2006/table">
            <a:tbl>
              <a:tblPr firstRow="1" bandRow="1">
                <a:tableStyleId>{5C22544A-7EE6-4342-B048-85BDC9FD1C3A}</a:tableStyleId>
              </a:tblPr>
              <a:tblGrid>
                <a:gridCol w="2150784">
                  <a:extLst>
                    <a:ext uri="{9D8B030D-6E8A-4147-A177-3AD203B41FA5}">
                      <a16:colId xmlns:a16="http://schemas.microsoft.com/office/drawing/2014/main" val="2079922522"/>
                    </a:ext>
                  </a:extLst>
                </a:gridCol>
                <a:gridCol w="2150784">
                  <a:extLst>
                    <a:ext uri="{9D8B030D-6E8A-4147-A177-3AD203B41FA5}">
                      <a16:colId xmlns:a16="http://schemas.microsoft.com/office/drawing/2014/main" val="1083354350"/>
                    </a:ext>
                  </a:extLst>
                </a:gridCol>
              </a:tblGrid>
              <a:tr h="557319">
                <a:tc>
                  <a:txBody>
                    <a:bodyPr/>
                    <a:lstStyle/>
                    <a:p>
                      <a:pPr algn="ctr"/>
                      <a:r>
                        <a:rPr lang="en-US" dirty="0"/>
                        <a:t>K Value </a:t>
                      </a:r>
                    </a:p>
                  </a:txBody>
                  <a:tcPr/>
                </a:tc>
                <a:tc>
                  <a:txBody>
                    <a:bodyPr/>
                    <a:lstStyle/>
                    <a:p>
                      <a:pPr algn="ctr"/>
                      <a:r>
                        <a:rPr lang="en-US" dirty="0"/>
                        <a:t>Result</a:t>
                      </a:r>
                    </a:p>
                  </a:txBody>
                  <a:tcPr/>
                </a:tc>
                <a:extLst>
                  <a:ext uri="{0D108BD9-81ED-4DB2-BD59-A6C34878D82A}">
                    <a16:rowId xmlns:a16="http://schemas.microsoft.com/office/drawing/2014/main" val="592044653"/>
                  </a:ext>
                </a:extLst>
              </a:tr>
              <a:tr h="655407">
                <a:tc>
                  <a:txBody>
                    <a:bodyPr/>
                    <a:lstStyle/>
                    <a:p>
                      <a:pPr algn="ctr"/>
                      <a:r>
                        <a:rPr lang="en-US" dirty="0"/>
                        <a:t>K=1</a:t>
                      </a:r>
                    </a:p>
                  </a:txBody>
                  <a:tcPr/>
                </a:tc>
                <a:tc>
                  <a:txBody>
                    <a:bodyPr/>
                    <a:lstStyle/>
                    <a:p>
                      <a:pPr algn="ctr"/>
                      <a:r>
                        <a:rPr lang="en-US" dirty="0"/>
                        <a:t>76.67304</a:t>
                      </a:r>
                    </a:p>
                  </a:txBody>
                  <a:tcPr/>
                </a:tc>
                <a:extLst>
                  <a:ext uri="{0D108BD9-81ED-4DB2-BD59-A6C34878D82A}">
                    <a16:rowId xmlns:a16="http://schemas.microsoft.com/office/drawing/2014/main" val="3383391040"/>
                  </a:ext>
                </a:extLst>
              </a:tr>
              <a:tr h="655407">
                <a:tc>
                  <a:txBody>
                    <a:bodyPr/>
                    <a:lstStyle/>
                    <a:p>
                      <a:pPr algn="ctr"/>
                      <a:r>
                        <a:rPr lang="en-US" dirty="0"/>
                        <a:t>K=3</a:t>
                      </a:r>
                    </a:p>
                  </a:txBody>
                  <a:tcPr/>
                </a:tc>
                <a:tc>
                  <a:txBody>
                    <a:bodyPr/>
                    <a:lstStyle/>
                    <a:p>
                      <a:pPr algn="ctr"/>
                      <a:r>
                        <a:rPr lang="en-US" dirty="0"/>
                        <a:t>62.07776</a:t>
                      </a:r>
                    </a:p>
                  </a:txBody>
                  <a:tcPr/>
                </a:tc>
                <a:extLst>
                  <a:ext uri="{0D108BD9-81ED-4DB2-BD59-A6C34878D82A}">
                    <a16:rowId xmlns:a16="http://schemas.microsoft.com/office/drawing/2014/main" val="1032773491"/>
                  </a:ext>
                </a:extLst>
              </a:tr>
              <a:tr h="655407">
                <a:tc>
                  <a:txBody>
                    <a:bodyPr/>
                    <a:lstStyle/>
                    <a:p>
                      <a:pPr algn="ctr"/>
                      <a:r>
                        <a:rPr lang="en-US" dirty="0"/>
                        <a:t>K=5</a:t>
                      </a:r>
                    </a:p>
                  </a:txBody>
                  <a:tcPr/>
                </a:tc>
                <a:tc>
                  <a:txBody>
                    <a:bodyPr/>
                    <a:lstStyle/>
                    <a:p>
                      <a:pPr algn="ctr"/>
                      <a:r>
                        <a:rPr lang="en-US" dirty="0"/>
                        <a:t>51.81644</a:t>
                      </a:r>
                    </a:p>
                  </a:txBody>
                  <a:tcPr/>
                </a:tc>
                <a:extLst>
                  <a:ext uri="{0D108BD9-81ED-4DB2-BD59-A6C34878D82A}">
                    <a16:rowId xmlns:a16="http://schemas.microsoft.com/office/drawing/2014/main" val="734010667"/>
                  </a:ext>
                </a:extLst>
              </a:tr>
            </a:tbl>
          </a:graphicData>
        </a:graphic>
      </p:graphicFrame>
    </p:spTree>
    <p:extLst>
      <p:ext uri="{BB962C8B-B14F-4D97-AF65-F5344CB8AC3E}">
        <p14:creationId xmlns:p14="http://schemas.microsoft.com/office/powerpoint/2010/main" val="4660548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 CART</a:t>
            </a:r>
          </a:p>
        </p:txBody>
      </p:sp>
      <p:sp>
        <p:nvSpPr>
          <p:cNvPr id="7" name="TextBox 6"/>
          <p:cNvSpPr txBox="1"/>
          <p:nvPr/>
        </p:nvSpPr>
        <p:spPr>
          <a:xfrm>
            <a:off x="5552597" y="3933024"/>
            <a:ext cx="3271914" cy="830997"/>
          </a:xfrm>
          <a:prstGeom prst="rect">
            <a:avLst/>
          </a:prstGeom>
          <a:noFill/>
        </p:spPr>
        <p:txBody>
          <a:bodyPr wrap="square" rtlCol="0">
            <a:spAutoFit/>
          </a:bodyPr>
          <a:lstStyle/>
          <a:p>
            <a:r>
              <a:rPr lang="en-US" sz="2400" b="1" dirty="0"/>
              <a:t>77.49% of good predictions! </a:t>
            </a:r>
          </a:p>
        </p:txBody>
      </p:sp>
      <p:sp>
        <p:nvSpPr>
          <p:cNvPr id="3" name="Rectangle 2"/>
          <p:cNvSpPr/>
          <p:nvPr/>
        </p:nvSpPr>
        <p:spPr>
          <a:xfrm>
            <a:off x="436035" y="1930400"/>
            <a:ext cx="4572000" cy="3970318"/>
          </a:xfrm>
          <a:prstGeom prst="rect">
            <a:avLst/>
          </a:prstGeom>
        </p:spPr>
        <p:txBody>
          <a:bodyPr>
            <a:spAutoFit/>
          </a:bodyPr>
          <a:lstStyle/>
          <a:p>
            <a:r>
              <a:rPr lang="en-US" dirty="0"/>
              <a:t>n= 6273 </a:t>
            </a:r>
          </a:p>
          <a:p>
            <a:endParaRPr lang="en-US" dirty="0"/>
          </a:p>
          <a:p>
            <a:r>
              <a:rPr lang="en-US" dirty="0"/>
              <a:t>node), split, n, deviance, </a:t>
            </a:r>
            <a:r>
              <a:rPr lang="en-US" dirty="0" err="1"/>
              <a:t>yval</a:t>
            </a:r>
            <a:endParaRPr lang="en-US" dirty="0"/>
          </a:p>
          <a:p>
            <a:r>
              <a:rPr lang="en-US" dirty="0"/>
              <a:t>      * denotes terminal node</a:t>
            </a:r>
          </a:p>
          <a:p>
            <a:endParaRPr lang="en-US" dirty="0"/>
          </a:p>
          <a:p>
            <a:r>
              <a:rPr lang="en-US" dirty="0"/>
              <a:t>1) root 6273 1099.1060 0.22652640  </a:t>
            </a:r>
          </a:p>
          <a:p>
            <a:r>
              <a:rPr lang="en-US" dirty="0"/>
              <a:t>  2) po3success&lt; 0.5 5123  588.2705 0.13234430  </a:t>
            </a:r>
          </a:p>
          <a:p>
            <a:r>
              <a:rPr lang="en-US" dirty="0"/>
              <a:t>    4) housing&gt;=0.5 3584  275.7207 0.08398438 *</a:t>
            </a:r>
          </a:p>
          <a:p>
            <a:r>
              <a:rPr lang="en-US" dirty="0"/>
              <a:t>    5) housing&lt; 0.5 1539  284.6485 0.24496430 *</a:t>
            </a:r>
          </a:p>
          <a:p>
            <a:r>
              <a:rPr lang="en-US" dirty="0"/>
              <a:t>  3) po3success&gt;=0.5 1150  262.9574 0.64608700 *</a:t>
            </a:r>
          </a:p>
        </p:txBody>
      </p:sp>
    </p:spTree>
    <p:extLst>
      <p:ext uri="{BB962C8B-B14F-4D97-AF65-F5344CB8AC3E}">
        <p14:creationId xmlns:p14="http://schemas.microsoft.com/office/powerpoint/2010/main" val="25066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CRISP – DM</a:t>
            </a:r>
          </a:p>
        </p:txBody>
      </p:sp>
      <p:sp>
        <p:nvSpPr>
          <p:cNvPr id="3" name="Content Placeholder 2"/>
          <p:cNvSpPr>
            <a:spLocks noGrp="1"/>
          </p:cNvSpPr>
          <p:nvPr>
            <p:ph idx="1"/>
          </p:nvPr>
        </p:nvSpPr>
        <p:spPr>
          <a:xfrm>
            <a:off x="333559" y="1513758"/>
            <a:ext cx="8557065" cy="3581400"/>
          </a:xfrm>
        </p:spPr>
        <p:txBody>
          <a:bodyPr>
            <a:normAutofit/>
          </a:bodyPr>
          <a:lstStyle/>
          <a:p>
            <a:r>
              <a:rPr lang="en-US" sz="2400" dirty="0"/>
              <a:t>We will use the CRISP (Cross-Industry Standard Process for Data Mining) methodology to give the directions of this project. This process, consists in a iterative and adaptive life cycle consisting of 6 phases, as shown on the below picture.</a:t>
            </a:r>
          </a:p>
        </p:txBody>
      </p:sp>
      <p:pic>
        <p:nvPicPr>
          <p:cNvPr id="4" name="Picture 3" descr="crismd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954714"/>
            <a:ext cx="8369300" cy="1219200"/>
          </a:xfrm>
          <a:prstGeom prst="rect">
            <a:avLst/>
          </a:prstGeom>
        </p:spPr>
      </p:pic>
    </p:spTree>
    <p:extLst>
      <p:ext uri="{BB962C8B-B14F-4D97-AF65-F5344CB8AC3E}">
        <p14:creationId xmlns:p14="http://schemas.microsoft.com/office/powerpoint/2010/main" val="18956859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441683" cy="1320800"/>
          </a:xfrm>
        </p:spPr>
        <p:txBody>
          <a:bodyPr/>
          <a:lstStyle/>
          <a:p>
            <a:r>
              <a:rPr lang="en-US" dirty="0"/>
              <a:t>Evaluation – Accuracy Comparison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20107649"/>
              </p:ext>
            </p:extLst>
          </p:nvPr>
        </p:nvGraphicFramePr>
        <p:xfrm>
          <a:off x="609600" y="2160588"/>
          <a:ext cx="6348413"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041097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859316" y="1817784"/>
            <a:ext cx="7758629" cy="4902505"/>
          </a:xfrm>
        </p:spPr>
        <p:txBody>
          <a:bodyPr>
            <a:normAutofit/>
          </a:bodyPr>
          <a:lstStyle/>
          <a:p>
            <a:pPr marL="0" indent="0">
              <a:buNone/>
            </a:pPr>
            <a:endParaRPr lang="en-US" dirty="0"/>
          </a:p>
          <a:p>
            <a:pPr marL="0" indent="0">
              <a:buNone/>
            </a:pPr>
            <a:r>
              <a:rPr lang="en-US" b="1" dirty="0"/>
              <a:t>EQUATIONS</a:t>
            </a:r>
          </a:p>
          <a:p>
            <a:r>
              <a:rPr lang="en-US" dirty="0"/>
              <a:t>KNN</a:t>
            </a:r>
          </a:p>
          <a:p>
            <a:pPr marL="0" indent="0">
              <a:buNone/>
            </a:pPr>
            <a:r>
              <a:rPr lang="en-US" dirty="0" err="1"/>
              <a:t>newpredict</a:t>
            </a:r>
            <a:r>
              <a:rPr lang="en-US" dirty="0"/>
              <a:t>&lt;-</a:t>
            </a:r>
            <a:r>
              <a:rPr lang="en-US" dirty="0" err="1"/>
              <a:t>knn</a:t>
            </a:r>
            <a:r>
              <a:rPr lang="en-US" dirty="0"/>
              <a:t>(</a:t>
            </a:r>
            <a:r>
              <a:rPr lang="en-US" dirty="0" err="1"/>
              <a:t>newtraining</a:t>
            </a:r>
            <a:r>
              <a:rPr lang="en-US" dirty="0"/>
              <a:t>[,-33], </a:t>
            </a:r>
            <a:r>
              <a:rPr lang="en-US" dirty="0" err="1"/>
              <a:t>newtest</a:t>
            </a:r>
            <a:r>
              <a:rPr lang="en-US" dirty="0"/>
              <a:t>[,-33],</a:t>
            </a:r>
            <a:r>
              <a:rPr lang="en-US" dirty="0" err="1"/>
              <a:t>newtraining</a:t>
            </a:r>
            <a:r>
              <a:rPr lang="en-US" dirty="0"/>
              <a:t>[,33],k=1)</a:t>
            </a:r>
          </a:p>
          <a:p>
            <a:pPr marL="0" indent="0">
              <a:buNone/>
            </a:pPr>
            <a:r>
              <a:rPr lang="en-US" dirty="0" err="1"/>
              <a:t>newresults</a:t>
            </a:r>
            <a:r>
              <a:rPr lang="en-US" dirty="0"/>
              <a:t>&lt;-</a:t>
            </a:r>
            <a:r>
              <a:rPr lang="en-US" dirty="0" err="1"/>
              <a:t>cbind</a:t>
            </a:r>
            <a:r>
              <a:rPr lang="en-US" dirty="0"/>
              <a:t>(</a:t>
            </a:r>
            <a:r>
              <a:rPr lang="en-US" dirty="0" err="1"/>
              <a:t>newtest,as.character</a:t>
            </a:r>
            <a:r>
              <a:rPr lang="en-US" dirty="0"/>
              <a:t>(</a:t>
            </a:r>
            <a:r>
              <a:rPr lang="en-US" dirty="0" err="1"/>
              <a:t>newpredict</a:t>
            </a:r>
            <a:r>
              <a:rPr lang="en-US" dirty="0"/>
              <a:t>))  # adds new column from the result</a:t>
            </a:r>
          </a:p>
          <a:p>
            <a:pPr marL="0" indent="0">
              <a:buNone/>
            </a:pPr>
            <a:r>
              <a:rPr lang="en-US" dirty="0"/>
              <a:t>table(</a:t>
            </a:r>
            <a:r>
              <a:rPr lang="en-US" dirty="0" err="1"/>
              <a:t>newresults</a:t>
            </a:r>
            <a:r>
              <a:rPr lang="en-US" dirty="0"/>
              <a:t>[,33],</a:t>
            </a:r>
            <a:r>
              <a:rPr lang="en-US" dirty="0" err="1"/>
              <a:t>newresults</a:t>
            </a:r>
            <a:r>
              <a:rPr lang="en-US" dirty="0"/>
              <a:t>[,34])</a:t>
            </a:r>
          </a:p>
          <a:p>
            <a:pPr marL="0" indent="0">
              <a:buNone/>
            </a:pPr>
            <a:r>
              <a:rPr lang="en-US" dirty="0" err="1"/>
              <a:t>df</a:t>
            </a:r>
            <a:r>
              <a:rPr lang="en-US" dirty="0"/>
              <a:t>&lt;-</a:t>
            </a:r>
            <a:r>
              <a:rPr lang="en-US" dirty="0" err="1"/>
              <a:t>as.data.frame</a:t>
            </a:r>
            <a:r>
              <a:rPr lang="en-US" dirty="0"/>
              <a:t>(table(</a:t>
            </a:r>
            <a:r>
              <a:rPr lang="en-US" dirty="0" err="1"/>
              <a:t>newresults</a:t>
            </a:r>
            <a:r>
              <a:rPr lang="en-US" dirty="0"/>
              <a:t>[,33],</a:t>
            </a:r>
            <a:r>
              <a:rPr lang="en-US" dirty="0" err="1"/>
              <a:t>newresults</a:t>
            </a:r>
            <a:r>
              <a:rPr lang="en-US" dirty="0"/>
              <a:t>[,34]))</a:t>
            </a:r>
          </a:p>
          <a:p>
            <a:pPr marL="0" indent="0">
              <a:buNone/>
            </a:pPr>
            <a:r>
              <a:rPr lang="en-US" dirty="0" err="1"/>
              <a:t>good_predictions</a:t>
            </a:r>
            <a:r>
              <a:rPr lang="en-US" dirty="0"/>
              <a:t>&lt;-sum(</a:t>
            </a:r>
            <a:r>
              <a:rPr lang="en-US" dirty="0" err="1"/>
              <a:t>df$Freq</a:t>
            </a:r>
            <a:r>
              <a:rPr lang="en-US" dirty="0"/>
              <a:t>[df$Var1==df$Var2])</a:t>
            </a:r>
          </a:p>
          <a:p>
            <a:pPr marL="0" indent="0">
              <a:buNone/>
            </a:pPr>
            <a:r>
              <a:rPr lang="en-US" dirty="0" err="1"/>
              <a:t>total_predictions</a:t>
            </a:r>
            <a:r>
              <a:rPr lang="en-US" dirty="0"/>
              <a:t>&lt;- sum(</a:t>
            </a:r>
            <a:r>
              <a:rPr lang="en-US" dirty="0" err="1"/>
              <a:t>df$Freq</a:t>
            </a:r>
            <a:r>
              <a:rPr lang="en-US" dirty="0"/>
              <a:t>)</a:t>
            </a:r>
          </a:p>
          <a:p>
            <a:pPr marL="0" indent="0">
              <a:buNone/>
            </a:pPr>
            <a:r>
              <a:rPr lang="en-US" dirty="0"/>
              <a:t>successrate_K_1 &lt;- (</a:t>
            </a:r>
            <a:r>
              <a:rPr lang="en-US" dirty="0" err="1"/>
              <a:t>good_predictions</a:t>
            </a:r>
            <a:r>
              <a:rPr lang="en-US" dirty="0"/>
              <a:t>/</a:t>
            </a:r>
            <a:r>
              <a:rPr lang="en-US" dirty="0" err="1"/>
              <a:t>total_predictions</a:t>
            </a:r>
            <a:r>
              <a:rPr lang="en-US" dirty="0"/>
              <a:t>) * 100</a:t>
            </a:r>
          </a:p>
          <a:p>
            <a:pPr marL="0" indent="0">
              <a:buNone/>
            </a:pPr>
            <a:r>
              <a:rPr lang="en-US" dirty="0"/>
              <a:t>successrate_K_1</a:t>
            </a:r>
          </a:p>
          <a:p>
            <a:endParaRPr lang="en-US" dirty="0"/>
          </a:p>
          <a:p>
            <a:endParaRPr lang="en-US" dirty="0"/>
          </a:p>
        </p:txBody>
      </p:sp>
    </p:spTree>
    <p:extLst>
      <p:ext uri="{BB962C8B-B14F-4D97-AF65-F5344CB8AC3E}">
        <p14:creationId xmlns:p14="http://schemas.microsoft.com/office/powerpoint/2010/main" val="37976659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859316" y="1817784"/>
            <a:ext cx="7758629" cy="4902505"/>
          </a:xfrm>
        </p:spPr>
        <p:txBody>
          <a:bodyPr>
            <a:normAutofit lnSpcReduction="10000"/>
          </a:bodyPr>
          <a:lstStyle/>
          <a:p>
            <a:pPr marL="0" indent="0">
              <a:buNone/>
            </a:pPr>
            <a:endParaRPr lang="en-US" dirty="0"/>
          </a:p>
          <a:p>
            <a:pPr marL="0" indent="0">
              <a:buNone/>
            </a:pPr>
            <a:r>
              <a:rPr lang="en-US" b="1" dirty="0"/>
              <a:t>EQUATIONS</a:t>
            </a:r>
          </a:p>
          <a:p>
            <a:r>
              <a:rPr lang="en-US" dirty="0"/>
              <a:t>KKNN</a:t>
            </a:r>
          </a:p>
          <a:p>
            <a:pPr marL="0" indent="0">
              <a:buNone/>
            </a:pPr>
            <a:r>
              <a:rPr lang="en-US" dirty="0" err="1"/>
              <a:t>newpredict</a:t>
            </a:r>
            <a:r>
              <a:rPr lang="en-US" dirty="0"/>
              <a:t> &lt;- </a:t>
            </a:r>
            <a:r>
              <a:rPr lang="en-US" dirty="0" err="1"/>
              <a:t>kknn</a:t>
            </a:r>
            <a:r>
              <a:rPr lang="en-US" dirty="0"/>
              <a:t>(y~., </a:t>
            </a:r>
            <a:r>
              <a:rPr lang="en-US" dirty="0" err="1"/>
              <a:t>newtraining</a:t>
            </a:r>
            <a:r>
              <a:rPr lang="en-US" dirty="0"/>
              <a:t>, </a:t>
            </a:r>
            <a:r>
              <a:rPr lang="en-US" dirty="0" err="1"/>
              <a:t>newtest</a:t>
            </a:r>
            <a:r>
              <a:rPr lang="en-US" dirty="0"/>
              <a:t>, distance=1,k=1)</a:t>
            </a:r>
          </a:p>
          <a:p>
            <a:pPr marL="0" indent="0">
              <a:buNone/>
            </a:pPr>
            <a:r>
              <a:rPr lang="en-US" dirty="0"/>
              <a:t>#summary(</a:t>
            </a:r>
            <a:r>
              <a:rPr lang="en-US" dirty="0" err="1"/>
              <a:t>newpredict</a:t>
            </a:r>
            <a:r>
              <a:rPr lang="en-US" dirty="0"/>
              <a:t>)</a:t>
            </a:r>
          </a:p>
          <a:p>
            <a:pPr marL="0" indent="0">
              <a:buNone/>
            </a:pPr>
            <a:r>
              <a:rPr lang="en-US" dirty="0"/>
              <a:t>fit &lt;- fitted(</a:t>
            </a:r>
            <a:r>
              <a:rPr lang="en-US" dirty="0" err="1"/>
              <a:t>newpredict</a:t>
            </a:r>
            <a:r>
              <a:rPr lang="en-US" dirty="0"/>
              <a:t>)</a:t>
            </a:r>
          </a:p>
          <a:p>
            <a:pPr marL="0" indent="0">
              <a:buNone/>
            </a:pPr>
            <a:endParaRPr lang="en-US" dirty="0"/>
          </a:p>
          <a:p>
            <a:pPr marL="0" indent="0">
              <a:buNone/>
            </a:pPr>
            <a:r>
              <a:rPr lang="en-US" dirty="0"/>
              <a:t>s&lt;-table(</a:t>
            </a:r>
            <a:r>
              <a:rPr lang="en-US" dirty="0" err="1"/>
              <a:t>newtest$y</a:t>
            </a:r>
            <a:r>
              <a:rPr lang="en-US" dirty="0"/>
              <a:t>, fit) # table gives the result in tabular form</a:t>
            </a:r>
          </a:p>
          <a:p>
            <a:pPr marL="0" indent="0">
              <a:buNone/>
            </a:pPr>
            <a:r>
              <a:rPr lang="en-US" dirty="0"/>
              <a:t>View(s)</a:t>
            </a:r>
          </a:p>
          <a:p>
            <a:pPr marL="0" indent="0">
              <a:buNone/>
            </a:pPr>
            <a:endParaRPr lang="en-US" dirty="0"/>
          </a:p>
          <a:p>
            <a:pPr marL="0" indent="0">
              <a:buNone/>
            </a:pPr>
            <a:r>
              <a:rPr lang="en-US" dirty="0"/>
              <a:t>correct&lt;-fit== </a:t>
            </a:r>
            <a:r>
              <a:rPr lang="en-US" dirty="0" err="1"/>
              <a:t>newtest$y</a:t>
            </a:r>
            <a:endParaRPr lang="en-US" dirty="0"/>
          </a:p>
          <a:p>
            <a:pPr marL="0" indent="0">
              <a:buNone/>
            </a:pPr>
            <a:r>
              <a:rPr lang="en-US" dirty="0"/>
              <a:t>rate&lt;-sum(correct)/length(correct)</a:t>
            </a:r>
          </a:p>
          <a:p>
            <a:pPr marL="0" indent="0">
              <a:buNone/>
            </a:pPr>
            <a:r>
              <a:rPr lang="en-US" dirty="0"/>
              <a:t>rate</a:t>
            </a:r>
          </a:p>
          <a:p>
            <a:endParaRPr lang="en-US" dirty="0"/>
          </a:p>
        </p:txBody>
      </p:sp>
    </p:spTree>
    <p:extLst>
      <p:ext uri="{BB962C8B-B14F-4D97-AF65-F5344CB8AC3E}">
        <p14:creationId xmlns:p14="http://schemas.microsoft.com/office/powerpoint/2010/main" val="1416783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859316" y="1817784"/>
            <a:ext cx="7758629" cy="4902505"/>
          </a:xfrm>
        </p:spPr>
        <p:txBody>
          <a:bodyPr>
            <a:normAutofit/>
          </a:bodyPr>
          <a:lstStyle/>
          <a:p>
            <a:pPr marL="0" indent="0">
              <a:buNone/>
            </a:pPr>
            <a:endParaRPr lang="en-US" dirty="0"/>
          </a:p>
          <a:p>
            <a:pPr marL="0" indent="0">
              <a:buNone/>
            </a:pPr>
            <a:r>
              <a:rPr lang="en-US" b="1" dirty="0"/>
              <a:t>EQUATIONS</a:t>
            </a:r>
          </a:p>
          <a:p>
            <a:r>
              <a:rPr lang="en-US" dirty="0"/>
              <a:t>CART Decision Tree</a:t>
            </a:r>
          </a:p>
          <a:p>
            <a:pPr marL="0" indent="0">
              <a:buNone/>
            </a:pPr>
            <a:r>
              <a:rPr lang="en-US" dirty="0"/>
              <a:t>fit &lt;- </a:t>
            </a:r>
            <a:r>
              <a:rPr lang="en-US" dirty="0" err="1"/>
              <a:t>rpart</a:t>
            </a:r>
            <a:r>
              <a:rPr lang="en-US" dirty="0"/>
              <a:t>(y~., data=</a:t>
            </a:r>
            <a:r>
              <a:rPr lang="en-US" dirty="0" err="1"/>
              <a:t>newtraining</a:t>
            </a:r>
            <a:r>
              <a:rPr lang="en-US" dirty="0"/>
              <a:t>, control=</a:t>
            </a:r>
            <a:r>
              <a:rPr lang="en-US" dirty="0" err="1"/>
              <a:t>rpart.control</a:t>
            </a:r>
            <a:r>
              <a:rPr lang="en-US" dirty="0"/>
              <a:t>(</a:t>
            </a:r>
            <a:r>
              <a:rPr lang="en-US" dirty="0" err="1"/>
              <a:t>maxdepth</a:t>
            </a:r>
            <a:r>
              <a:rPr lang="en-US" dirty="0"/>
              <a:t> = 10)) </a:t>
            </a:r>
          </a:p>
          <a:p>
            <a:pPr marL="0" indent="0">
              <a:buNone/>
            </a:pPr>
            <a:r>
              <a:rPr lang="en-US" dirty="0" err="1"/>
              <a:t>printcp</a:t>
            </a:r>
            <a:r>
              <a:rPr lang="en-US" dirty="0"/>
              <a:t>(fit)</a:t>
            </a:r>
          </a:p>
          <a:p>
            <a:pPr marL="0" indent="0">
              <a:buNone/>
            </a:pPr>
            <a:endParaRPr lang="en-US" dirty="0"/>
          </a:p>
          <a:p>
            <a:pPr marL="0" indent="0">
              <a:buNone/>
            </a:pPr>
            <a:r>
              <a:rPr lang="en-US" dirty="0"/>
              <a:t># Plot the fit</a:t>
            </a:r>
          </a:p>
          <a:p>
            <a:pPr marL="0" indent="0">
              <a:buNone/>
            </a:pPr>
            <a:r>
              <a:rPr lang="en-US" dirty="0"/>
              <a:t>plot(fit)</a:t>
            </a:r>
          </a:p>
          <a:p>
            <a:pPr marL="0" indent="0">
              <a:buNone/>
            </a:pPr>
            <a:r>
              <a:rPr lang="en-US" dirty="0"/>
              <a:t>text(</a:t>
            </a:r>
            <a:r>
              <a:rPr lang="en-US" dirty="0" err="1"/>
              <a:t>fit,pretty</a:t>
            </a:r>
            <a:r>
              <a:rPr lang="en-US" dirty="0"/>
              <a:t>=1 )</a:t>
            </a:r>
          </a:p>
          <a:p>
            <a:pPr marL="0" indent="0">
              <a:buNone/>
            </a:pPr>
            <a:endParaRPr lang="en-US" dirty="0"/>
          </a:p>
          <a:p>
            <a:pPr marL="0" indent="0">
              <a:buNone/>
            </a:pPr>
            <a:r>
              <a:rPr lang="en-US" dirty="0"/>
              <a:t>#Predict on the test dataset</a:t>
            </a:r>
          </a:p>
          <a:p>
            <a:pPr marL="0" indent="0">
              <a:buNone/>
            </a:pPr>
            <a:r>
              <a:rPr lang="en-US" dirty="0"/>
              <a:t>results &lt;- predict(fit, </a:t>
            </a:r>
            <a:r>
              <a:rPr lang="en-US" dirty="0" err="1"/>
              <a:t>newdata</a:t>
            </a:r>
            <a:r>
              <a:rPr lang="en-US" dirty="0"/>
              <a:t>=</a:t>
            </a:r>
            <a:r>
              <a:rPr lang="en-US" dirty="0" err="1"/>
              <a:t>newtest</a:t>
            </a:r>
            <a:r>
              <a:rPr lang="en-US" dirty="0"/>
              <a:t>, type="class")</a:t>
            </a:r>
          </a:p>
        </p:txBody>
      </p:sp>
    </p:spTree>
    <p:extLst>
      <p:ext uri="{BB962C8B-B14F-4D97-AF65-F5344CB8AC3E}">
        <p14:creationId xmlns:p14="http://schemas.microsoft.com/office/powerpoint/2010/main" val="18433289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351" y="1817784"/>
            <a:ext cx="7758629" cy="4902505"/>
          </a:xfrm>
        </p:spPr>
        <p:txBody>
          <a:bodyPr>
            <a:normAutofit/>
          </a:bodyPr>
          <a:lstStyle/>
          <a:p>
            <a:pPr marL="0" indent="0" algn="ctr">
              <a:buNone/>
            </a:pPr>
            <a:r>
              <a:rPr lang="en-US" sz="6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p>
        </p:txBody>
      </p:sp>
    </p:spTree>
    <p:extLst>
      <p:ext uri="{BB962C8B-B14F-4D97-AF65-F5344CB8AC3E}">
        <p14:creationId xmlns:p14="http://schemas.microsoft.com/office/powerpoint/2010/main" val="2251977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8" y="150125"/>
            <a:ext cx="8049905" cy="6885296"/>
          </a:xfrm>
        </p:spPr>
        <p:txBody>
          <a:bodyPr>
            <a:normAutofit/>
          </a:bodyPr>
          <a:lstStyle/>
          <a:p>
            <a:r>
              <a:rPr lang="en-US" dirty="0"/>
              <a:t>1-Business Understanding-</a:t>
            </a:r>
          </a:p>
          <a:p>
            <a:pPr marL="0" indent="0">
              <a:buNone/>
            </a:pPr>
            <a:r>
              <a:rPr lang="en-US" dirty="0"/>
              <a:t>   -  This phase focuses on understanding the project objectives</a:t>
            </a:r>
          </a:p>
          <a:p>
            <a:pPr marL="0" indent="0">
              <a:buNone/>
            </a:pPr>
            <a:r>
              <a:rPr lang="en-US" dirty="0"/>
              <a:t>     and requirements.</a:t>
            </a:r>
          </a:p>
          <a:p>
            <a:pPr marL="0" indent="0">
              <a:buNone/>
            </a:pPr>
            <a:r>
              <a:rPr lang="en-US" dirty="0"/>
              <a:t>   -  Converting knowledge into data mining problem and definition.</a:t>
            </a:r>
          </a:p>
          <a:p>
            <a:r>
              <a:rPr lang="en-US" dirty="0"/>
              <a:t>2-Data Understanding-</a:t>
            </a:r>
          </a:p>
          <a:p>
            <a:pPr marL="0" indent="0">
              <a:buNone/>
            </a:pPr>
            <a:r>
              <a:rPr lang="en-US" dirty="0"/>
              <a:t>    - Getting familiar with the data</a:t>
            </a:r>
          </a:p>
          <a:p>
            <a:pPr marL="0" indent="0">
              <a:buNone/>
            </a:pPr>
            <a:r>
              <a:rPr lang="en-US" dirty="0"/>
              <a:t>    -Identifying data quality problems</a:t>
            </a:r>
          </a:p>
          <a:p>
            <a:r>
              <a:rPr lang="en-US" dirty="0"/>
              <a:t>3-Data Preparation-</a:t>
            </a:r>
          </a:p>
          <a:p>
            <a:pPr marL="0" indent="0">
              <a:buNone/>
            </a:pPr>
            <a:r>
              <a:rPr lang="en-US" dirty="0"/>
              <a:t>     -covers all activities to construct the final dataset</a:t>
            </a:r>
          </a:p>
          <a:p>
            <a:pPr marL="0" indent="0">
              <a:buNone/>
            </a:pPr>
            <a:r>
              <a:rPr lang="en-US" dirty="0"/>
              <a:t>    4-Modelling-</a:t>
            </a:r>
          </a:p>
          <a:p>
            <a:pPr marL="0" indent="0">
              <a:buNone/>
            </a:pPr>
            <a:r>
              <a:rPr lang="en-US" dirty="0"/>
              <a:t>     - Various Modelling techniques are selected and applied.</a:t>
            </a:r>
          </a:p>
          <a:p>
            <a:r>
              <a:rPr lang="en-US" dirty="0"/>
              <a:t>5-Evaluation-</a:t>
            </a:r>
          </a:p>
          <a:p>
            <a:pPr marL="0" indent="0">
              <a:buNone/>
            </a:pPr>
            <a:r>
              <a:rPr lang="en-US" dirty="0"/>
              <a:t>     -Reviewing the steps used to execute the model</a:t>
            </a:r>
          </a:p>
          <a:p>
            <a:r>
              <a:rPr lang="en-US" dirty="0"/>
              <a:t>6-Deployment-</a:t>
            </a:r>
          </a:p>
          <a:p>
            <a:pPr marL="0" indent="0">
              <a:buNone/>
            </a:pPr>
            <a:r>
              <a:rPr lang="en-US" dirty="0"/>
              <a:t>     -interacting with customer and making customer </a:t>
            </a:r>
          </a:p>
          <a:p>
            <a:pPr marL="0" indent="0">
              <a:buNone/>
            </a:pPr>
            <a:r>
              <a:rPr lang="en-US" dirty="0"/>
              <a:t>understand the model.</a:t>
            </a:r>
          </a:p>
        </p:txBody>
      </p:sp>
    </p:spTree>
    <p:extLst>
      <p:ext uri="{BB962C8B-B14F-4D97-AF65-F5344CB8AC3E}">
        <p14:creationId xmlns:p14="http://schemas.microsoft.com/office/powerpoint/2010/main" val="4146627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Understanding</a:t>
            </a:r>
          </a:p>
        </p:txBody>
      </p:sp>
      <p:sp>
        <p:nvSpPr>
          <p:cNvPr id="3" name="Content Placeholder 2"/>
          <p:cNvSpPr>
            <a:spLocks noGrp="1"/>
          </p:cNvSpPr>
          <p:nvPr>
            <p:ph idx="1"/>
          </p:nvPr>
        </p:nvSpPr>
        <p:spPr>
          <a:xfrm>
            <a:off x="457200" y="1373400"/>
            <a:ext cx="8229600" cy="4525963"/>
          </a:xfrm>
        </p:spPr>
        <p:txBody>
          <a:bodyPr>
            <a:noAutofit/>
          </a:bodyPr>
          <a:lstStyle/>
          <a:p>
            <a:pPr marL="0" indent="0" algn="just">
              <a:buNone/>
            </a:pPr>
            <a:r>
              <a:rPr lang="en-US" sz="2300" b="1" dirty="0">
                <a:solidFill>
                  <a:srgbClr val="000000"/>
                </a:solidFill>
              </a:rPr>
              <a:t>Business Problem</a:t>
            </a:r>
          </a:p>
          <a:p>
            <a:pPr marL="0" indent="0" algn="just">
              <a:buNone/>
            </a:pPr>
            <a:r>
              <a:rPr lang="en-US" sz="2000" dirty="0"/>
              <a:t>A Portuguese retail bank uses its own contact-center to do direct marketing campaigns, mainly through phone calls (telemarketing). Each campaign is managed in an integrated fashion and the results for all calls and clients within the campaign are gathered together, in a flat file report concerning only the data used to do the phone call. </a:t>
            </a:r>
            <a:r>
              <a:rPr lang="en-US" sz="2000" dirty="0">
                <a:solidFill>
                  <a:srgbClr val="000000"/>
                </a:solidFill>
              </a:rPr>
              <a:t>Often, more than one contact to same client was required, in order to access if the product (bank term deposit) would be (or not) subscribed.</a:t>
            </a:r>
            <a:r>
              <a:rPr lang="en-US" dirty="0">
                <a:solidFill>
                  <a:srgbClr val="000000"/>
                </a:solidFill>
              </a:rPr>
              <a:t> </a:t>
            </a:r>
            <a:r>
              <a:rPr lang="en-US" sz="2000" dirty="0"/>
              <a:t>The computer application to execute the telemarketing campaigns is in use since the end of 2007, and it performs several tasks, such as launching automatic client calls and producing the reports with the final campaign results. The classification goal is to predict if the client will subscribe (yes/no) a term deposit (variable y).</a:t>
            </a:r>
            <a:endParaRPr lang="en-US" sz="2000" b="1" dirty="0">
              <a:solidFill>
                <a:srgbClr val="000000"/>
              </a:solidFill>
            </a:endParaRPr>
          </a:p>
        </p:txBody>
      </p:sp>
    </p:spTree>
    <p:extLst>
      <p:ext uri="{BB962C8B-B14F-4D97-AF65-F5344CB8AC3E}">
        <p14:creationId xmlns:p14="http://schemas.microsoft.com/office/powerpoint/2010/main" val="3111350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44306"/>
            <a:ext cx="7200900" cy="1485900"/>
          </a:xfrm>
        </p:spPr>
        <p:txBody>
          <a:bodyPr/>
          <a:lstStyle/>
          <a:p>
            <a:r>
              <a:rPr lang="en-US" dirty="0"/>
              <a:t>Data Understanding</a:t>
            </a:r>
          </a:p>
        </p:txBody>
      </p:sp>
      <p:sp>
        <p:nvSpPr>
          <p:cNvPr id="3" name="Content Placeholder 2"/>
          <p:cNvSpPr>
            <a:spLocks noGrp="1"/>
          </p:cNvSpPr>
          <p:nvPr>
            <p:ph idx="1"/>
          </p:nvPr>
        </p:nvSpPr>
        <p:spPr>
          <a:xfrm>
            <a:off x="1028700" y="1484846"/>
            <a:ext cx="7947467" cy="5214395"/>
          </a:xfrm>
        </p:spPr>
        <p:txBody>
          <a:bodyPr>
            <a:noAutofit/>
          </a:bodyPr>
          <a:lstStyle/>
          <a:p>
            <a:pPr marL="228600" lvl="0" indent="0">
              <a:lnSpc>
                <a:spcPct val="90000"/>
              </a:lnSpc>
              <a:spcBef>
                <a:spcPts val="320"/>
              </a:spcBef>
              <a:buClr>
                <a:srgbClr val="000000"/>
              </a:buClr>
              <a:buNone/>
            </a:pPr>
            <a:r>
              <a:rPr lang="en" sz="2300" dirty="0">
                <a:latin typeface="Calibri"/>
                <a:ea typeface="Questrial"/>
                <a:cs typeface="Calibri"/>
                <a:sym typeface="Questrial"/>
              </a:rPr>
              <a:t>We have used the </a:t>
            </a:r>
            <a:r>
              <a:rPr lang="en-US" sz="2300" dirty="0">
                <a:latin typeface="Calibri"/>
                <a:ea typeface="Questrial"/>
                <a:cs typeface="Calibri"/>
                <a:sym typeface="Questrial"/>
              </a:rPr>
              <a:t>Bank Marketing </a:t>
            </a:r>
            <a:r>
              <a:rPr lang="en" sz="2300" dirty="0">
                <a:latin typeface="Calibri"/>
                <a:ea typeface="Questrial"/>
                <a:cs typeface="Calibri"/>
                <a:sym typeface="Questrial"/>
              </a:rPr>
              <a:t> dataset</a:t>
            </a:r>
            <a:r>
              <a:rPr lang="en-US" sz="2300" dirty="0">
                <a:latin typeface="Calibri"/>
                <a:ea typeface="Questrial"/>
                <a:cs typeface="Calibri"/>
                <a:sym typeface="Questrial"/>
              </a:rPr>
              <a:t> of a Portuguese banking institution</a:t>
            </a:r>
            <a:r>
              <a:rPr lang="en" sz="2300" dirty="0">
                <a:latin typeface="Calibri"/>
                <a:ea typeface="Questrial"/>
                <a:cs typeface="Calibri"/>
                <a:sym typeface="Questrial"/>
              </a:rPr>
              <a:t> from</a:t>
            </a:r>
            <a:r>
              <a:rPr lang="en-US" sz="2300" dirty="0">
                <a:latin typeface="Calibri"/>
                <a:ea typeface="Questrial"/>
                <a:cs typeface="Calibri"/>
                <a:sym typeface="Questrial"/>
              </a:rPr>
              <a:t> the</a:t>
            </a:r>
            <a:r>
              <a:rPr lang="en" sz="2300" dirty="0">
                <a:latin typeface="Calibri"/>
                <a:ea typeface="Questrial"/>
                <a:cs typeface="Calibri"/>
                <a:sym typeface="Questrial"/>
              </a:rPr>
              <a:t> UCI repository.</a:t>
            </a:r>
          </a:p>
          <a:p>
            <a:pPr marL="228600" lvl="0" indent="0">
              <a:lnSpc>
                <a:spcPct val="90000"/>
              </a:lnSpc>
              <a:spcBef>
                <a:spcPts val="320"/>
              </a:spcBef>
              <a:buClr>
                <a:srgbClr val="000000"/>
              </a:buClr>
              <a:buNone/>
            </a:pPr>
            <a:r>
              <a:rPr lang="en-US" sz="2300" dirty="0">
                <a:latin typeface="Calibri"/>
                <a:ea typeface="Questrial"/>
                <a:cs typeface="Calibri"/>
                <a:sym typeface="Questrial"/>
              </a:rPr>
              <a:t>No. of instances: 45211</a:t>
            </a:r>
          </a:p>
          <a:p>
            <a:pPr marL="228600" lvl="0" indent="0">
              <a:lnSpc>
                <a:spcPct val="90000"/>
              </a:lnSpc>
              <a:spcBef>
                <a:spcPts val="320"/>
              </a:spcBef>
              <a:buClr>
                <a:srgbClr val="000000"/>
              </a:buClr>
              <a:buNone/>
            </a:pPr>
            <a:r>
              <a:rPr lang="en-US" sz="2300" dirty="0">
                <a:latin typeface="Calibri"/>
                <a:ea typeface="Questrial"/>
                <a:cs typeface="Calibri"/>
                <a:sym typeface="Questrial"/>
              </a:rPr>
              <a:t>No. of attributes: 16 + Output variable</a:t>
            </a:r>
            <a:endParaRPr lang="en" sz="2300" dirty="0">
              <a:latin typeface="Calibri"/>
              <a:ea typeface="Questrial"/>
              <a:cs typeface="Calibri"/>
              <a:sym typeface="Questrial"/>
            </a:endParaRPr>
          </a:p>
          <a:p>
            <a:pPr marL="228600" lvl="0" indent="0">
              <a:lnSpc>
                <a:spcPct val="90000"/>
              </a:lnSpc>
              <a:spcBef>
                <a:spcPts val="320"/>
              </a:spcBef>
              <a:buClr>
                <a:srgbClr val="000000"/>
              </a:buClr>
              <a:buNone/>
            </a:pPr>
            <a:r>
              <a:rPr lang="en" sz="2300" u="sng" dirty="0">
                <a:solidFill>
                  <a:srgbClr val="FB4A18"/>
                </a:solidFill>
                <a:latin typeface="Calibri"/>
                <a:ea typeface="Questrial"/>
                <a:cs typeface="Calibri"/>
                <a:sym typeface="Questrial"/>
                <a:hlinkClick r:id="rId2"/>
              </a:rPr>
              <a:t>http://archive.ics.uci.edu/ml/datasets/Bank+Marketing</a:t>
            </a:r>
            <a:endParaRPr lang="en" sz="2300" u="sng" dirty="0">
              <a:solidFill>
                <a:srgbClr val="FB4A18"/>
              </a:solidFill>
              <a:latin typeface="Calibri"/>
              <a:ea typeface="Questrial"/>
              <a:cs typeface="Calibri"/>
              <a:sym typeface="Questrial"/>
            </a:endParaRPr>
          </a:p>
          <a:p>
            <a:pPr marL="228600" lvl="0" indent="0">
              <a:lnSpc>
                <a:spcPct val="90000"/>
              </a:lnSpc>
              <a:spcBef>
                <a:spcPts val="320"/>
              </a:spcBef>
              <a:buClr>
                <a:srgbClr val="000000"/>
              </a:buClr>
              <a:buNone/>
            </a:pPr>
            <a:endParaRPr lang="en" sz="2300" b="1" dirty="0">
              <a:latin typeface="Calibri"/>
              <a:ea typeface="Questrial"/>
              <a:cs typeface="Calibri"/>
              <a:sym typeface="Questrial"/>
            </a:endParaRPr>
          </a:p>
          <a:p>
            <a:pPr marL="228600" lvl="0" indent="0">
              <a:lnSpc>
                <a:spcPct val="90000"/>
              </a:lnSpc>
              <a:spcBef>
                <a:spcPts val="320"/>
              </a:spcBef>
              <a:buClr>
                <a:srgbClr val="000000"/>
              </a:buClr>
              <a:buNone/>
            </a:pPr>
            <a:endParaRPr lang="en" sz="2300" dirty="0">
              <a:latin typeface="Calibri"/>
              <a:ea typeface="Questrial"/>
              <a:cs typeface="Calibri"/>
              <a:sym typeface="Questrial"/>
            </a:endParaRPr>
          </a:p>
          <a:p>
            <a:pPr marL="228600" lvl="0" indent="0">
              <a:lnSpc>
                <a:spcPct val="90000"/>
              </a:lnSpc>
              <a:spcBef>
                <a:spcPts val="320"/>
              </a:spcBef>
              <a:buClr>
                <a:srgbClr val="000000"/>
              </a:buClr>
              <a:buNone/>
            </a:pPr>
            <a:endParaRPr lang="en" sz="2300" dirty="0">
              <a:latin typeface="Calibri"/>
              <a:ea typeface="Questrial"/>
              <a:cs typeface="Calibri"/>
              <a:sym typeface="Questrial"/>
            </a:endParaRPr>
          </a:p>
          <a:p>
            <a:pPr marL="228600" lvl="0" indent="0">
              <a:lnSpc>
                <a:spcPct val="90000"/>
              </a:lnSpc>
              <a:spcBef>
                <a:spcPts val="320"/>
              </a:spcBef>
              <a:buClr>
                <a:srgbClr val="000000"/>
              </a:buClr>
              <a:buNone/>
            </a:pPr>
            <a:endParaRPr lang="en" sz="2300" dirty="0">
              <a:latin typeface="Calibri"/>
              <a:ea typeface="Questrial"/>
              <a:cs typeface="Calibri"/>
              <a:sym typeface="Questrial"/>
            </a:endParaRPr>
          </a:p>
        </p:txBody>
      </p:sp>
      <p:sp>
        <p:nvSpPr>
          <p:cNvPr id="7" name="TextBox 6"/>
          <p:cNvSpPr txBox="1"/>
          <p:nvPr/>
        </p:nvSpPr>
        <p:spPr>
          <a:xfrm>
            <a:off x="1995776" y="241546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2239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36478"/>
            <a:ext cx="6347714" cy="6482686"/>
          </a:xfrm>
        </p:spPr>
        <p:txBody>
          <a:bodyPr>
            <a:normAutofit/>
          </a:bodyPr>
          <a:lstStyle/>
          <a:p>
            <a:r>
              <a:rPr lang="en-US" dirty="0"/>
              <a:t>Attribute information:</a:t>
            </a:r>
          </a:p>
          <a:p>
            <a:r>
              <a:rPr lang="en-US" dirty="0"/>
              <a:t>Input variables:</a:t>
            </a:r>
          </a:p>
          <a:p>
            <a:endParaRPr lang="en-US" dirty="0"/>
          </a:p>
          <a:p>
            <a:r>
              <a:rPr lang="en-US" dirty="0"/>
              <a:t># bank client data:</a:t>
            </a:r>
          </a:p>
          <a:p>
            <a:r>
              <a:rPr lang="en-US" dirty="0"/>
              <a:t>   1 - age (numeric)</a:t>
            </a:r>
          </a:p>
          <a:p>
            <a:endParaRPr lang="en-US" dirty="0"/>
          </a:p>
          <a:p>
            <a:r>
              <a:rPr lang="en-US" dirty="0"/>
              <a:t>   2 - job : type of job </a:t>
            </a:r>
          </a:p>
          <a:p>
            <a:r>
              <a:rPr lang="en-US" dirty="0"/>
              <a:t>  Categorical:</a:t>
            </a:r>
          </a:p>
          <a:p>
            <a:r>
              <a:rPr lang="en-US" dirty="0"/>
              <a:t>                   admin</a:t>
            </a:r>
          </a:p>
          <a:p>
            <a:r>
              <a:rPr lang="en-US" dirty="0"/>
              <a:t>                   unemployed</a:t>
            </a:r>
          </a:p>
          <a:p>
            <a:r>
              <a:rPr lang="en-US" dirty="0"/>
              <a:t>                   management</a:t>
            </a:r>
          </a:p>
          <a:p>
            <a:r>
              <a:rPr lang="en-US" dirty="0"/>
              <a:t>                   housemaid</a:t>
            </a:r>
          </a:p>
          <a:p>
            <a:r>
              <a:rPr lang="en-US" dirty="0"/>
              <a:t>                   entrepreneur</a:t>
            </a:r>
          </a:p>
          <a:p>
            <a:r>
              <a:rPr lang="en-US" dirty="0"/>
              <a:t>                   student</a:t>
            </a:r>
          </a:p>
          <a:p>
            <a:endParaRPr lang="en-US" dirty="0"/>
          </a:p>
        </p:txBody>
      </p:sp>
    </p:spTree>
    <p:extLst>
      <p:ext uri="{BB962C8B-B14F-4D97-AF65-F5344CB8AC3E}">
        <p14:creationId xmlns:p14="http://schemas.microsoft.com/office/powerpoint/2010/main" val="1961426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84245"/>
            <a:ext cx="7811070" cy="6673755"/>
          </a:xfrm>
        </p:spPr>
        <p:txBody>
          <a:bodyPr>
            <a:normAutofit fontScale="92500" lnSpcReduction="20000"/>
          </a:bodyPr>
          <a:lstStyle/>
          <a:p>
            <a:endParaRPr lang="en-US" dirty="0"/>
          </a:p>
          <a:p>
            <a:r>
              <a:rPr lang="en-US" dirty="0"/>
              <a:t>                       blue-collar </a:t>
            </a:r>
          </a:p>
          <a:p>
            <a:r>
              <a:rPr lang="en-US" dirty="0"/>
              <a:t>                       self-employed</a:t>
            </a:r>
          </a:p>
          <a:p>
            <a:r>
              <a:rPr lang="en-US" dirty="0"/>
              <a:t>                       retired</a:t>
            </a:r>
          </a:p>
          <a:p>
            <a:r>
              <a:rPr lang="en-US" dirty="0"/>
              <a:t>                       technician</a:t>
            </a:r>
          </a:p>
          <a:p>
            <a:r>
              <a:rPr lang="en-US" dirty="0"/>
              <a:t>                       services</a:t>
            </a:r>
          </a:p>
          <a:p>
            <a:endParaRPr lang="en-US" dirty="0"/>
          </a:p>
          <a:p>
            <a:r>
              <a:rPr lang="en-US" dirty="0"/>
              <a:t> 3 - marital : marital status </a:t>
            </a:r>
          </a:p>
          <a:p>
            <a:r>
              <a:rPr lang="en-US" dirty="0"/>
              <a:t>Categorical: </a:t>
            </a:r>
          </a:p>
          <a:p>
            <a:r>
              <a:rPr lang="en-US" dirty="0"/>
              <a:t>                        married</a:t>
            </a:r>
          </a:p>
          <a:p>
            <a:r>
              <a:rPr lang="en-US" dirty="0"/>
              <a:t>                        divorced</a:t>
            </a:r>
          </a:p>
          <a:p>
            <a:r>
              <a:rPr lang="en-US" dirty="0"/>
              <a:t>                        single</a:t>
            </a:r>
          </a:p>
          <a:p>
            <a:r>
              <a:rPr lang="en-US" dirty="0"/>
              <a:t>                        (divorced means divorced or widowed)</a:t>
            </a:r>
          </a:p>
          <a:p>
            <a:endParaRPr lang="en-US" dirty="0"/>
          </a:p>
          <a:p>
            <a:r>
              <a:rPr lang="en-US" dirty="0"/>
              <a:t> 4 - education </a:t>
            </a:r>
          </a:p>
          <a:p>
            <a:r>
              <a:rPr lang="en-US" dirty="0"/>
              <a:t>Categorical: </a:t>
            </a:r>
          </a:p>
          <a:p>
            <a:r>
              <a:rPr lang="en-US" dirty="0"/>
              <a:t>                        secondary</a:t>
            </a:r>
          </a:p>
          <a:p>
            <a:r>
              <a:rPr lang="en-US" dirty="0"/>
              <a:t>                        primary</a:t>
            </a:r>
          </a:p>
          <a:p>
            <a:r>
              <a:rPr lang="en-US" dirty="0"/>
              <a:t>                        tertiary</a:t>
            </a:r>
          </a:p>
          <a:p>
            <a:endParaRPr lang="en-US" dirty="0"/>
          </a:p>
        </p:txBody>
      </p:sp>
    </p:spTree>
    <p:extLst>
      <p:ext uri="{BB962C8B-B14F-4D97-AF65-F5344CB8AC3E}">
        <p14:creationId xmlns:p14="http://schemas.microsoft.com/office/powerpoint/2010/main" val="4181607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Facet</Template>
  <TotalTime>712</TotalTime>
  <Words>1509</Words>
  <Application>Microsoft Office PowerPoint</Application>
  <PresentationFormat>On-screen Show (4:3)</PresentationFormat>
  <Paragraphs>321</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Questrial</vt:lpstr>
      <vt:lpstr>Trebuchet MS</vt:lpstr>
      <vt:lpstr>Wingdings 3</vt:lpstr>
      <vt:lpstr>Facet</vt:lpstr>
      <vt:lpstr>BANK MARKETING</vt:lpstr>
      <vt:lpstr>PowerPoint Presentation</vt:lpstr>
      <vt:lpstr>Abstract</vt:lpstr>
      <vt:lpstr>CRISP – DM</vt:lpstr>
      <vt:lpstr>PowerPoint Presentation</vt:lpstr>
      <vt:lpstr>Business  Understanding</vt:lpstr>
      <vt:lpstr>Data Understanding</vt:lpstr>
      <vt:lpstr>PowerPoint Presentation</vt:lpstr>
      <vt:lpstr>PowerPoint Presentation</vt:lpstr>
      <vt:lpstr>PowerPoint Presentation</vt:lpstr>
      <vt:lpstr>PowerPoint Presentation</vt:lpstr>
      <vt:lpstr>PowerPoint Presentation</vt:lpstr>
      <vt:lpstr>PowerPoint Presentation</vt:lpstr>
      <vt:lpstr>Data Preparation</vt:lpstr>
      <vt:lpstr>Data Preparation</vt:lpstr>
      <vt:lpstr>PowerPoint Presentation</vt:lpstr>
      <vt:lpstr>PowerPoint Presentation</vt:lpstr>
      <vt:lpstr>PowerPoint Presentation</vt:lpstr>
      <vt:lpstr>Data Preparation</vt:lpstr>
      <vt:lpstr>Modelling</vt:lpstr>
      <vt:lpstr>Modelling</vt:lpstr>
      <vt:lpstr>Modelling</vt:lpstr>
      <vt:lpstr>Modelling</vt:lpstr>
      <vt:lpstr>Modelling</vt:lpstr>
      <vt:lpstr>PowerPoint Presentation</vt:lpstr>
      <vt:lpstr>PowerPoint Presentation</vt:lpstr>
      <vt:lpstr>PowerPoint Presentation</vt:lpstr>
      <vt:lpstr>Modelling</vt:lpstr>
      <vt:lpstr>Modelling</vt:lpstr>
      <vt:lpstr>PowerPoint Presentation</vt:lpstr>
      <vt:lpstr>PowerPoint Presentation</vt:lpstr>
      <vt:lpstr>PowerPoint Presentation</vt:lpstr>
      <vt:lpstr>Modelling</vt:lpstr>
      <vt:lpstr>Modelling</vt:lpstr>
      <vt:lpstr>Modelling</vt:lpstr>
      <vt:lpstr>Evaluation - KNN</vt:lpstr>
      <vt:lpstr>Evaluation - KNN</vt:lpstr>
      <vt:lpstr>Evaluation - KKNN</vt:lpstr>
      <vt:lpstr>Evaluation - CART</vt:lpstr>
      <vt:lpstr>Evaluation – Accuracy Comparison</vt:lpstr>
      <vt:lpstr>Deployment</vt:lpstr>
      <vt:lpstr>Deployment</vt:lpstr>
      <vt:lpstr>Deployment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dc:title>
  <dc:creator>Abhinav</dc:creator>
  <cp:lastModifiedBy>chinna rayudu samineni</cp:lastModifiedBy>
  <cp:revision>57</cp:revision>
  <dcterms:created xsi:type="dcterms:W3CDTF">2016-04-27T16:10:14Z</dcterms:created>
  <dcterms:modified xsi:type="dcterms:W3CDTF">2016-04-28T16:01:01Z</dcterms:modified>
</cp:coreProperties>
</file>