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ld Standard TT" panose="020B0604020202020204"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a:t>Social Media</a:t>
            </a:r>
          </a:p>
        </p:txBody>
      </p:sp>
      <p:sp>
        <p:nvSpPr>
          <p:cNvPr id="60" name="Shape 60"/>
          <p:cNvSpPr txBox="1">
            <a:spLocks noGrp="1"/>
          </p:cNvSpPr>
          <p:nvPr>
            <p:ph type="subTitle" idx="1"/>
          </p:nvPr>
        </p:nvSpPr>
        <p:spPr>
          <a:xfrm>
            <a:off x="512700" y="3693050"/>
            <a:ext cx="3582900" cy="1243800"/>
          </a:xfrm>
          <a:prstGeom prst="rect">
            <a:avLst/>
          </a:prstGeom>
        </p:spPr>
        <p:txBody>
          <a:bodyPr lIns="91425" tIns="91425" rIns="91425" bIns="91425" anchor="t" anchorCtr="0">
            <a:noAutofit/>
          </a:bodyPr>
          <a:lstStyle/>
          <a:p>
            <a:pPr lvl="0">
              <a:spcBef>
                <a:spcPts val="0"/>
              </a:spcBef>
              <a:buNone/>
            </a:pPr>
            <a:r>
              <a:rPr lang="en"/>
              <a:t>Based on Instagram</a:t>
            </a:r>
          </a:p>
          <a:p>
            <a:pPr lvl="0">
              <a:spcBef>
                <a:spcPts val="0"/>
              </a:spcBef>
              <a:buNone/>
            </a:pPr>
            <a:endParaRPr sz="1200"/>
          </a:p>
          <a:p>
            <a:pPr lvl="0">
              <a:spcBef>
                <a:spcPts val="0"/>
              </a:spcBef>
              <a:buClr>
                <a:schemeClr val="dk1"/>
              </a:buClr>
              <a:buSzPct val="91666"/>
              <a:buFont typeface="Arial"/>
              <a:buNone/>
            </a:pPr>
            <a:endParaRPr sz="1200"/>
          </a:p>
          <a:p>
            <a:pPr lvl="0">
              <a:spcBef>
                <a:spcPts val="0"/>
              </a:spcBef>
              <a:buNone/>
            </a:pPr>
            <a:endParaRPr/>
          </a:p>
        </p:txBody>
      </p:sp>
      <p:sp>
        <p:nvSpPr>
          <p:cNvPr id="61" name="Shape 61"/>
          <p:cNvSpPr txBox="1">
            <a:spLocks noGrp="1"/>
          </p:cNvSpPr>
          <p:nvPr>
            <p:ph type="subTitle" idx="1"/>
          </p:nvPr>
        </p:nvSpPr>
        <p:spPr>
          <a:xfrm>
            <a:off x="4988550" y="4568675"/>
            <a:ext cx="3992400" cy="427200"/>
          </a:xfrm>
          <a:prstGeom prst="rect">
            <a:avLst/>
          </a:prstGeom>
        </p:spPr>
        <p:txBody>
          <a:bodyPr lIns="91425" tIns="91425" rIns="91425" bIns="91425" anchor="t" anchorCtr="0">
            <a:noAutofit/>
          </a:bodyPr>
          <a:lstStyle/>
          <a:p>
            <a:pPr lvl="0" rtl="0">
              <a:spcBef>
                <a:spcPts val="0"/>
              </a:spcBef>
              <a:buNone/>
            </a:pPr>
            <a:r>
              <a:rPr lang="en" sz="1400"/>
              <a:t>CS 521 - Object-Oriented Design and Analysis</a:t>
            </a:r>
          </a:p>
        </p:txBody>
      </p:sp>
      <p:sp>
        <p:nvSpPr>
          <p:cNvPr id="62" name="Shape 62"/>
          <p:cNvSpPr txBox="1"/>
          <p:nvPr/>
        </p:nvSpPr>
        <p:spPr>
          <a:xfrm>
            <a:off x="4988550" y="3132875"/>
            <a:ext cx="3000000" cy="1863000"/>
          </a:xfrm>
          <a:prstGeom prst="rect">
            <a:avLst/>
          </a:prstGeom>
          <a:noFill/>
          <a:ln>
            <a:noFill/>
          </a:ln>
        </p:spPr>
        <p:txBody>
          <a:bodyPr lIns="91425" tIns="91425" rIns="91425" bIns="91425" anchor="ctr" anchorCtr="0">
            <a:noAutofit/>
          </a:bodyPr>
          <a:lstStyle/>
          <a:p>
            <a:pPr lvl="0" rtl="0">
              <a:spcBef>
                <a:spcPts val="0"/>
              </a:spcBef>
              <a:buNone/>
            </a:pPr>
            <a:r>
              <a:rPr lang="en" sz="1800">
                <a:solidFill>
                  <a:schemeClr val="accent2"/>
                </a:solidFill>
                <a:latin typeface="Old Standard TT"/>
                <a:ea typeface="Old Standard TT"/>
                <a:cs typeface="Old Standard TT"/>
                <a:sym typeface="Old Standard TT"/>
              </a:rPr>
              <a:t>Seethamraju Rekha</a:t>
            </a:r>
          </a:p>
          <a:p>
            <a:pPr lvl="0" rtl="0">
              <a:spcBef>
                <a:spcPts val="0"/>
              </a:spcBef>
              <a:buNone/>
            </a:pPr>
            <a:r>
              <a:rPr lang="en" sz="1800">
                <a:solidFill>
                  <a:schemeClr val="accent2"/>
                </a:solidFill>
                <a:latin typeface="Old Standard TT"/>
                <a:ea typeface="Old Standard TT"/>
                <a:cs typeface="Old Standard TT"/>
                <a:sym typeface="Old Standard TT"/>
              </a:rPr>
              <a:t>Pimpalgaonkar Abhinav</a:t>
            </a:r>
          </a:p>
          <a:p>
            <a:pPr lvl="0" rtl="0">
              <a:spcBef>
                <a:spcPts val="0"/>
              </a:spcBef>
              <a:buNone/>
            </a:pPr>
            <a:r>
              <a:rPr lang="en" sz="1800">
                <a:solidFill>
                  <a:schemeClr val="accent2"/>
                </a:solidFill>
                <a:latin typeface="Old Standard TT"/>
                <a:ea typeface="Old Standard TT"/>
                <a:cs typeface="Old Standard TT"/>
                <a:sym typeface="Old Standard TT"/>
              </a:rPr>
              <a:t>Lafon Benoit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Requirements</a:t>
            </a:r>
          </a:p>
        </p:txBody>
      </p:sp>
      <p:sp>
        <p:nvSpPr>
          <p:cNvPr id="68" name="Shape 68"/>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Based on instagram</a:t>
            </a:r>
          </a:p>
          <a:p>
            <a:pPr marL="514350" lvl="0" indent="-285750" algn="just" rtl="0">
              <a:spcBef>
                <a:spcPts val="0"/>
              </a:spcBef>
              <a:spcAft>
                <a:spcPts val="0"/>
              </a:spcAft>
              <a:buFont typeface="Arial" panose="020B0604020202020204" pitchFamily="34" charset="0"/>
              <a:buChar char="•"/>
            </a:pPr>
            <a:r>
              <a:rPr lang="en" dirty="0">
                <a:solidFill>
                  <a:schemeClr val="dk1"/>
                </a:solidFill>
              </a:rPr>
              <a:t>The intent is to build a social media platform where users can post pictures, video or gifs and follow their friends</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A user can post some media (picture, video or gif) with a short message. The message can contain hashtags describing what the media is about.</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The media on the site will be indexed based on the hashtags that can be searched through. </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A user can follow another user by searching for them using a search bar functionality by their username or their name.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Requirements</a:t>
            </a:r>
          </a:p>
        </p:txBody>
      </p:sp>
      <p:sp>
        <p:nvSpPr>
          <p:cNvPr id="74" name="Shape 74"/>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Once a user logs in, they can see their news feed which contains posts from the users they are following and recommendations for people they might want to follow. </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A user can like and comment on posts and can report other posts as inappropriate if he/she feels it is so.</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If user’s posts are reported as inappropriate more than 10 times he/she will be banned.</a:t>
            </a:r>
          </a:p>
          <a:p>
            <a:pPr marL="514350" lvl="0" indent="-285750" algn="just" rtl="0">
              <a:spcBef>
                <a:spcPts val="0"/>
              </a:spcBef>
              <a:spcAft>
                <a:spcPts val="0"/>
              </a:spcAft>
              <a:buClr>
                <a:schemeClr val="dk1"/>
              </a:buClr>
              <a:buFont typeface="Arial" panose="020B0604020202020204" pitchFamily="34" charset="0"/>
              <a:buChar char="•"/>
            </a:pPr>
            <a:r>
              <a:rPr lang="en" dirty="0">
                <a:solidFill>
                  <a:schemeClr val="dk1"/>
                </a:solidFill>
              </a:rPr>
              <a:t>The administrator investigates inappropriate posts.</a:t>
            </a:r>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Actor Dictionary - User</a:t>
            </a:r>
          </a:p>
        </p:txBody>
      </p:sp>
      <p:sp>
        <p:nvSpPr>
          <p:cNvPr id="80" name="Shape 80"/>
          <p:cNvSpPr txBox="1"/>
          <p:nvPr/>
        </p:nvSpPr>
        <p:spPr>
          <a:xfrm>
            <a:off x="392200" y="1165400"/>
            <a:ext cx="8124300" cy="930000"/>
          </a:xfrm>
          <a:prstGeom prst="rect">
            <a:avLst/>
          </a:prstGeom>
          <a:noFill/>
          <a:ln>
            <a:noFill/>
          </a:ln>
        </p:spPr>
        <p:txBody>
          <a:bodyPr lIns="91425" tIns="91425" rIns="91425" bIns="91425" anchor="ctr" anchorCtr="0">
            <a:noAutofit/>
          </a:bodyPr>
          <a:lstStyle/>
          <a:p>
            <a:pPr lvl="0" rtl="0">
              <a:spcBef>
                <a:spcPts val="0"/>
              </a:spcBef>
              <a:buNone/>
            </a:pPr>
            <a:r>
              <a:rPr lang="en" sz="1800">
                <a:latin typeface="Old Standard TT"/>
                <a:ea typeface="Old Standard TT"/>
                <a:cs typeface="Old Standard TT"/>
                <a:sym typeface="Old Standard TT"/>
              </a:rPr>
              <a:t>Interacts with other users by adding new posts and, commenting and liking other user’s posts</a:t>
            </a:r>
          </a:p>
        </p:txBody>
      </p:sp>
      <p:sp>
        <p:nvSpPr>
          <p:cNvPr id="81" name="Shape 81"/>
          <p:cNvSpPr txBox="1"/>
          <p:nvPr/>
        </p:nvSpPr>
        <p:spPr>
          <a:xfrm>
            <a:off x="493050" y="2487700"/>
            <a:ext cx="5233200" cy="2353200"/>
          </a:xfrm>
          <a:prstGeom prst="rect">
            <a:avLst/>
          </a:prstGeom>
          <a:noFill/>
          <a:ln>
            <a:noFill/>
          </a:ln>
        </p:spPr>
        <p:txBody>
          <a:bodyPr lIns="91425" tIns="91425" rIns="91425" bIns="91425" anchor="ctr" anchorCtr="0">
            <a:noAutofit/>
          </a:bodyPr>
          <a:lstStyle/>
          <a:p>
            <a:pPr marL="457200" lvl="0" indent="-342900" rtl="0">
              <a:spcBef>
                <a:spcPts val="0"/>
              </a:spcBef>
              <a:buSzPct val="100000"/>
              <a:buChar char="●"/>
            </a:pPr>
            <a:r>
              <a:rPr lang="en" sz="1800"/>
              <a:t>Create an account</a:t>
            </a:r>
          </a:p>
          <a:p>
            <a:pPr marL="457200" lvl="0" indent="-342900" rtl="0">
              <a:spcBef>
                <a:spcPts val="0"/>
              </a:spcBef>
              <a:buSzPct val="100000"/>
              <a:buChar char="●"/>
            </a:pPr>
            <a:r>
              <a:rPr lang="en" sz="1800"/>
              <a:t>Disable an account</a:t>
            </a:r>
          </a:p>
          <a:p>
            <a:pPr marL="457200" lvl="0" indent="-342900" rtl="0">
              <a:spcBef>
                <a:spcPts val="0"/>
              </a:spcBef>
              <a:buSzPct val="100000"/>
              <a:buChar char="●"/>
            </a:pPr>
            <a:r>
              <a:rPr lang="en" sz="1800"/>
              <a:t>Follow a friend</a:t>
            </a:r>
          </a:p>
          <a:p>
            <a:pPr marL="457200" lvl="0" indent="-342900" rtl="0">
              <a:spcBef>
                <a:spcPts val="0"/>
              </a:spcBef>
              <a:buSzPct val="100000"/>
              <a:buChar char="●"/>
            </a:pPr>
            <a:r>
              <a:rPr lang="en" sz="1800"/>
              <a:t>Manage posts</a:t>
            </a:r>
          </a:p>
          <a:p>
            <a:pPr marL="457200" lvl="0" indent="-342900" rtl="0">
              <a:spcBef>
                <a:spcPts val="0"/>
              </a:spcBef>
              <a:buSzPct val="100000"/>
              <a:buChar char="●"/>
            </a:pPr>
            <a:r>
              <a:rPr lang="en" sz="1800"/>
              <a:t>Edit Profile</a:t>
            </a:r>
          </a:p>
          <a:p>
            <a:pPr marL="457200" lvl="0" indent="-342900" rtl="0">
              <a:spcBef>
                <a:spcPts val="0"/>
              </a:spcBef>
              <a:buSzPct val="100000"/>
              <a:buChar char="●"/>
            </a:pPr>
            <a:r>
              <a:rPr lang="en" sz="1800"/>
              <a:t>Search for hashtags or people</a:t>
            </a:r>
          </a:p>
          <a:p>
            <a:pPr marL="457200" lvl="0" indent="-342900" rtl="0">
              <a:spcBef>
                <a:spcPts val="0"/>
              </a:spcBef>
              <a:buSzPct val="100000"/>
              <a:buChar char="●"/>
            </a:pPr>
            <a:r>
              <a:rPr lang="en" sz="1800"/>
              <a:t>Request an incident ticket</a:t>
            </a:r>
          </a:p>
        </p:txBody>
      </p:sp>
      <p:sp>
        <p:nvSpPr>
          <p:cNvPr id="82" name="Shape 82"/>
          <p:cNvSpPr txBox="1"/>
          <p:nvPr/>
        </p:nvSpPr>
        <p:spPr>
          <a:xfrm>
            <a:off x="392200" y="2095400"/>
            <a:ext cx="6454500" cy="753000"/>
          </a:xfrm>
          <a:prstGeom prst="rect">
            <a:avLst/>
          </a:prstGeom>
          <a:noFill/>
          <a:ln>
            <a:noFill/>
          </a:ln>
        </p:spPr>
        <p:txBody>
          <a:bodyPr lIns="91425" tIns="91425" rIns="91425" bIns="91425" anchor="t" anchorCtr="0">
            <a:noAutofit/>
          </a:bodyPr>
          <a:lstStyle/>
          <a:p>
            <a:pPr lvl="0" rtl="0">
              <a:spcBef>
                <a:spcPts val="0"/>
              </a:spcBef>
              <a:buNone/>
            </a:pPr>
            <a:r>
              <a:rPr lang="en" sz="1800" b="1"/>
              <a:t>Use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Actor Dictionary - Administrator</a:t>
            </a:r>
          </a:p>
        </p:txBody>
      </p:sp>
      <p:sp>
        <p:nvSpPr>
          <p:cNvPr id="88" name="Shape 88"/>
          <p:cNvSpPr txBox="1"/>
          <p:nvPr/>
        </p:nvSpPr>
        <p:spPr>
          <a:xfrm>
            <a:off x="311700" y="1098175"/>
            <a:ext cx="8585700" cy="1344600"/>
          </a:xfrm>
          <a:prstGeom prst="rect">
            <a:avLst/>
          </a:prstGeom>
          <a:noFill/>
          <a:ln>
            <a:noFill/>
          </a:ln>
        </p:spPr>
        <p:txBody>
          <a:bodyPr lIns="91425" tIns="91425" rIns="91425" bIns="91425" anchor="ctr" anchorCtr="0">
            <a:noAutofit/>
          </a:bodyPr>
          <a:lstStyle/>
          <a:p>
            <a:pPr lvl="0" rtl="0">
              <a:spcBef>
                <a:spcPts val="0"/>
              </a:spcBef>
              <a:buNone/>
            </a:pPr>
            <a:r>
              <a:rPr lang="en" sz="1800">
                <a:latin typeface="Old Standard TT"/>
                <a:ea typeface="Old Standard TT"/>
                <a:cs typeface="Old Standard TT"/>
                <a:sym typeface="Old Standard TT"/>
              </a:rPr>
              <a:t>Manages user accounts by checking contents of posts reported as inappropriate using some automated tools or report made by other users. Any violation can conduct to removing user post or account or, a ban.</a:t>
            </a:r>
          </a:p>
        </p:txBody>
      </p:sp>
      <p:sp>
        <p:nvSpPr>
          <p:cNvPr id="89" name="Shape 89"/>
          <p:cNvSpPr txBox="1"/>
          <p:nvPr/>
        </p:nvSpPr>
        <p:spPr>
          <a:xfrm>
            <a:off x="311700" y="2143500"/>
            <a:ext cx="4798200" cy="3000000"/>
          </a:xfrm>
          <a:prstGeom prst="rect">
            <a:avLst/>
          </a:prstGeom>
          <a:noFill/>
          <a:ln>
            <a:noFill/>
          </a:ln>
        </p:spPr>
        <p:txBody>
          <a:bodyPr lIns="91425" tIns="91425" rIns="91425" bIns="91425" anchor="ctr" anchorCtr="0">
            <a:noAutofit/>
          </a:bodyPr>
          <a:lstStyle/>
          <a:p>
            <a:pPr marL="457200" lvl="0" indent="-342900" rtl="0">
              <a:spcBef>
                <a:spcPts val="0"/>
              </a:spcBef>
              <a:buSzPct val="100000"/>
              <a:buChar char="●"/>
            </a:pPr>
            <a:r>
              <a:rPr lang="en" sz="1800"/>
              <a:t>Check user content</a:t>
            </a:r>
          </a:p>
          <a:p>
            <a:pPr marL="457200" lvl="0" indent="-342900" rtl="0">
              <a:spcBef>
                <a:spcPts val="0"/>
              </a:spcBef>
              <a:buSzPct val="100000"/>
              <a:buChar char="●"/>
            </a:pPr>
            <a:r>
              <a:rPr lang="en" sz="1800"/>
              <a:t>Delete a user post</a:t>
            </a:r>
          </a:p>
          <a:p>
            <a:pPr marL="457200" lvl="0" indent="-342900" rtl="0">
              <a:spcBef>
                <a:spcPts val="0"/>
              </a:spcBef>
              <a:buSzPct val="100000"/>
              <a:buChar char="●"/>
            </a:pPr>
            <a:r>
              <a:rPr lang="en" sz="1800"/>
              <a:t>Delete a user account</a:t>
            </a:r>
          </a:p>
          <a:p>
            <a:pPr marL="457200" lvl="0" indent="-342900" rtl="0">
              <a:spcBef>
                <a:spcPts val="0"/>
              </a:spcBef>
              <a:buSzPct val="100000"/>
              <a:buChar char="●"/>
            </a:pPr>
            <a:r>
              <a:rPr lang="en" sz="1800"/>
              <a:t>Ban a user</a:t>
            </a:r>
          </a:p>
          <a:p>
            <a:pPr marL="457200" lvl="0" indent="-342900" rtl="0">
              <a:spcBef>
                <a:spcPts val="0"/>
              </a:spcBef>
              <a:buSzPct val="100000"/>
              <a:buChar char="●"/>
            </a:pPr>
            <a:r>
              <a:rPr lang="en" sz="1800"/>
              <a:t>Create an incident report</a:t>
            </a:r>
          </a:p>
          <a:p>
            <a:pPr marL="457200" lvl="0" indent="-342900" rtl="0">
              <a:spcBef>
                <a:spcPts val="0"/>
              </a:spcBef>
              <a:buSzPct val="100000"/>
              <a:buChar char="●"/>
            </a:pPr>
            <a:r>
              <a:rPr lang="en" sz="1800"/>
              <a:t>Disable user account</a:t>
            </a:r>
          </a:p>
          <a:p>
            <a:pPr marL="457200" lvl="0" indent="-342900" rtl="0">
              <a:spcBef>
                <a:spcPts val="0"/>
              </a:spcBef>
              <a:buSzPct val="100000"/>
              <a:buChar char="●"/>
            </a:pPr>
            <a:r>
              <a:rPr lang="en" sz="1800"/>
              <a:t>Investigate inappropriate post </a:t>
            </a:r>
          </a:p>
        </p:txBody>
      </p:sp>
      <p:sp>
        <p:nvSpPr>
          <p:cNvPr id="90" name="Shape 90"/>
          <p:cNvSpPr txBox="1"/>
          <p:nvPr/>
        </p:nvSpPr>
        <p:spPr>
          <a:xfrm>
            <a:off x="311700" y="2195250"/>
            <a:ext cx="6454500" cy="753000"/>
          </a:xfrm>
          <a:prstGeom prst="rect">
            <a:avLst/>
          </a:prstGeom>
          <a:noFill/>
          <a:ln>
            <a:noFill/>
          </a:ln>
        </p:spPr>
        <p:txBody>
          <a:bodyPr lIns="91425" tIns="91425" rIns="91425" bIns="91425" anchor="t" anchorCtr="0">
            <a:noAutofit/>
          </a:bodyPr>
          <a:lstStyle/>
          <a:p>
            <a:pPr lvl="0" rtl="0">
              <a:spcBef>
                <a:spcPts val="0"/>
              </a:spcBef>
              <a:buNone/>
            </a:pPr>
            <a:r>
              <a:rPr lang="en" sz="1800" b="1"/>
              <a:t>Use Cases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Actor Dictionary - Technical Support</a:t>
            </a:r>
          </a:p>
        </p:txBody>
      </p:sp>
      <p:sp>
        <p:nvSpPr>
          <p:cNvPr id="96" name="Shape 96"/>
          <p:cNvSpPr txBox="1"/>
          <p:nvPr/>
        </p:nvSpPr>
        <p:spPr>
          <a:xfrm>
            <a:off x="358600" y="1120600"/>
            <a:ext cx="8473800" cy="1098300"/>
          </a:xfrm>
          <a:prstGeom prst="rect">
            <a:avLst/>
          </a:prstGeom>
          <a:noFill/>
          <a:ln>
            <a:noFill/>
          </a:ln>
        </p:spPr>
        <p:txBody>
          <a:bodyPr lIns="91425" tIns="91425" rIns="91425" bIns="91425" anchor="ctr" anchorCtr="0">
            <a:noAutofit/>
          </a:bodyPr>
          <a:lstStyle/>
          <a:p>
            <a:pPr lvl="0" rtl="0">
              <a:spcBef>
                <a:spcPts val="0"/>
              </a:spcBef>
              <a:buNone/>
            </a:pPr>
            <a:r>
              <a:rPr lang="en" sz="1800">
                <a:latin typeface="Old Standard TT"/>
                <a:ea typeface="Old Standard TT"/>
                <a:cs typeface="Old Standard TT"/>
                <a:sym typeface="Old Standard TT"/>
              </a:rPr>
              <a:t>Handles incident tickets</a:t>
            </a:r>
          </a:p>
        </p:txBody>
      </p:sp>
      <p:sp>
        <p:nvSpPr>
          <p:cNvPr id="97" name="Shape 97"/>
          <p:cNvSpPr txBox="1"/>
          <p:nvPr/>
        </p:nvSpPr>
        <p:spPr>
          <a:xfrm>
            <a:off x="311699" y="2218900"/>
            <a:ext cx="6098100" cy="2465400"/>
          </a:xfrm>
          <a:prstGeom prst="rect">
            <a:avLst/>
          </a:prstGeom>
          <a:noFill/>
          <a:ln>
            <a:noFill/>
          </a:ln>
        </p:spPr>
        <p:txBody>
          <a:bodyPr lIns="91425" tIns="91425" rIns="91425" bIns="91425" anchor="ctr" anchorCtr="0">
            <a:noAutofit/>
          </a:bodyPr>
          <a:lstStyle/>
          <a:p>
            <a:pPr marL="457200" lvl="0" indent="-342900" rtl="0">
              <a:spcBef>
                <a:spcPts val="0"/>
              </a:spcBef>
              <a:buSzPct val="100000"/>
              <a:buChar char="●"/>
            </a:pPr>
            <a:r>
              <a:rPr lang="en" sz="1800"/>
              <a:t>Schedule incident ticket</a:t>
            </a:r>
          </a:p>
          <a:p>
            <a:pPr marL="457200" lvl="0" indent="-342900" rtl="0">
              <a:spcBef>
                <a:spcPts val="0"/>
              </a:spcBef>
              <a:buSzPct val="100000"/>
              <a:buChar char="●"/>
            </a:pPr>
            <a:r>
              <a:rPr lang="en" sz="1800"/>
              <a:t>Close incident ticket</a:t>
            </a:r>
          </a:p>
          <a:p>
            <a:pPr marL="457200" lvl="0" indent="-342900" rtl="0">
              <a:spcBef>
                <a:spcPts val="0"/>
              </a:spcBef>
              <a:buSzPct val="100000"/>
              <a:buChar char="●"/>
            </a:pPr>
            <a:r>
              <a:rPr lang="en" sz="1800"/>
              <a:t>Cancel incident ticket</a:t>
            </a:r>
          </a:p>
        </p:txBody>
      </p:sp>
      <p:sp>
        <p:nvSpPr>
          <p:cNvPr id="98" name="Shape 98"/>
          <p:cNvSpPr txBox="1"/>
          <p:nvPr/>
        </p:nvSpPr>
        <p:spPr>
          <a:xfrm>
            <a:off x="425825" y="2195250"/>
            <a:ext cx="6454500" cy="753000"/>
          </a:xfrm>
          <a:prstGeom prst="rect">
            <a:avLst/>
          </a:prstGeom>
          <a:noFill/>
          <a:ln>
            <a:noFill/>
          </a:ln>
        </p:spPr>
        <p:txBody>
          <a:bodyPr lIns="91425" tIns="91425" rIns="91425" bIns="91425" anchor="t" anchorCtr="0">
            <a:noAutofit/>
          </a:bodyPr>
          <a:lstStyle/>
          <a:p>
            <a:pPr lvl="0" rtl="0">
              <a:spcBef>
                <a:spcPts val="0"/>
              </a:spcBef>
              <a:buNone/>
            </a:pPr>
            <a:r>
              <a:rPr lang="en" sz="1800" b="1"/>
              <a:t>Use Cases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Actor Dictionary - Backend System</a:t>
            </a:r>
          </a:p>
        </p:txBody>
      </p:sp>
      <p:sp>
        <p:nvSpPr>
          <p:cNvPr id="104" name="Shape 104"/>
          <p:cNvSpPr txBox="1"/>
          <p:nvPr/>
        </p:nvSpPr>
        <p:spPr>
          <a:xfrm>
            <a:off x="311700" y="2644600"/>
            <a:ext cx="7616700" cy="1714500"/>
          </a:xfrm>
          <a:prstGeom prst="rect">
            <a:avLst/>
          </a:prstGeom>
          <a:noFill/>
          <a:ln>
            <a:noFill/>
          </a:ln>
        </p:spPr>
        <p:txBody>
          <a:bodyPr lIns="91425" tIns="91425" rIns="91425" bIns="91425" anchor="ctr" anchorCtr="0">
            <a:noAutofit/>
          </a:bodyPr>
          <a:lstStyle/>
          <a:p>
            <a:pPr marL="457200" lvl="0" indent="-342900" rtl="0">
              <a:spcBef>
                <a:spcPts val="0"/>
              </a:spcBef>
              <a:buSzPct val="100000"/>
              <a:buChar char="●"/>
            </a:pPr>
            <a:r>
              <a:rPr lang="en" sz="1800"/>
              <a:t>Stores information about users</a:t>
            </a:r>
          </a:p>
          <a:p>
            <a:pPr marL="457200" lvl="0" indent="-342900" rtl="0">
              <a:spcBef>
                <a:spcPts val="0"/>
              </a:spcBef>
              <a:buSzPct val="100000"/>
              <a:buChar char="●"/>
            </a:pPr>
            <a:r>
              <a:rPr lang="en" sz="1800"/>
              <a:t>Populates a news feed per user</a:t>
            </a:r>
          </a:p>
          <a:p>
            <a:pPr marL="457200" lvl="0" indent="-342900" rtl="0">
              <a:spcBef>
                <a:spcPts val="0"/>
              </a:spcBef>
              <a:buSzPct val="100000"/>
              <a:buChar char="●"/>
            </a:pPr>
            <a:r>
              <a:rPr lang="en" sz="1800"/>
              <a:t>Stores all the posts and comments by users</a:t>
            </a:r>
          </a:p>
          <a:p>
            <a:pPr marL="457200" lvl="0" indent="-342900" rtl="0">
              <a:spcBef>
                <a:spcPts val="0"/>
              </a:spcBef>
              <a:buSzPct val="100000"/>
              <a:buChar char="●"/>
            </a:pPr>
            <a:r>
              <a:rPr lang="en" sz="1800"/>
              <a:t>Verify user login information</a:t>
            </a:r>
          </a:p>
        </p:txBody>
      </p:sp>
      <p:sp>
        <p:nvSpPr>
          <p:cNvPr id="105" name="Shape 105"/>
          <p:cNvSpPr txBox="1"/>
          <p:nvPr/>
        </p:nvSpPr>
        <p:spPr>
          <a:xfrm>
            <a:off x="448225" y="1154200"/>
            <a:ext cx="8034600" cy="1109400"/>
          </a:xfrm>
          <a:prstGeom prst="rect">
            <a:avLst/>
          </a:prstGeom>
          <a:noFill/>
          <a:ln>
            <a:noFill/>
          </a:ln>
        </p:spPr>
        <p:txBody>
          <a:bodyPr lIns="91425" tIns="91425" rIns="91425" bIns="91425" anchor="ctr" anchorCtr="0">
            <a:noAutofit/>
          </a:bodyPr>
          <a:lstStyle/>
          <a:p>
            <a:pPr lvl="0" rtl="0">
              <a:spcBef>
                <a:spcPts val="0"/>
              </a:spcBef>
              <a:buNone/>
            </a:pPr>
            <a:r>
              <a:rPr lang="en" sz="1800">
                <a:latin typeface="Old Standard TT"/>
                <a:ea typeface="Old Standard TT"/>
                <a:cs typeface="Old Standard TT"/>
                <a:sym typeface="Old Standard TT"/>
              </a:rPr>
              <a:t>A database that stores information about the system</a:t>
            </a:r>
          </a:p>
        </p:txBody>
      </p:sp>
      <p:sp>
        <p:nvSpPr>
          <p:cNvPr id="106" name="Shape 106"/>
          <p:cNvSpPr txBox="1"/>
          <p:nvPr/>
        </p:nvSpPr>
        <p:spPr>
          <a:xfrm>
            <a:off x="448225" y="2195250"/>
            <a:ext cx="6454500" cy="753000"/>
          </a:xfrm>
          <a:prstGeom prst="rect">
            <a:avLst/>
          </a:prstGeom>
          <a:noFill/>
          <a:ln>
            <a:noFill/>
          </a:ln>
        </p:spPr>
        <p:txBody>
          <a:bodyPr lIns="91425" tIns="91425" rIns="91425" bIns="91425" anchor="t" anchorCtr="0">
            <a:noAutofit/>
          </a:bodyPr>
          <a:lstStyle/>
          <a:p>
            <a:pPr lvl="0">
              <a:spcBef>
                <a:spcPts val="0"/>
              </a:spcBef>
              <a:buNone/>
            </a:pPr>
            <a:r>
              <a:rPr lang="en" sz="1800" b="1"/>
              <a:t>Use Cases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68575" y="2152800"/>
            <a:ext cx="6680700" cy="837900"/>
          </a:xfrm>
          <a:prstGeom prst="rect">
            <a:avLst/>
          </a:prstGeom>
        </p:spPr>
        <p:txBody>
          <a:bodyPr lIns="91425" tIns="91425" rIns="91425" bIns="91425" anchor="ctr" anchorCtr="0">
            <a:noAutofit/>
          </a:bodyPr>
          <a:lstStyle/>
          <a:p>
            <a:pPr lvl="0">
              <a:spcBef>
                <a:spcPts val="0"/>
              </a:spcBef>
              <a:buNone/>
            </a:pPr>
            <a:r>
              <a:rPr lang="en" sz="4800"/>
              <a:t>Usecase Diagram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On-screen Show (16:9)</PresentationFormat>
  <Paragraphs>52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Old Standard TT</vt:lpstr>
      <vt:lpstr>Arial</vt:lpstr>
      <vt:lpstr>paperback</vt:lpstr>
      <vt:lpstr>Social Media</vt:lpstr>
      <vt:lpstr>Requirements</vt:lpstr>
      <vt:lpstr>Requirements</vt:lpstr>
      <vt:lpstr>Actor Dictionary - User</vt:lpstr>
      <vt:lpstr>Actor Dictionary - Administrator</vt:lpstr>
      <vt:lpstr>Actor Dictionary - Technical Support</vt:lpstr>
      <vt:lpstr>Actor Dictionary - Backend System</vt:lpstr>
      <vt:lpstr>Usecase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Abhinav</dc:creator>
  <cp:lastModifiedBy>Abhinav</cp:lastModifiedBy>
  <cp:revision>2</cp:revision>
  <dcterms:modified xsi:type="dcterms:W3CDTF">2017-06-13T02:52:16Z</dcterms:modified>
</cp:coreProperties>
</file>