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0" r:id="rId2"/>
  </p:sldMasterIdLst>
  <p:sldIdLst>
    <p:sldId id="256" r:id="rId3"/>
    <p:sldId id="258" r:id="rId4"/>
    <p:sldId id="260" r:id="rId5"/>
    <p:sldId id="274" r:id="rId6"/>
    <p:sldId id="261" r:id="rId7"/>
    <p:sldId id="267" r:id="rId8"/>
    <p:sldId id="262" r:id="rId9"/>
    <p:sldId id="269" r:id="rId10"/>
    <p:sldId id="263" r:id="rId11"/>
    <p:sldId id="270" r:id="rId12"/>
    <p:sldId id="272" r:id="rId13"/>
    <p:sldId id="273" r:id="rId14"/>
    <p:sldId id="271" r:id="rId15"/>
    <p:sldId id="265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6A3A53-2BBA-44BB-82F1-E8C31DADB52B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CB9FE3-DA03-4557-A970-38F526252FD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45852" y="1539809"/>
            <a:ext cx="6229650" cy="1204306"/>
          </a:xfrm>
        </p:spPr>
        <p:txBody>
          <a:bodyPr/>
          <a:lstStyle/>
          <a:p>
            <a:r>
              <a:rPr lang="en-US" sz="38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PASSPORT DATABASE</a:t>
            </a:r>
            <a:endParaRPr lang="en-US" sz="3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4734342"/>
            <a:ext cx="2994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larendon BT" panose="02040704040505020204" pitchFamily="18" charset="0"/>
                <a:ea typeface="Adobe Gothic Std B" pitchFamily="34" charset="-128"/>
              </a:rPr>
              <a:t>Made By:</a:t>
            </a:r>
          </a:p>
          <a:p>
            <a:r>
              <a:rPr lang="en-US" sz="2200" dirty="0" smtClean="0">
                <a:latin typeface="Clarendon BT" panose="02040704040505020204" pitchFamily="18" charset="0"/>
                <a:ea typeface="Adobe Gothic Std B" pitchFamily="34" charset="-128"/>
              </a:rPr>
              <a:t>Amit Vaidya</a:t>
            </a:r>
          </a:p>
          <a:p>
            <a:r>
              <a:rPr lang="en-US" sz="2200" dirty="0" err="1" smtClean="0">
                <a:latin typeface="Clarendon BT" panose="02040704040505020204" pitchFamily="18" charset="0"/>
                <a:ea typeface="Adobe Gothic Std B" pitchFamily="34" charset="-128"/>
              </a:rPr>
              <a:t>Areeb</a:t>
            </a:r>
            <a:r>
              <a:rPr lang="en-US" sz="2200" dirty="0" smtClean="0">
                <a:latin typeface="Clarendon BT" panose="02040704040505020204" pitchFamily="18" charset="0"/>
                <a:ea typeface="Adobe Gothic Std B" pitchFamily="34" charset="-128"/>
              </a:rPr>
              <a:t> </a:t>
            </a:r>
            <a:r>
              <a:rPr lang="en-US" sz="2200" dirty="0" err="1" smtClean="0">
                <a:latin typeface="Clarendon BT" panose="02040704040505020204" pitchFamily="18" charset="0"/>
                <a:ea typeface="Adobe Gothic Std B" pitchFamily="34" charset="-128"/>
              </a:rPr>
              <a:t>Yahya</a:t>
            </a:r>
            <a:endParaRPr lang="en-US" sz="2200" dirty="0" smtClean="0">
              <a:latin typeface="Clarendon BT" panose="02040704040505020204" pitchFamily="18" charset="0"/>
              <a:ea typeface="Adobe Gothic Std B" pitchFamily="34" charset="-128"/>
            </a:endParaRPr>
          </a:p>
          <a:p>
            <a:r>
              <a:rPr lang="en-US" sz="2200" dirty="0" err="1" smtClean="0">
                <a:latin typeface="Clarendon BT" panose="02040704040505020204" pitchFamily="18" charset="0"/>
                <a:ea typeface="Adobe Gothic Std B" pitchFamily="34" charset="-128"/>
              </a:rPr>
              <a:t>Aprajita</a:t>
            </a:r>
            <a:r>
              <a:rPr lang="en-US" sz="2200" dirty="0" smtClean="0">
                <a:latin typeface="Clarendon BT" panose="02040704040505020204" pitchFamily="18" charset="0"/>
                <a:ea typeface="Adobe Gothic Std B" pitchFamily="34" charset="-128"/>
              </a:rPr>
              <a:t> </a:t>
            </a:r>
            <a:r>
              <a:rPr lang="en-US" sz="2200" dirty="0" err="1" smtClean="0">
                <a:latin typeface="Clarendon BT" panose="02040704040505020204" pitchFamily="18" charset="0"/>
                <a:ea typeface="Adobe Gothic Std B" pitchFamily="34" charset="-128"/>
              </a:rPr>
              <a:t>Sahai</a:t>
            </a:r>
            <a:endParaRPr lang="en-US" sz="2200" dirty="0" smtClean="0">
              <a:latin typeface="Clarendon BT" panose="02040704040505020204" pitchFamily="18" charset="0"/>
              <a:ea typeface="Adobe Gothic Std B" pitchFamily="34" charset="-128"/>
            </a:endParaRPr>
          </a:p>
          <a:p>
            <a:r>
              <a:rPr lang="en-US" sz="2200" dirty="0" err="1" smtClean="0">
                <a:latin typeface="Clarendon BT" panose="02040704040505020204" pitchFamily="18" charset="0"/>
                <a:ea typeface="Adobe Gothic Std B" pitchFamily="34" charset="-128"/>
              </a:rPr>
              <a:t>Akriti</a:t>
            </a:r>
            <a:r>
              <a:rPr lang="en-US" sz="2200" dirty="0" smtClean="0">
                <a:latin typeface="Clarendon BT" panose="02040704040505020204" pitchFamily="18" charset="0"/>
                <a:ea typeface="Adobe Gothic Std B" pitchFamily="34" charset="-128"/>
              </a:rPr>
              <a:t> Sharma</a:t>
            </a:r>
          </a:p>
          <a:p>
            <a:r>
              <a:rPr lang="en-US" sz="2200" dirty="0" err="1" smtClean="0">
                <a:latin typeface="Clarendon BT" panose="02040704040505020204" pitchFamily="18" charset="0"/>
                <a:ea typeface="Adobe Gothic Std B" pitchFamily="34" charset="-128"/>
              </a:rPr>
              <a:t>Abhinav</a:t>
            </a:r>
            <a:r>
              <a:rPr lang="en-US" sz="2200" dirty="0" smtClean="0">
                <a:latin typeface="Clarendon BT" panose="02040704040505020204" pitchFamily="18" charset="0"/>
                <a:ea typeface="Adobe Gothic Std B" pitchFamily="34" charset="-128"/>
              </a:rPr>
              <a:t> </a:t>
            </a:r>
            <a:r>
              <a:rPr lang="en-US" sz="2200" dirty="0" err="1" smtClean="0">
                <a:latin typeface="Clarendon BT" panose="02040704040505020204" pitchFamily="18" charset="0"/>
                <a:ea typeface="Adobe Gothic Std B" pitchFamily="34" charset="-128"/>
              </a:rPr>
              <a:t>Prateek</a:t>
            </a:r>
            <a:endParaRPr lang="en-US" sz="2200" dirty="0">
              <a:latin typeface="Clarendon BT" panose="02040704040505020204" pitchFamily="18" charset="0"/>
              <a:ea typeface="Adobe Gothic Std B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742">
            <a:off x="685800" y="685800"/>
            <a:ext cx="2667000" cy="20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64" y="133314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96998"/>
            <a:ext cx="8534400" cy="1579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E:\screenshot\2014-11-03 00_18_47-Object Brow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56801"/>
            <a:ext cx="4038600" cy="34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6922" y="1702475"/>
            <a:ext cx="8518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table applicant(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app_no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number(5) primary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varchar2(20)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varchar2(20)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null,f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ather_name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varchar2(30)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mother_name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varchar2(30)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contact_no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number(10)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varchar2(1)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date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aadhar_no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varchar2(10)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house_no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number(3),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varchar2(30)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varchar2(20)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number(6) not null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9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30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PSK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828800"/>
            <a:ext cx="845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340" y="1819870"/>
            <a:ext cx="84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psk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eid</a:t>
            </a:r>
            <a:r>
              <a:rPr lang="en-US" dirty="0"/>
              <a:t> number(5) </a:t>
            </a:r>
            <a:r>
              <a:rPr lang="en-US" dirty="0" smtClean="0"/>
              <a:t>primary </a:t>
            </a:r>
            <a:r>
              <a:rPr lang="en-US" dirty="0" err="1" smtClean="0"/>
              <a:t>key,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/>
              <a:t> </a:t>
            </a:r>
            <a:r>
              <a:rPr lang="en-US" dirty="0"/>
              <a:t>varchar2(20),</a:t>
            </a:r>
            <a:r>
              <a:rPr lang="en-US" dirty="0" err="1">
                <a:solidFill>
                  <a:srgbClr val="FF0000"/>
                </a:solidFill>
              </a:rPr>
              <a:t>pskid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number(2) </a:t>
            </a:r>
            <a:r>
              <a:rPr lang="en-US" dirty="0" smtClean="0"/>
              <a:t>not </a:t>
            </a:r>
            <a:r>
              <a:rPr lang="en-US" dirty="0" err="1" smtClean="0"/>
              <a:t>null,</a:t>
            </a:r>
            <a:r>
              <a:rPr lang="en-US" dirty="0" err="1" smtClean="0">
                <a:solidFill>
                  <a:srgbClr val="FF0000"/>
                </a:solidFill>
              </a:rPr>
              <a:t>city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varchar2(20) not </a:t>
            </a:r>
            <a:r>
              <a:rPr lang="en-US" dirty="0" err="1"/>
              <a:t>null,</a:t>
            </a:r>
            <a:r>
              <a:rPr lang="en-US" dirty="0" err="1">
                <a:solidFill>
                  <a:srgbClr val="FF0000"/>
                </a:solidFill>
              </a:rPr>
              <a:t>app_no</a:t>
            </a:r>
            <a:r>
              <a:rPr lang="en-US" dirty="0"/>
              <a:t> number(5),foreign key(</a:t>
            </a:r>
            <a:r>
              <a:rPr lang="en-US" dirty="0" err="1"/>
              <a:t>app_no</a:t>
            </a:r>
            <a:r>
              <a:rPr lang="en-US" dirty="0"/>
              <a:t>) references applicant(</a:t>
            </a:r>
            <a:r>
              <a:rPr lang="en-US" dirty="0" err="1"/>
              <a:t>app_no</a:t>
            </a:r>
            <a:r>
              <a:rPr lang="en-US" dirty="0" smtClean="0"/>
              <a:t>));</a:t>
            </a:r>
            <a:endParaRPr lang="en-US" dirty="0"/>
          </a:p>
        </p:txBody>
      </p:sp>
      <p:pic>
        <p:nvPicPr>
          <p:cNvPr id="3074" name="Picture 2" descr="E:\screenshot\2014-11-03 00_21_31-Object Brow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3800901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4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28373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PASSPORT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85344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92387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passport(</a:t>
            </a:r>
            <a:r>
              <a:rPr lang="en-US" dirty="0" err="1">
                <a:solidFill>
                  <a:srgbClr val="FF0000"/>
                </a:solidFill>
              </a:rPr>
              <a:t>app_no</a:t>
            </a:r>
            <a:r>
              <a:rPr lang="en-US" dirty="0"/>
              <a:t> number(5) not </a:t>
            </a:r>
            <a:r>
              <a:rPr lang="en-US" dirty="0" err="1"/>
              <a:t>null,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varchar2(20) not </a:t>
            </a:r>
            <a:r>
              <a:rPr lang="en-US" dirty="0" err="1"/>
              <a:t>null,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/>
              <a:t> varchar2(20) not </a:t>
            </a:r>
            <a:r>
              <a:rPr lang="en-US" dirty="0" err="1"/>
              <a:t>null,</a:t>
            </a:r>
            <a:r>
              <a:rPr lang="en-US" dirty="0" err="1">
                <a:solidFill>
                  <a:srgbClr val="FF0000"/>
                </a:solidFill>
              </a:rPr>
              <a:t>father_name</a:t>
            </a:r>
            <a:r>
              <a:rPr lang="en-US" dirty="0"/>
              <a:t> varchar2(30) not </a:t>
            </a:r>
            <a:r>
              <a:rPr lang="en-US" dirty="0" err="1"/>
              <a:t>null,</a:t>
            </a:r>
            <a:r>
              <a:rPr lang="en-US" dirty="0" err="1">
                <a:solidFill>
                  <a:srgbClr val="FF0000"/>
                </a:solidFill>
              </a:rPr>
              <a:t>place_of_issue</a:t>
            </a:r>
            <a:r>
              <a:rPr lang="en-US" dirty="0"/>
              <a:t> varchar2(20) not </a:t>
            </a:r>
            <a:r>
              <a:rPr lang="en-US" dirty="0" err="1"/>
              <a:t>null,</a:t>
            </a:r>
            <a:r>
              <a:rPr lang="en-US" dirty="0" err="1">
                <a:solidFill>
                  <a:srgbClr val="FF0000"/>
                </a:solidFill>
              </a:rPr>
              <a:t>valid_from</a:t>
            </a:r>
            <a:r>
              <a:rPr lang="en-US" dirty="0"/>
              <a:t> number(4),</a:t>
            </a:r>
            <a:r>
              <a:rPr lang="en-US" dirty="0" err="1">
                <a:solidFill>
                  <a:srgbClr val="FF0000"/>
                </a:solidFill>
              </a:rPr>
              <a:t>valid_till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number(4),</a:t>
            </a:r>
            <a:r>
              <a:rPr lang="en-US" dirty="0" err="1">
                <a:solidFill>
                  <a:srgbClr val="FF0000"/>
                </a:solidFill>
              </a:rPr>
              <a:t>passport_no</a:t>
            </a:r>
            <a:r>
              <a:rPr lang="en-US" dirty="0"/>
              <a:t> number(7) primary </a:t>
            </a:r>
            <a:r>
              <a:rPr lang="en-US" dirty="0" err="1"/>
              <a:t>key,</a:t>
            </a:r>
            <a:r>
              <a:rPr lang="en-US" dirty="0" err="1">
                <a:solidFill>
                  <a:srgbClr val="FF0000"/>
                </a:solidFill>
              </a:rPr>
              <a:t>address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varchar2(50) not </a:t>
            </a:r>
            <a:r>
              <a:rPr lang="en-US" dirty="0" err="1"/>
              <a:t>null,foreign</a:t>
            </a:r>
            <a:r>
              <a:rPr lang="en-US" dirty="0"/>
              <a:t> key(</a:t>
            </a:r>
            <a:r>
              <a:rPr lang="en-US" dirty="0" err="1"/>
              <a:t>place_of_issue</a:t>
            </a:r>
            <a:r>
              <a:rPr lang="en-US" dirty="0"/>
              <a:t>) references </a:t>
            </a:r>
            <a:r>
              <a:rPr lang="en-US" dirty="0" err="1"/>
              <a:t>psk</a:t>
            </a:r>
            <a:r>
              <a:rPr lang="en-US" dirty="0"/>
              <a:t>(city))</a:t>
            </a:r>
          </a:p>
        </p:txBody>
      </p:sp>
      <p:pic>
        <p:nvPicPr>
          <p:cNvPr id="4098" name="Picture 2" descr="E:\screenshot\2014-11-03 00_24_58-Object Brow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4419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3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Inserting into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154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 TABLE</a:t>
            </a:r>
            <a:endParaRPr lang="en-US" dirty="0"/>
          </a:p>
        </p:txBody>
      </p:sp>
      <p:pic>
        <p:nvPicPr>
          <p:cNvPr id="1025" name="Picture 1" descr="E:\screenshot\2014-11-03 00_12_25-SQL Comm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25"/>
            <a:ext cx="91440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29072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PSK TABLE</a:t>
            </a:r>
            <a:endParaRPr lang="en-US" dirty="0"/>
          </a:p>
        </p:txBody>
      </p:sp>
      <p:pic>
        <p:nvPicPr>
          <p:cNvPr id="1026" name="Picture 2" descr="E:\screenshot\2014-11-03 00_13_17-SQL Comma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28289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4659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PASSPORT TABLE</a:t>
            </a:r>
            <a:endParaRPr lang="en-US" dirty="0"/>
          </a:p>
        </p:txBody>
      </p:sp>
      <p:pic>
        <p:nvPicPr>
          <p:cNvPr id="1027" name="Picture 3" descr="E:\screenshot\2014-11-03 00_13_56-SQL Command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5181600"/>
            <a:ext cx="84677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 smtClean="0"/>
              <a:t>List the </a:t>
            </a:r>
            <a:r>
              <a:rPr lang="en-US" sz="1800" dirty="0" err="1" smtClean="0"/>
              <a:t>passport_no,fname,lname</a:t>
            </a:r>
            <a:r>
              <a:rPr lang="en-US" sz="1800" dirty="0" smtClean="0"/>
              <a:t> of passport issued from Bangalore PSK.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/>
              <a:t>s</a:t>
            </a:r>
            <a:r>
              <a:rPr lang="en-US" sz="1800" dirty="0" smtClean="0"/>
              <a:t>elect </a:t>
            </a:r>
            <a:r>
              <a:rPr lang="en-US" sz="1800" dirty="0" err="1" smtClean="0"/>
              <a:t>passport_no,fname,lname</a:t>
            </a:r>
            <a:r>
              <a:rPr lang="en-US" sz="1800" dirty="0" smtClean="0"/>
              <a:t> from passport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where </a:t>
            </a:r>
            <a:r>
              <a:rPr lang="en-US" sz="1800" dirty="0" err="1" smtClean="0"/>
              <a:t>place_of_issue</a:t>
            </a:r>
            <a:r>
              <a:rPr lang="en-US" sz="1800" dirty="0" smtClean="0"/>
              <a:t>=‘</a:t>
            </a:r>
            <a:r>
              <a:rPr lang="en-US" sz="1800" dirty="0" err="1" smtClean="0"/>
              <a:t>bangalore</a:t>
            </a:r>
            <a:r>
              <a:rPr lang="en-US" sz="1800" dirty="0" smtClean="0"/>
              <a:t>’;</a:t>
            </a:r>
            <a:endParaRPr lang="en-US" sz="1800" dirty="0"/>
          </a:p>
        </p:txBody>
      </p:sp>
      <p:pic>
        <p:nvPicPr>
          <p:cNvPr id="5122" name="Picture 2" descr="E:\screenshot\2014-11-03 01_28_36-SQL Comm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06637"/>
            <a:ext cx="4191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0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 startAt="3"/>
            </a:pPr>
            <a:r>
              <a:rPr lang="en-US" sz="1800" dirty="0" smtClean="0"/>
              <a:t>List all the passport </a:t>
            </a:r>
            <a:r>
              <a:rPr lang="en-US" sz="1800" dirty="0" err="1" smtClean="0"/>
              <a:t>fname,lname,passport_no</a:t>
            </a:r>
            <a:r>
              <a:rPr lang="en-US" sz="1800" dirty="0" smtClean="0"/>
              <a:t> who are resident of ‘</a:t>
            </a:r>
            <a:r>
              <a:rPr lang="en-US" sz="1800" dirty="0" err="1" smtClean="0"/>
              <a:t>mysore</a:t>
            </a:r>
            <a:r>
              <a:rPr lang="en-US" sz="1800" dirty="0" smtClean="0"/>
              <a:t>’ and the passport is issued from ‘</a:t>
            </a:r>
            <a:r>
              <a:rPr lang="en-US" sz="1800" dirty="0" err="1" smtClean="0"/>
              <a:t>bangalore</a:t>
            </a:r>
            <a:r>
              <a:rPr lang="en-US" sz="1800" dirty="0" smtClean="0"/>
              <a:t> ‘ PSK.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657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List out the name and </a:t>
            </a:r>
            <a:r>
              <a:rPr lang="en-US" dirty="0" err="1" smtClean="0"/>
              <a:t>passport_no</a:t>
            </a:r>
            <a:r>
              <a:rPr lang="en-US" dirty="0" smtClean="0"/>
              <a:t> of passport which are valid till 2023.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 </a:t>
            </a:r>
            <a:r>
              <a:rPr lang="en-US" dirty="0" err="1" smtClean="0"/>
              <a:t>passport_no,fname,lname,valid_till</a:t>
            </a:r>
            <a:r>
              <a:rPr lang="en-US" dirty="0"/>
              <a:t> </a:t>
            </a:r>
            <a:r>
              <a:rPr lang="en-US" dirty="0" smtClean="0"/>
              <a:t>from passport</a:t>
            </a:r>
          </a:p>
          <a:p>
            <a:r>
              <a:rPr lang="en-US" dirty="0"/>
              <a:t> </a:t>
            </a:r>
            <a:r>
              <a:rPr lang="en-US" dirty="0" smtClean="0"/>
              <a:t>    where </a:t>
            </a:r>
            <a:r>
              <a:rPr lang="en-US" dirty="0" err="1" smtClean="0"/>
              <a:t>valid_till</a:t>
            </a:r>
            <a:r>
              <a:rPr lang="en-US" dirty="0" smtClean="0"/>
              <a:t>&lt;=2023 </a:t>
            </a:r>
            <a:endParaRPr lang="en-US" dirty="0"/>
          </a:p>
        </p:txBody>
      </p:sp>
      <p:pic>
        <p:nvPicPr>
          <p:cNvPr id="6146" name="Picture 2" descr="E:\screenshot\2014-11-03 01_46_03-SQL Comm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2057401"/>
            <a:ext cx="4078287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E:\project\Slide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80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Monotype Corsiva" panose="03010101010201010101" pitchFamily="66" charset="0"/>
              </a:rPr>
              <a:t>A </a:t>
            </a:r>
            <a:r>
              <a:rPr lang="en-US" sz="2800" b="1" dirty="0">
                <a:latin typeface="Monotype Corsiva" panose="03010101010201010101" pitchFamily="66" charset="0"/>
              </a:rPr>
              <a:t>passport</a:t>
            </a:r>
            <a:r>
              <a:rPr lang="en-US" sz="2800" dirty="0">
                <a:latin typeface="Monotype Corsiva" panose="03010101010201010101" pitchFamily="66" charset="0"/>
              </a:rPr>
              <a:t> is a travel document, usually issued by the government of a nation, that certifies the identity and nationality of its holder for the purpose of international travel.</a:t>
            </a:r>
          </a:p>
          <a:p>
            <a:r>
              <a:rPr lang="en-US" sz="2800" dirty="0" smtClean="0">
                <a:latin typeface="Monotype Corsiva" panose="03010101010201010101" pitchFamily="66" charset="0"/>
              </a:rPr>
              <a:t>Passport database </a:t>
            </a:r>
            <a:r>
              <a:rPr lang="en-US" sz="2800" dirty="0">
                <a:latin typeface="Monotype Corsiva" panose="03010101010201010101" pitchFamily="66" charset="0"/>
              </a:rPr>
              <a:t>includes all the details of the </a:t>
            </a:r>
            <a:r>
              <a:rPr lang="en-US" sz="2800" dirty="0" smtClean="0">
                <a:latin typeface="Monotype Corsiva" panose="03010101010201010101" pitchFamily="66" charset="0"/>
              </a:rPr>
              <a:t>applicants, The </a:t>
            </a:r>
            <a:r>
              <a:rPr lang="en-US" sz="2800" b="1" dirty="0">
                <a:latin typeface="Monotype Corsiva" panose="03010101010201010101" pitchFamily="66" charset="0"/>
              </a:rPr>
              <a:t>passport </a:t>
            </a:r>
            <a:r>
              <a:rPr lang="en-US" sz="2800" b="1" dirty="0" err="1">
                <a:latin typeface="Monotype Corsiva" panose="03010101010201010101" pitchFamily="66" charset="0"/>
              </a:rPr>
              <a:t>seva</a:t>
            </a:r>
            <a:r>
              <a:rPr lang="en-US" sz="2800" b="1" dirty="0">
                <a:latin typeface="Monotype Corsiva" panose="03010101010201010101" pitchFamily="66" charset="0"/>
              </a:rPr>
              <a:t> </a:t>
            </a:r>
            <a:r>
              <a:rPr lang="en-US" sz="2800" b="1" dirty="0" err="1">
                <a:latin typeface="Monotype Corsiva" panose="03010101010201010101" pitchFamily="66" charset="0"/>
              </a:rPr>
              <a:t>kendra</a:t>
            </a:r>
            <a:r>
              <a:rPr lang="en-US" sz="2800" b="1" dirty="0">
                <a:latin typeface="Monotype Corsiva" panose="03010101010201010101" pitchFamily="66" charset="0"/>
              </a:rPr>
              <a:t> </a:t>
            </a:r>
            <a:r>
              <a:rPr lang="en-US" sz="2800" b="1" dirty="0" smtClean="0">
                <a:latin typeface="Monotype Corsiva" panose="03010101010201010101" pitchFamily="66" charset="0"/>
              </a:rPr>
              <a:t> </a:t>
            </a:r>
            <a:r>
              <a:rPr lang="en-US" sz="2800" dirty="0" smtClean="0">
                <a:latin typeface="Monotype Corsiva" panose="03010101010201010101" pitchFamily="66" charset="0"/>
              </a:rPr>
              <a:t>keeps </a:t>
            </a:r>
            <a:r>
              <a:rPr lang="en-US" sz="2800" dirty="0">
                <a:latin typeface="Monotype Corsiva" panose="03010101010201010101" pitchFamily="66" charset="0"/>
              </a:rPr>
              <a:t>track of all the employees working under it </a:t>
            </a:r>
            <a:r>
              <a:rPr lang="en-US" sz="2800" dirty="0" smtClean="0">
                <a:latin typeface="Monotype Corsiva" panose="03010101010201010101" pitchFamily="66" charset="0"/>
              </a:rPr>
              <a:t>and  issues the passport after verifying the documents.</a:t>
            </a:r>
          </a:p>
          <a:p>
            <a:r>
              <a:rPr lang="en-US" sz="2800" dirty="0">
                <a:latin typeface="Monotype Corsiva" panose="03010101010201010101" pitchFamily="66" charset="0"/>
              </a:rPr>
              <a:t>T</a:t>
            </a:r>
            <a:r>
              <a:rPr lang="en-US" sz="2800" dirty="0" smtClean="0">
                <a:latin typeface="Monotype Corsiva" panose="03010101010201010101" pitchFamily="66" charset="0"/>
              </a:rPr>
              <a:t>he </a:t>
            </a:r>
            <a:r>
              <a:rPr lang="en-US" sz="2800" dirty="0">
                <a:latin typeface="Monotype Corsiva" panose="03010101010201010101" pitchFamily="66" charset="0"/>
              </a:rPr>
              <a:t>passport contains all the details of the applicant</a:t>
            </a:r>
            <a:r>
              <a:rPr lang="en-US" sz="2800" dirty="0" smtClean="0">
                <a:latin typeface="Monotype Corsiva" panose="03010101010201010101" pitchFamily="66" charset="0"/>
              </a:rPr>
              <a:t>.</a:t>
            </a:r>
            <a:r>
              <a:rPr lang="en-US" sz="2800" dirty="0">
                <a:latin typeface="Monotype Corsiva" panose="03010101010201010101" pitchFamily="66" charset="0"/>
              </a:rPr>
              <a:t/>
            </a:r>
            <a:br>
              <a:rPr lang="en-US" sz="2800" dirty="0">
                <a:latin typeface="Monotype Corsiva" panose="03010101010201010101" pitchFamily="66" charset="0"/>
              </a:rPr>
            </a:br>
            <a:endParaRPr lang="en-US" sz="2800" dirty="0">
              <a:latin typeface="Monotype Corsiva" panose="03010101010201010101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Applicant Details Entity: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App no is number and should not be </a:t>
            </a:r>
            <a:r>
              <a:rPr lang="en-US" sz="1600" dirty="0" err="1" smtClean="0"/>
              <a:t>null.It</a:t>
            </a:r>
            <a:r>
              <a:rPr lang="en-US" sz="1600" dirty="0" smtClean="0"/>
              <a:t> is the primary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/>
              <a:t>Fname</a:t>
            </a:r>
            <a:r>
              <a:rPr lang="en-US" sz="1600" dirty="0" smtClean="0"/>
              <a:t> and </a:t>
            </a:r>
            <a:r>
              <a:rPr lang="en-US" sz="1600" dirty="0" err="1" smtClean="0"/>
              <a:t>Lname</a:t>
            </a:r>
            <a:r>
              <a:rPr lang="en-US" sz="1600" dirty="0" smtClean="0"/>
              <a:t> are the name of the applicant of type string. It cannot be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Date of Birth(DOB) is of type date(DD-MM-YYYY).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Address is a composite attribute which further contain 4 attributes-House </a:t>
            </a:r>
            <a:r>
              <a:rPr lang="en-US" sz="1600" dirty="0" err="1" smtClean="0"/>
              <a:t>no,Street,City,Pin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Passport </a:t>
            </a:r>
            <a:r>
              <a:rPr lang="en-US" sz="1800" dirty="0" err="1" smtClean="0"/>
              <a:t>Seva</a:t>
            </a:r>
            <a:r>
              <a:rPr lang="en-US" sz="1800" dirty="0" smtClean="0"/>
              <a:t> Kendra(PSK) Entity: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PSK serves as the middle man </a:t>
            </a:r>
            <a:r>
              <a:rPr lang="en-US" sz="1600" dirty="0" err="1" smtClean="0"/>
              <a:t>betweeen</a:t>
            </a:r>
            <a:r>
              <a:rPr lang="en-US" sz="1600" dirty="0" smtClean="0"/>
              <a:t> the applicant and the passport office.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 err="1" smtClean="0"/>
              <a:t>recieves</a:t>
            </a:r>
            <a:r>
              <a:rPr lang="en-US" sz="1600" dirty="0" smtClean="0"/>
              <a:t> the application and </a:t>
            </a:r>
            <a:r>
              <a:rPr lang="en-US" sz="1600" dirty="0" err="1" smtClean="0"/>
              <a:t>verifyies</a:t>
            </a:r>
            <a:r>
              <a:rPr lang="en-US" sz="1600" dirty="0" smtClean="0"/>
              <a:t> various </a:t>
            </a:r>
            <a:r>
              <a:rPr lang="en-US" sz="1600" dirty="0" err="1" smtClean="0"/>
              <a:t>document.On</a:t>
            </a:r>
            <a:r>
              <a:rPr lang="en-US" sz="1600" dirty="0" smtClean="0"/>
              <a:t> proper </a:t>
            </a:r>
            <a:r>
              <a:rPr lang="en-US" sz="1600" dirty="0" err="1" smtClean="0"/>
              <a:t>verfication,it</a:t>
            </a:r>
            <a:r>
              <a:rPr lang="en-US" sz="1600" dirty="0" smtClean="0"/>
              <a:t> forwards the application and passport is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Each PSK is given a unique </a:t>
            </a:r>
            <a:r>
              <a:rPr lang="en-US" sz="1600" dirty="0" err="1" smtClean="0"/>
              <a:t>PSKID,which</a:t>
            </a:r>
            <a:r>
              <a:rPr lang="en-US" sz="1600" dirty="0" smtClean="0"/>
              <a:t> is the primary </a:t>
            </a:r>
            <a:r>
              <a:rPr lang="en-US" sz="1600" dirty="0" smtClean="0"/>
              <a:t>key.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PSK have man employee who verifies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Each employee is given a unique </a:t>
            </a:r>
            <a:r>
              <a:rPr lang="en-US" sz="1600" dirty="0" err="1" smtClean="0"/>
              <a:t>id,called</a:t>
            </a:r>
            <a:r>
              <a:rPr lang="en-US" sz="1600" dirty="0" smtClean="0"/>
              <a:t> EID.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828800"/>
            <a:ext cx="82296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Passport Entity: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It contains the passport details that is issued by a PSK.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/>
              <a:t>Passport_no</a:t>
            </a:r>
            <a:r>
              <a:rPr lang="en-US" sz="1600" dirty="0" smtClean="0"/>
              <a:t> (</a:t>
            </a:r>
            <a:r>
              <a:rPr lang="en-US" sz="1600" dirty="0" err="1" smtClean="0"/>
              <a:t>Pno</a:t>
            </a:r>
            <a:r>
              <a:rPr lang="en-US" sz="1600" dirty="0" smtClean="0"/>
              <a:t>) is the primary key which is of type integer.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passport is issued from the city which is same as the city of PSK.</a:t>
            </a:r>
          </a:p>
          <a:p>
            <a:pPr marL="0" indent="0">
              <a:buFont typeface="Wingdings 2"/>
              <a:buNone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596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6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5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8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DETAILS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24673"/>
              </p:ext>
            </p:extLst>
          </p:nvPr>
        </p:nvGraphicFramePr>
        <p:xfrm>
          <a:off x="533400" y="1524000"/>
          <a:ext cx="2514600" cy="5125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/>
                <a:gridCol w="1143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VARCAHR2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FATHER_NAME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MOTHER_NAME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VARCAHE2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CONTACT_NO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VARCAHR2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AADHAR_NO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VARCAHR2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HOUSE_NO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3358" y="115677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91679"/>
              </p:ext>
            </p:extLst>
          </p:nvPr>
        </p:nvGraphicFramePr>
        <p:xfrm>
          <a:off x="3581400" y="1579770"/>
          <a:ext cx="2057400" cy="231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COLUMN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VARCAHR2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PSKID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69692" y="11855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PSK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49618"/>
              </p:ext>
            </p:extLst>
          </p:nvPr>
        </p:nvGraphicFramePr>
        <p:xfrm>
          <a:off x="6019800" y="1526106"/>
          <a:ext cx="2743200" cy="3642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6291"/>
                <a:gridCol w="1246909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PASSPORT_NO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APP_NO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VARCAHR2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FATHER_NAME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PLACE_OF_ISSUE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VALID_FROM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VALID_TILL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VARCAHR2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8400" y="11567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0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 DETAIL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9834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PASSPORT SEVA KENDRA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4583668"/>
            <a:ext cx="1333500" cy="369332"/>
          </a:xfrm>
          <a:prstGeom prst="rect">
            <a:avLst/>
          </a:prstGeom>
          <a:noFill/>
          <a:effectLst>
            <a:glow rad="101600">
              <a:srgbClr val="00B05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PASSPORT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447800"/>
            <a:ext cx="838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App_no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144780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Lname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5100" y="1447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Dob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051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431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>
            <a:off x="325755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57550" y="144780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1148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148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Contact_no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102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102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Father_name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9342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34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Mother_name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00600" y="1905000"/>
            <a:ext cx="381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00600" y="1905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House_no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19800" y="1905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58000" y="1905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00" y="1905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019800" y="19050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58000" y="19050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467600" y="1905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8600" y="3467100"/>
            <a:ext cx="3981450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4800" y="3516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Eid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838200" y="35168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Ename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764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Psk_id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3516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00400" y="3516868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App_no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838200" y="34671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676400" y="34671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90800" y="34671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200400" y="34671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76534" y="2590800"/>
            <a:ext cx="4114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76534" y="1943100"/>
            <a:ext cx="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52400" y="5029200"/>
            <a:ext cx="8610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28600" y="5029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Fname</a:t>
            </a:r>
            <a:r>
              <a:rPr lang="en-US" dirty="0" smtClean="0"/>
              <a:t>   </a:t>
            </a:r>
            <a:r>
              <a:rPr lang="en-US" dirty="0" err="1" smtClean="0"/>
              <a:t>Lname</a:t>
            </a:r>
            <a:r>
              <a:rPr lang="en-US" dirty="0" smtClean="0"/>
              <a:t>   </a:t>
            </a:r>
            <a:r>
              <a:rPr lang="en-US" dirty="0" err="1" smtClean="0"/>
              <a:t>App_no</a:t>
            </a:r>
            <a:r>
              <a:rPr lang="en-US" dirty="0"/>
              <a:t> </a:t>
            </a:r>
            <a:r>
              <a:rPr lang="en-US" dirty="0" smtClean="0"/>
              <a:t>  Dob   </a:t>
            </a:r>
            <a:r>
              <a:rPr lang="en-US" dirty="0" err="1" smtClean="0"/>
              <a:t>Place_of_issue</a:t>
            </a:r>
            <a:r>
              <a:rPr lang="en-US" dirty="0" smtClean="0"/>
              <a:t>   </a:t>
            </a:r>
            <a:r>
              <a:rPr lang="en-US" dirty="0" err="1" smtClean="0"/>
              <a:t>Valid_from</a:t>
            </a:r>
            <a:r>
              <a:rPr lang="en-US" dirty="0" smtClean="0"/>
              <a:t>   </a:t>
            </a:r>
            <a:r>
              <a:rPr lang="en-US" dirty="0" err="1" smtClean="0"/>
              <a:t>Valid_till</a:t>
            </a:r>
            <a:r>
              <a:rPr lang="en-US" dirty="0" smtClean="0"/>
              <a:t>  Address  </a:t>
            </a:r>
            <a:r>
              <a:rPr lang="en-US" u="sng" dirty="0" smtClean="0"/>
              <a:t>Pn0</a:t>
            </a:r>
            <a:endParaRPr lang="en-US" u="sng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143000" y="5029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981200" y="5029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933700" y="5029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505200" y="5029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105400" y="5029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400800" y="5029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467600" y="5029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05800" y="5029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2971800" y="4495800"/>
            <a:ext cx="5867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2971800" y="3962400"/>
            <a:ext cx="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210050" y="54864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10050" y="5753100"/>
            <a:ext cx="4629150" cy="3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839200" y="4507742"/>
            <a:ext cx="0" cy="12453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05225" y="3962400"/>
            <a:ext cx="0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10100" y="2590800"/>
            <a:ext cx="0" cy="1638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05225" y="4229100"/>
            <a:ext cx="904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438400" y="5486400"/>
            <a:ext cx="0" cy="5334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438400" y="6019800"/>
            <a:ext cx="65532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991600" y="2438400"/>
            <a:ext cx="13648" cy="35814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76300" y="2438400"/>
            <a:ext cx="81153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876300" y="1905000"/>
            <a:ext cx="0" cy="5334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 animBg="1"/>
      <p:bldP spid="13" grpId="0"/>
      <p:bldP spid="14" grpId="0"/>
      <p:bldP spid="16" grpId="0"/>
      <p:bldP spid="17" grpId="0"/>
      <p:bldP spid="27" grpId="0"/>
      <p:bldP spid="31" grpId="0"/>
      <p:bldP spid="36" grpId="0"/>
      <p:bldP spid="39" grpId="0"/>
      <p:bldP spid="41" grpId="0" animBg="1"/>
      <p:bldP spid="42" grpId="0"/>
      <p:bldP spid="43" grpId="0"/>
      <p:bldP spid="44" grpId="0"/>
      <p:bldP spid="45" grpId="0"/>
      <p:bldP spid="54" grpId="0" animBg="1"/>
      <p:bldP spid="55" grpId="0"/>
      <p:bldP spid="56" grpId="0"/>
      <p:bldP spid="58" grpId="0"/>
      <p:bldP spid="59" grpId="0"/>
      <p:bldP spid="60" grpId="0"/>
      <p:bldP spid="103" grpId="0" animBg="1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2700" y="-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286000"/>
            <a:ext cx="2286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373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APPLICANT DETAIL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2286000"/>
            <a:ext cx="2895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2373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PASSPORT SEVA KENDRA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38900" y="5257800"/>
            <a:ext cx="20955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5345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PASSPORT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>
            <a:stCxn id="6" idx="3"/>
            <a:endCxn id="9" idx="1"/>
          </p:cNvCxnSpPr>
          <p:nvPr/>
        </p:nvCxnSpPr>
        <p:spPr>
          <a:xfrm>
            <a:off x="3810000" y="2552700"/>
            <a:ext cx="2209800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10" idx="0"/>
          </p:cNvCxnSpPr>
          <p:nvPr/>
        </p:nvCxnSpPr>
        <p:spPr>
          <a:xfrm>
            <a:off x="7467600" y="2819400"/>
            <a:ext cx="1905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128481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3229594"/>
            <a:ext cx="10175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006644"/>
            <a:ext cx="663346" cy="36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10175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2" y="1463993"/>
            <a:ext cx="895348" cy="36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381253" y="1447800"/>
            <a:ext cx="8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Fname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8572" y="1447800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Contact_no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76355" y="1501279"/>
            <a:ext cx="905836" cy="3207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868" y="1470771"/>
            <a:ext cx="9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Lname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94452" y="1462318"/>
            <a:ext cx="1143000" cy="3664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715" y="1447800"/>
            <a:ext cx="111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prstClr val="black"/>
                </a:solidFill>
              </a:rPr>
              <a:t>App_no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5902" y="3212068"/>
            <a:ext cx="10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Gender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977" y="2006644"/>
            <a:ext cx="71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Dob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3000" y="3319790"/>
            <a:ext cx="101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prstClr val="black"/>
                </a:solidFill>
              </a:rPr>
              <a:t>Father_name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3255962"/>
            <a:ext cx="10175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6200" y="3319790"/>
            <a:ext cx="1219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prstClr val="black"/>
                </a:solidFill>
              </a:rPr>
              <a:t>Mother_name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0" y="2438400"/>
            <a:ext cx="1192213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2450068"/>
            <a:ext cx="133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Aadhar_no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36786" y="3319790"/>
            <a:ext cx="960439" cy="311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09800" y="328826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Address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6" name="Straight Connector 35"/>
          <p:cNvCxnSpPr>
            <a:stCxn id="17" idx="2"/>
          </p:cNvCxnSpPr>
          <p:nvPr/>
        </p:nvCxnSpPr>
        <p:spPr>
          <a:xfrm flipH="1">
            <a:off x="2828926" y="1817132"/>
            <a:ext cx="1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26" idx="2"/>
          </p:cNvCxnSpPr>
          <p:nvPr/>
        </p:nvCxnSpPr>
        <p:spPr>
          <a:xfrm flipH="1">
            <a:off x="3581400" y="1849438"/>
            <a:ext cx="261405" cy="43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4"/>
          </p:cNvCxnSpPr>
          <p:nvPr/>
        </p:nvCxnSpPr>
        <p:spPr>
          <a:xfrm>
            <a:off x="1829273" y="1821991"/>
            <a:ext cx="228127" cy="46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2" idx="4"/>
          </p:cNvCxnSpPr>
          <p:nvPr/>
        </p:nvCxnSpPr>
        <p:spPr>
          <a:xfrm>
            <a:off x="765952" y="1828800"/>
            <a:ext cx="758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65952" y="2190256"/>
            <a:ext cx="758048" cy="25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192213" y="2667000"/>
            <a:ext cx="3317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2" idx="0"/>
          </p:cNvCxnSpPr>
          <p:nvPr/>
        </p:nvCxnSpPr>
        <p:spPr>
          <a:xfrm flipV="1">
            <a:off x="634207" y="2819400"/>
            <a:ext cx="1017586" cy="43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29" idx="0"/>
          </p:cNvCxnSpPr>
          <p:nvPr/>
        </p:nvCxnSpPr>
        <p:spPr>
          <a:xfrm flipV="1">
            <a:off x="1651794" y="2819400"/>
            <a:ext cx="17678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0"/>
            <a:endCxn id="6" idx="2"/>
          </p:cNvCxnSpPr>
          <p:nvPr/>
        </p:nvCxnSpPr>
        <p:spPr>
          <a:xfrm flipH="1" flipV="1">
            <a:off x="2667000" y="2819400"/>
            <a:ext cx="3810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5" idx="0"/>
          </p:cNvCxnSpPr>
          <p:nvPr/>
        </p:nvCxnSpPr>
        <p:spPr>
          <a:xfrm flipH="1" flipV="1">
            <a:off x="3429000" y="2819400"/>
            <a:ext cx="395651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76124" y="4038600"/>
            <a:ext cx="1182588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214362" y="4026932"/>
            <a:ext cx="838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842805" y="4038600"/>
            <a:ext cx="729195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72606" y="4038600"/>
            <a:ext cx="712787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5030" y="4038600"/>
            <a:ext cx="12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House_no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286000" y="4026932"/>
            <a:ext cx="8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Street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3148572" y="4038600"/>
            <a:ext cx="6614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3962400" y="4038600"/>
            <a:ext cx="52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Pin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34" name="Straight Connector 1033"/>
          <p:cNvCxnSpPr>
            <a:endCxn id="1030" idx="0"/>
          </p:cNvCxnSpPr>
          <p:nvPr/>
        </p:nvCxnSpPr>
        <p:spPr>
          <a:xfrm>
            <a:off x="2971800" y="3581400"/>
            <a:ext cx="125200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>
            <a:endCxn id="62" idx="0"/>
          </p:cNvCxnSpPr>
          <p:nvPr/>
        </p:nvCxnSpPr>
        <p:spPr>
          <a:xfrm>
            <a:off x="2828927" y="3631232"/>
            <a:ext cx="600073" cy="40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60" idx="0"/>
          </p:cNvCxnSpPr>
          <p:nvPr/>
        </p:nvCxnSpPr>
        <p:spPr>
          <a:xfrm flipV="1">
            <a:off x="2633462" y="3581400"/>
            <a:ext cx="0" cy="44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59" idx="0"/>
          </p:cNvCxnSpPr>
          <p:nvPr/>
        </p:nvCxnSpPr>
        <p:spPr>
          <a:xfrm flipV="1">
            <a:off x="1567418" y="3581400"/>
            <a:ext cx="81383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Diamond 1044"/>
          <p:cNvSpPr/>
          <p:nvPr/>
        </p:nvSpPr>
        <p:spPr>
          <a:xfrm>
            <a:off x="4572000" y="2061885"/>
            <a:ext cx="1066800" cy="9861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45720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Verified by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7" name="Diamond 1046"/>
          <p:cNvSpPr/>
          <p:nvPr/>
        </p:nvSpPr>
        <p:spPr>
          <a:xfrm>
            <a:off x="7075288" y="3497032"/>
            <a:ext cx="771525" cy="91174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" name="TextBox 1047"/>
          <p:cNvSpPr txBox="1"/>
          <p:nvPr/>
        </p:nvSpPr>
        <p:spPr>
          <a:xfrm>
            <a:off x="7100888" y="3745468"/>
            <a:ext cx="82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Issues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9" name="Oval 1048"/>
          <p:cNvSpPr/>
          <p:nvPr/>
        </p:nvSpPr>
        <p:spPr>
          <a:xfrm>
            <a:off x="6241256" y="1485014"/>
            <a:ext cx="1081088" cy="505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prstClr val="black"/>
                </a:solidFill>
              </a:rPr>
              <a:t>Eid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7899070" y="3125867"/>
            <a:ext cx="1081088" cy="505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019800" y="3153343"/>
            <a:ext cx="1081088" cy="505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543800" y="1462318"/>
            <a:ext cx="1081088" cy="505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0" name="TextBox 1049"/>
          <p:cNvSpPr txBox="1"/>
          <p:nvPr/>
        </p:nvSpPr>
        <p:spPr>
          <a:xfrm>
            <a:off x="7681912" y="1485014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Ename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51" name="TextBox 1050"/>
          <p:cNvSpPr txBox="1"/>
          <p:nvPr/>
        </p:nvSpPr>
        <p:spPr>
          <a:xfrm>
            <a:off x="6062663" y="3229594"/>
            <a:ext cx="9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52" name="TextBox 1051"/>
          <p:cNvSpPr txBox="1"/>
          <p:nvPr/>
        </p:nvSpPr>
        <p:spPr>
          <a:xfrm>
            <a:off x="8048718" y="3229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Psk_id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4" name="Straight Connector 63"/>
          <p:cNvCxnSpPr>
            <a:stCxn id="1049" idx="4"/>
          </p:cNvCxnSpPr>
          <p:nvPr/>
        </p:nvCxnSpPr>
        <p:spPr>
          <a:xfrm>
            <a:off x="6781800" y="1990379"/>
            <a:ext cx="0" cy="29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2" idx="4"/>
          </p:cNvCxnSpPr>
          <p:nvPr/>
        </p:nvCxnSpPr>
        <p:spPr>
          <a:xfrm>
            <a:off x="8084344" y="1967683"/>
            <a:ext cx="0" cy="3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1" idx="0"/>
          </p:cNvCxnSpPr>
          <p:nvPr/>
        </p:nvCxnSpPr>
        <p:spPr>
          <a:xfrm flipV="1">
            <a:off x="6560344" y="2819400"/>
            <a:ext cx="0" cy="33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0" idx="0"/>
          </p:cNvCxnSpPr>
          <p:nvPr/>
        </p:nvCxnSpPr>
        <p:spPr>
          <a:xfrm flipV="1">
            <a:off x="8439614" y="2819400"/>
            <a:ext cx="0" cy="30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215312" y="4286992"/>
            <a:ext cx="928688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05800" y="4243737"/>
            <a:ext cx="8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Fname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553418" y="4640778"/>
            <a:ext cx="9906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90481" y="4572000"/>
            <a:ext cx="98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Lname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6" name="Straight Connector 75"/>
          <p:cNvCxnSpPr>
            <a:stCxn id="72" idx="4"/>
          </p:cNvCxnSpPr>
          <p:nvPr/>
        </p:nvCxnSpPr>
        <p:spPr>
          <a:xfrm flipH="1">
            <a:off x="8534400" y="4591792"/>
            <a:ext cx="145256" cy="66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84344" y="4924796"/>
            <a:ext cx="130968" cy="33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781800" y="4640778"/>
            <a:ext cx="685800" cy="284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486400" y="4634196"/>
            <a:ext cx="12192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81800" y="45917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Dob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2600" y="4572000"/>
            <a:ext cx="117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App_no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6" name="Straight Connector 85"/>
          <p:cNvCxnSpPr>
            <a:stCxn id="81" idx="4"/>
          </p:cNvCxnSpPr>
          <p:nvPr/>
        </p:nvCxnSpPr>
        <p:spPr>
          <a:xfrm>
            <a:off x="7124700" y="4924796"/>
            <a:ext cx="0" cy="33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4"/>
          </p:cNvCxnSpPr>
          <p:nvPr/>
        </p:nvCxnSpPr>
        <p:spPr>
          <a:xfrm>
            <a:off x="6096000" y="4938996"/>
            <a:ext cx="409421" cy="31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343400" y="5345668"/>
            <a:ext cx="1643063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43400" y="5345668"/>
            <a:ext cx="19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Place_of_issue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5" name="Straight Connector 94"/>
          <p:cNvCxnSpPr>
            <a:endCxn id="10" idx="1"/>
          </p:cNvCxnSpPr>
          <p:nvPr/>
        </p:nvCxnSpPr>
        <p:spPr>
          <a:xfrm flipV="1">
            <a:off x="5986463" y="5486400"/>
            <a:ext cx="452437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062663" y="6168115"/>
            <a:ext cx="1404937" cy="4612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590481" y="6172200"/>
            <a:ext cx="1324919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069210" y="6187952"/>
            <a:ext cx="13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Valid_from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3" name="Straight Connector 102"/>
          <p:cNvCxnSpPr>
            <a:stCxn id="97" idx="0"/>
          </p:cNvCxnSpPr>
          <p:nvPr/>
        </p:nvCxnSpPr>
        <p:spPr>
          <a:xfrm flipV="1">
            <a:off x="6765132" y="5715000"/>
            <a:ext cx="335756" cy="45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529904" y="6214091"/>
            <a:ext cx="14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Valid_till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7899070" y="5715000"/>
            <a:ext cx="336442" cy="43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572000" y="5941557"/>
            <a:ext cx="990600" cy="431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72000" y="59415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 smtClean="0">
                <a:solidFill>
                  <a:prstClr val="black"/>
                </a:solidFill>
              </a:rPr>
              <a:t>Pno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115" name="Straight Connector 114"/>
          <p:cNvCxnSpPr>
            <a:stCxn id="112" idx="6"/>
          </p:cNvCxnSpPr>
          <p:nvPr/>
        </p:nvCxnSpPr>
        <p:spPr>
          <a:xfrm flipV="1">
            <a:off x="5562600" y="5715000"/>
            <a:ext cx="876300" cy="44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49106" y="2029480"/>
            <a:ext cx="52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681" y="2126841"/>
            <a:ext cx="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9784" y="2855329"/>
            <a:ext cx="2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6569" y="4130133"/>
            <a:ext cx="26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5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4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7" grpId="0"/>
      <p:bldP spid="18" grpId="0"/>
      <p:bldP spid="24" grpId="0" animBg="1"/>
      <p:bldP spid="19" grpId="0"/>
      <p:bldP spid="22" grpId="0" animBg="1"/>
      <p:bldP spid="23" grpId="0"/>
      <p:bldP spid="25" grpId="0"/>
      <p:bldP spid="26" grpId="0"/>
      <p:bldP spid="27" grpId="0"/>
      <p:bldP spid="28" grpId="0"/>
      <p:bldP spid="29" grpId="0" animBg="1"/>
      <p:bldP spid="30" grpId="0"/>
      <p:bldP spid="33" grpId="0" animBg="1"/>
      <p:bldP spid="34" grpId="0"/>
      <p:bldP spid="59" grpId="0" animBg="1"/>
      <p:bldP spid="60" grpId="0" animBg="1"/>
      <p:bldP spid="61" grpId="0" animBg="1"/>
      <p:bldP spid="62" grpId="0" animBg="1"/>
      <p:bldP spid="63" grpId="0"/>
      <p:bldP spid="1024" grpId="0"/>
      <p:bldP spid="1025" grpId="0"/>
      <p:bldP spid="1030" grpId="0"/>
      <p:bldP spid="1045" grpId="0" animBg="1"/>
      <p:bldP spid="1046" grpId="0"/>
      <p:bldP spid="1047" grpId="0" animBg="1"/>
      <p:bldP spid="1048" grpId="0"/>
      <p:bldP spid="1049" grpId="0" animBg="1"/>
      <p:bldP spid="90" grpId="0" animBg="1"/>
      <p:bldP spid="91" grpId="0" animBg="1"/>
      <p:bldP spid="92" grpId="0" animBg="1"/>
      <p:bldP spid="1050" grpId="0"/>
      <p:bldP spid="1051" grpId="0"/>
      <p:bldP spid="1052" grpId="0"/>
      <p:bldP spid="72" grpId="0" animBg="1"/>
      <p:bldP spid="108" grpId="0"/>
      <p:bldP spid="73" grpId="0" animBg="1"/>
      <p:bldP spid="74" grpId="0"/>
      <p:bldP spid="81" grpId="0" animBg="1"/>
      <p:bldP spid="82" grpId="0" animBg="1"/>
      <p:bldP spid="83" grpId="0"/>
      <p:bldP spid="84" grpId="0"/>
      <p:bldP spid="89" grpId="0" animBg="1"/>
      <p:bldP spid="93" grpId="0"/>
      <p:bldP spid="97" grpId="0" animBg="1"/>
      <p:bldP spid="98" grpId="0" animBg="1"/>
      <p:bldP spid="99" grpId="0"/>
      <p:bldP spid="104" grpId="0"/>
      <p:bldP spid="112" grpId="0" animBg="1"/>
      <p:bldP spid="113" grpId="0"/>
      <p:bldP spid="2" grpId="0"/>
      <p:bldP spid="4" grpId="0"/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06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dirty="0" smtClean="0"/>
              <a:t>The backend is made using Oracle Database </a:t>
            </a:r>
            <a:r>
              <a:rPr lang="en-US" dirty="0" smtClean="0"/>
              <a:t>10g DBMS and is accessed by the web browser using the </a:t>
            </a:r>
            <a:r>
              <a:rPr lang="en-US" dirty="0"/>
              <a:t>Oracle Net </a:t>
            </a:r>
            <a:r>
              <a:rPr lang="en-US" dirty="0" smtClean="0"/>
              <a:t>Services.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1"/>
            <a:ext cx="7924800" cy="3802224"/>
          </a:xfrm>
        </p:spPr>
      </p:pic>
      <p:sp>
        <p:nvSpPr>
          <p:cNvPr id="5" name="TextBox 4"/>
          <p:cNvSpPr txBox="1"/>
          <p:nvPr/>
        </p:nvSpPr>
        <p:spPr>
          <a:xfrm>
            <a:off x="1600200" y="5410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Frontend Backend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3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FrontEnd</a:t>
            </a:r>
            <a:r>
              <a:rPr lang="en-US" dirty="0" smtClean="0">
                <a:solidFill>
                  <a:schemeClr val="tx1"/>
                </a:solidFill>
              </a:rPr>
              <a:t> Connectivity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dirty="0" smtClean="0"/>
              <a:t>Frontend is made using the application builder of Oracle database 10g.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dirty="0" smtClean="0"/>
              <a:t>It is a rapid </a:t>
            </a:r>
            <a:r>
              <a:rPr lang="en-US" dirty="0" err="1" smtClean="0"/>
              <a:t>develpoment</a:t>
            </a:r>
            <a:r>
              <a:rPr lang="en-US" dirty="0" smtClean="0"/>
              <a:t> tool that creates applications directly based on table in the database.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dirty="0" smtClean="0"/>
              <a:t>It is connected to database using </a:t>
            </a:r>
            <a:r>
              <a:rPr lang="en-US" dirty="0"/>
              <a:t>PL/SQL constructs as the base server-side language</a:t>
            </a:r>
          </a:p>
        </p:txBody>
      </p:sp>
    </p:spTree>
    <p:extLst>
      <p:ext uri="{BB962C8B-B14F-4D97-AF65-F5344CB8AC3E}">
        <p14:creationId xmlns:p14="http://schemas.microsoft.com/office/powerpoint/2010/main" val="32016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1479</TotalTime>
  <Words>691</Words>
  <Application>Microsoft Office PowerPoint</Application>
  <PresentationFormat>On-screen Show (4:3)</PresentationFormat>
  <Paragraphs>181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Angles</vt:lpstr>
      <vt:lpstr>Flow</vt:lpstr>
      <vt:lpstr>PASSPORT DATABASE</vt:lpstr>
      <vt:lpstr>Introduction</vt:lpstr>
      <vt:lpstr>Requirements</vt:lpstr>
      <vt:lpstr>TABLE DETAILS</vt:lpstr>
      <vt:lpstr>Schema</vt:lpstr>
      <vt:lpstr>ER Diagram</vt:lpstr>
      <vt:lpstr>Backend</vt:lpstr>
      <vt:lpstr>PowerPoint Presentation</vt:lpstr>
      <vt:lpstr>FrontEnd Connectivity</vt:lpstr>
      <vt:lpstr>Creating Table</vt:lpstr>
      <vt:lpstr>Creating Table</vt:lpstr>
      <vt:lpstr>Creating Table</vt:lpstr>
      <vt:lpstr>Inserting into Table</vt:lpstr>
      <vt:lpstr>Sample Tables</vt:lpstr>
      <vt:lpstr>QUERIES</vt:lpstr>
      <vt:lpstr>QUERIES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PASSPORT DATABASE</dc:title>
  <dc:creator>chandan</dc:creator>
  <cp:lastModifiedBy>chandan</cp:lastModifiedBy>
  <cp:revision>65</cp:revision>
  <dcterms:created xsi:type="dcterms:W3CDTF">2014-11-01T19:32:19Z</dcterms:created>
  <dcterms:modified xsi:type="dcterms:W3CDTF">2014-11-02T20:24:28Z</dcterms:modified>
</cp:coreProperties>
</file>