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D040-671C-F959-F991-9568A5D27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F7B1E4-D7A4-41C2-EFB9-EF79480DC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425CBC-5046-43EF-B1EF-87D1FC9FEA53}"/>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5" name="Footer Placeholder 4">
            <a:extLst>
              <a:ext uri="{FF2B5EF4-FFF2-40B4-BE49-F238E27FC236}">
                <a16:creationId xmlns:a16="http://schemas.microsoft.com/office/drawing/2014/main" id="{AEB3911A-1E85-E3CD-63E8-C2F52AA43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7A007-C115-E0F9-9FA1-23B1C3B61786}"/>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346991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DB0A-2E51-9840-7C8A-253193F2BC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D1C290-3684-C43D-A8E8-A6304D208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A9D45-8261-6817-C1A3-5EDDC5A51453}"/>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5" name="Footer Placeholder 4">
            <a:extLst>
              <a:ext uri="{FF2B5EF4-FFF2-40B4-BE49-F238E27FC236}">
                <a16:creationId xmlns:a16="http://schemas.microsoft.com/office/drawing/2014/main" id="{9E83D2BC-E1C3-F712-2562-30D40E238E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C9459-18FB-B149-C230-F82E23B0D58F}"/>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246160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596C4-E1D7-12DD-BC3F-C60FC91E31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E2E8E-986F-F1CE-5610-E8559E92B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F900B-FEE4-5903-0C93-DBE84FCDD66D}"/>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5" name="Footer Placeholder 4">
            <a:extLst>
              <a:ext uri="{FF2B5EF4-FFF2-40B4-BE49-F238E27FC236}">
                <a16:creationId xmlns:a16="http://schemas.microsoft.com/office/drawing/2014/main" id="{4C16DE84-5AD5-D101-65AE-D428ED78B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F3C79-191E-836D-C769-73F1BF45CEFA}"/>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6181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8D3D-B692-2061-9741-A72CB05525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6AA9E2-5F51-466F-84B8-EF56CCF72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0A465-4C74-4A86-CB51-7B399352AF44}"/>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5" name="Footer Placeholder 4">
            <a:extLst>
              <a:ext uri="{FF2B5EF4-FFF2-40B4-BE49-F238E27FC236}">
                <a16:creationId xmlns:a16="http://schemas.microsoft.com/office/drawing/2014/main" id="{FFCCD1AA-C7A7-2942-767A-031028574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0EBF5-1C3F-710B-8D64-2DB40CEBD1FB}"/>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392362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DCAEA-07B8-39A6-2F24-AF424C5432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5B6813-C54D-E015-6A3D-867E26B8C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C9DE7-E7C7-60CA-686A-20283AFEF7D1}"/>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5" name="Footer Placeholder 4">
            <a:extLst>
              <a:ext uri="{FF2B5EF4-FFF2-40B4-BE49-F238E27FC236}">
                <a16:creationId xmlns:a16="http://schemas.microsoft.com/office/drawing/2014/main" id="{9325B8E7-23CF-CA20-A369-46190C1251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581BA5-7382-B812-0231-8FF6616B7B1A}"/>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373734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12A8-933B-F7A7-B516-0015171F55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EA6457-3CF4-68FD-673D-4E56888924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B81F73-F858-B9C5-BF6D-72B73B068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2A4774-4BB1-D931-FC89-9246D7ABF466}"/>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6" name="Footer Placeholder 5">
            <a:extLst>
              <a:ext uri="{FF2B5EF4-FFF2-40B4-BE49-F238E27FC236}">
                <a16:creationId xmlns:a16="http://schemas.microsoft.com/office/drawing/2014/main" id="{D6A8EABF-21E5-1D2A-B17C-152802273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AD9D91-C13D-8007-7B81-951E042B3E41}"/>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55350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C478-D630-1F0F-07AB-281C88D7B4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459A4A-8BEA-530C-F4F6-BBDC64677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79F559-9B19-12A5-B9D0-4178E75F49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9FA1A-0D79-D0E8-B3A5-70A4B8704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991D3-2F89-494C-573F-4305815DE1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5CE749-1542-4397-AD92-90BCDDF9C891}"/>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8" name="Footer Placeholder 7">
            <a:extLst>
              <a:ext uri="{FF2B5EF4-FFF2-40B4-BE49-F238E27FC236}">
                <a16:creationId xmlns:a16="http://schemas.microsoft.com/office/drawing/2014/main" id="{2902536B-586E-43ED-2220-DCB74A0CCF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5CDC29-11D6-3ED0-279C-470E2DE62B54}"/>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235133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C36F-135C-72CC-4A9B-4F6439B677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509897-EB92-50DF-58ED-FF9A82CBBDCB}"/>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4" name="Footer Placeholder 3">
            <a:extLst>
              <a:ext uri="{FF2B5EF4-FFF2-40B4-BE49-F238E27FC236}">
                <a16:creationId xmlns:a16="http://schemas.microsoft.com/office/drawing/2014/main" id="{BF8EBCF2-20B0-6887-368B-4931206202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E93903-1B54-2CC3-58B2-E429CAF4FB24}"/>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336683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DA72B8-AC79-9B97-28C1-53B1AA656F03}"/>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3" name="Footer Placeholder 2">
            <a:extLst>
              <a:ext uri="{FF2B5EF4-FFF2-40B4-BE49-F238E27FC236}">
                <a16:creationId xmlns:a16="http://schemas.microsoft.com/office/drawing/2014/main" id="{B71FBC4C-C5E4-3917-3D7E-EFDC3B4EA9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7C6715-E86E-95BF-C768-06D83BF07525}"/>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35825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251A-CD93-54CA-4844-88B1BB5BD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E0DCAE-A791-8F4B-BD87-7E8A32A06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F69868-530B-F14A-0AFC-2A1D87CD1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6A698-63AD-8347-7D00-B785D41C695E}"/>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6" name="Footer Placeholder 5">
            <a:extLst>
              <a:ext uri="{FF2B5EF4-FFF2-40B4-BE49-F238E27FC236}">
                <a16:creationId xmlns:a16="http://schemas.microsoft.com/office/drawing/2014/main" id="{92C678A3-D909-9DB8-4409-2DACC60114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893C5-659B-E518-8527-FDF95DEECBD7}"/>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3225762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9809-E828-5851-12F5-BF1BD14B38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6FFF07-5AC7-7701-B9F3-9CA5965DE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3F56C4-5898-49A9-7383-898D4D27D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EFD84-7F44-3EA2-C214-844A1D0F6FA7}"/>
              </a:ext>
            </a:extLst>
          </p:cNvPr>
          <p:cNvSpPr>
            <a:spLocks noGrp="1"/>
          </p:cNvSpPr>
          <p:nvPr>
            <p:ph type="dt" sz="half" idx="10"/>
          </p:nvPr>
        </p:nvSpPr>
        <p:spPr/>
        <p:txBody>
          <a:bodyPr/>
          <a:lstStyle/>
          <a:p>
            <a:fld id="{C576CEE3-7AEA-4F75-B7B8-17656DB1F336}" type="datetimeFigureOut">
              <a:rPr lang="en-IN" smtClean="0"/>
              <a:t>21-08-2025</a:t>
            </a:fld>
            <a:endParaRPr lang="en-IN"/>
          </a:p>
        </p:txBody>
      </p:sp>
      <p:sp>
        <p:nvSpPr>
          <p:cNvPr id="6" name="Footer Placeholder 5">
            <a:extLst>
              <a:ext uri="{FF2B5EF4-FFF2-40B4-BE49-F238E27FC236}">
                <a16:creationId xmlns:a16="http://schemas.microsoft.com/office/drawing/2014/main" id="{086E93C2-A2F7-49FB-6ADD-46C7A79BEB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162D25-DF80-143E-BD25-1F26D4F1CFE1}"/>
              </a:ext>
            </a:extLst>
          </p:cNvPr>
          <p:cNvSpPr>
            <a:spLocks noGrp="1"/>
          </p:cNvSpPr>
          <p:nvPr>
            <p:ph type="sldNum" sz="quarter" idx="12"/>
          </p:nvPr>
        </p:nvSpPr>
        <p:spPr/>
        <p:txBody>
          <a:bodyPr/>
          <a:lstStyle/>
          <a:p>
            <a:fld id="{962DD2FF-9259-4E4C-9768-5F53F1141D2C}" type="slidenum">
              <a:rPr lang="en-IN" smtClean="0"/>
              <a:t>‹#›</a:t>
            </a:fld>
            <a:endParaRPr lang="en-IN"/>
          </a:p>
        </p:txBody>
      </p:sp>
    </p:spTree>
    <p:extLst>
      <p:ext uri="{BB962C8B-B14F-4D97-AF65-F5344CB8AC3E}">
        <p14:creationId xmlns:p14="http://schemas.microsoft.com/office/powerpoint/2010/main" val="363617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274AA-C794-4D83-B395-6E3490C191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900608-D064-8E7E-2DC1-52041284C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2452C-2717-38EC-667C-EA08958A4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6CEE3-7AEA-4F75-B7B8-17656DB1F336}" type="datetimeFigureOut">
              <a:rPr lang="en-IN" smtClean="0"/>
              <a:t>21-08-2025</a:t>
            </a:fld>
            <a:endParaRPr lang="en-IN"/>
          </a:p>
        </p:txBody>
      </p:sp>
      <p:sp>
        <p:nvSpPr>
          <p:cNvPr id="5" name="Footer Placeholder 4">
            <a:extLst>
              <a:ext uri="{FF2B5EF4-FFF2-40B4-BE49-F238E27FC236}">
                <a16:creationId xmlns:a16="http://schemas.microsoft.com/office/drawing/2014/main" id="{4358DEDB-5042-903B-E5FC-26C4C33CD5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7F8705-BF80-D375-8DDB-5244785FC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DD2FF-9259-4E4C-9768-5F53F1141D2C}" type="slidenum">
              <a:rPr lang="en-IN" smtClean="0"/>
              <a:t>‹#›</a:t>
            </a:fld>
            <a:endParaRPr lang="en-IN"/>
          </a:p>
        </p:txBody>
      </p:sp>
    </p:spTree>
    <p:extLst>
      <p:ext uri="{BB962C8B-B14F-4D97-AF65-F5344CB8AC3E}">
        <p14:creationId xmlns:p14="http://schemas.microsoft.com/office/powerpoint/2010/main" val="24357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5E5A-37B4-7BDC-9C75-62A44BC6DFB1}"/>
              </a:ext>
            </a:extLst>
          </p:cNvPr>
          <p:cNvSpPr>
            <a:spLocks noGrp="1"/>
          </p:cNvSpPr>
          <p:nvPr>
            <p:ph type="title"/>
          </p:nvPr>
        </p:nvSpPr>
        <p:spPr>
          <a:xfrm>
            <a:off x="838200" y="1612490"/>
            <a:ext cx="10515600" cy="3539613"/>
          </a:xfrm>
        </p:spPr>
        <p:txBody>
          <a:bodyPr>
            <a:normAutofit/>
          </a:bodyPr>
          <a:lstStyle/>
          <a:p>
            <a:pPr algn="ctr"/>
            <a:r>
              <a:rPr lang="en-US" sz="6000" b="1" u="sng" dirty="0">
                <a:solidFill>
                  <a:srgbClr val="002060"/>
                </a:solidFill>
              </a:rPr>
              <a:t>DATA ANALYSIS FOR SALARIES OF                    SAN FRANSICSO EMPLOYEES</a:t>
            </a:r>
            <a:endParaRPr lang="en-IN" sz="6000" dirty="0">
              <a:solidFill>
                <a:srgbClr val="002060"/>
              </a:solidFill>
            </a:endParaRPr>
          </a:p>
        </p:txBody>
      </p:sp>
    </p:spTree>
    <p:extLst>
      <p:ext uri="{BB962C8B-B14F-4D97-AF65-F5344CB8AC3E}">
        <p14:creationId xmlns:p14="http://schemas.microsoft.com/office/powerpoint/2010/main" val="277355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B6BE-D576-C4EC-ABE2-D7CC0E05F4E0}"/>
              </a:ext>
            </a:extLst>
          </p:cNvPr>
          <p:cNvSpPr>
            <a:spLocks noGrp="1"/>
          </p:cNvSpPr>
          <p:nvPr>
            <p:ph type="ctrTitle"/>
          </p:nvPr>
        </p:nvSpPr>
        <p:spPr>
          <a:xfrm>
            <a:off x="2757948" y="611087"/>
            <a:ext cx="5889523" cy="1655762"/>
          </a:xfrm>
        </p:spPr>
        <p:txBody>
          <a:bodyPr anchor="ctr">
            <a:normAutofit/>
          </a:bodyPr>
          <a:lstStyle/>
          <a:p>
            <a:r>
              <a:rPr lang="en-US" sz="7200" b="1" u="sng" dirty="0">
                <a:solidFill>
                  <a:srgbClr val="002060"/>
                </a:solidFill>
              </a:rPr>
              <a:t>AGENDA</a:t>
            </a:r>
            <a:endParaRPr lang="en-IN" sz="4400" b="1" u="sng" dirty="0">
              <a:solidFill>
                <a:srgbClr val="002060"/>
              </a:solidFill>
            </a:endParaRPr>
          </a:p>
        </p:txBody>
      </p:sp>
      <p:sp>
        <p:nvSpPr>
          <p:cNvPr id="3" name="Subtitle 2">
            <a:extLst>
              <a:ext uri="{FF2B5EF4-FFF2-40B4-BE49-F238E27FC236}">
                <a16:creationId xmlns:a16="http://schemas.microsoft.com/office/drawing/2014/main" id="{EF949D38-BAAA-3271-B388-868951AAA7AE}"/>
              </a:ext>
            </a:extLst>
          </p:cNvPr>
          <p:cNvSpPr>
            <a:spLocks noGrp="1"/>
          </p:cNvSpPr>
          <p:nvPr>
            <p:ph type="subTitle" idx="1"/>
          </p:nvPr>
        </p:nvSpPr>
        <p:spPr>
          <a:xfrm>
            <a:off x="1130710" y="2945223"/>
            <a:ext cx="9144000" cy="2315035"/>
          </a:xfrm>
          <a:noFill/>
        </p:spPr>
        <p:style>
          <a:lnRef idx="2">
            <a:schemeClr val="dk1"/>
          </a:lnRef>
          <a:fillRef idx="1">
            <a:schemeClr val="lt1"/>
          </a:fillRef>
          <a:effectRef idx="0">
            <a:schemeClr val="dk1"/>
          </a:effectRef>
          <a:fontRef idx="minor">
            <a:schemeClr val="dk1"/>
          </a:fontRef>
        </p:style>
        <p:txBody>
          <a:bodyPr>
            <a:normAutofit/>
          </a:bodyPr>
          <a:lstStyle/>
          <a:p>
            <a:pPr marL="342900" indent="-342900" algn="l">
              <a:lnSpc>
                <a:spcPct val="100000"/>
              </a:lnSpc>
              <a:buFont typeface="Wingdings" panose="05000000000000000000" pitchFamily="2" charset="2"/>
              <a:buChar char="q"/>
            </a:pPr>
            <a:r>
              <a:rPr lang="en-US" sz="2800" dirty="0"/>
              <a:t>OBJECTIVE</a:t>
            </a:r>
          </a:p>
          <a:p>
            <a:pPr marL="342900" indent="-342900" algn="l">
              <a:lnSpc>
                <a:spcPct val="100000"/>
              </a:lnSpc>
              <a:buFont typeface="Wingdings" panose="05000000000000000000" pitchFamily="2" charset="2"/>
              <a:buChar char="q"/>
            </a:pPr>
            <a:r>
              <a:rPr lang="en-US" sz="2800" dirty="0"/>
              <a:t>DATA OVERVIEW</a:t>
            </a:r>
          </a:p>
          <a:p>
            <a:pPr marL="342900" indent="-342900" algn="l">
              <a:lnSpc>
                <a:spcPct val="100000"/>
              </a:lnSpc>
              <a:buFont typeface="Wingdings" panose="05000000000000000000" pitchFamily="2" charset="2"/>
              <a:buChar char="q"/>
            </a:pPr>
            <a:r>
              <a:rPr lang="en-US" sz="2800" dirty="0"/>
              <a:t>ANALYSIS AND FINDINGS</a:t>
            </a:r>
          </a:p>
          <a:p>
            <a:pPr marL="342900" indent="-342900" algn="l">
              <a:lnSpc>
                <a:spcPct val="100000"/>
              </a:lnSpc>
              <a:buFont typeface="Wingdings" panose="05000000000000000000" pitchFamily="2" charset="2"/>
              <a:buChar char="q"/>
            </a:pPr>
            <a:r>
              <a:rPr lang="en-US" sz="2800" dirty="0"/>
              <a:t>SUMMARY</a:t>
            </a:r>
            <a:endParaRPr lang="en-US" sz="1800" dirty="0"/>
          </a:p>
        </p:txBody>
      </p:sp>
    </p:spTree>
    <p:extLst>
      <p:ext uri="{BB962C8B-B14F-4D97-AF65-F5344CB8AC3E}">
        <p14:creationId xmlns:p14="http://schemas.microsoft.com/office/powerpoint/2010/main" val="249290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23AA-D635-1ABF-D6F2-50588C3ADB5D}"/>
              </a:ext>
            </a:extLst>
          </p:cNvPr>
          <p:cNvSpPr>
            <a:spLocks noGrp="1"/>
          </p:cNvSpPr>
          <p:nvPr>
            <p:ph type="title"/>
          </p:nvPr>
        </p:nvSpPr>
        <p:spPr>
          <a:xfrm>
            <a:off x="1721874" y="1727354"/>
            <a:ext cx="8748252" cy="1325563"/>
          </a:xfrm>
        </p:spPr>
        <p:txBody>
          <a:bodyPr>
            <a:normAutofit/>
          </a:bodyPr>
          <a:lstStyle/>
          <a:p>
            <a:pPr algn="ctr"/>
            <a:r>
              <a:rPr lang="en-US" sz="5400" b="1" u="sng" dirty="0">
                <a:solidFill>
                  <a:srgbClr val="002060"/>
                </a:solidFill>
              </a:rPr>
              <a:t>OBJECTIVE</a:t>
            </a:r>
            <a:endParaRPr lang="en-IN" sz="5400" b="1" u="sng" dirty="0">
              <a:solidFill>
                <a:srgbClr val="002060"/>
              </a:solidFill>
            </a:endParaRPr>
          </a:p>
        </p:txBody>
      </p:sp>
      <p:sp>
        <p:nvSpPr>
          <p:cNvPr id="3" name="Content Placeholder 2">
            <a:extLst>
              <a:ext uri="{FF2B5EF4-FFF2-40B4-BE49-F238E27FC236}">
                <a16:creationId xmlns:a16="http://schemas.microsoft.com/office/drawing/2014/main" id="{3DAE7387-1558-0C70-B5AA-C2171D377224}"/>
              </a:ext>
            </a:extLst>
          </p:cNvPr>
          <p:cNvSpPr>
            <a:spLocks noGrp="1"/>
          </p:cNvSpPr>
          <p:nvPr>
            <p:ph idx="1"/>
          </p:nvPr>
        </p:nvSpPr>
        <p:spPr>
          <a:xfrm>
            <a:off x="838200" y="3429000"/>
            <a:ext cx="10515600" cy="1474839"/>
          </a:xfrm>
        </p:spPr>
        <p:style>
          <a:lnRef idx="2">
            <a:schemeClr val="accent1"/>
          </a:lnRef>
          <a:fillRef idx="1">
            <a:schemeClr val="lt1"/>
          </a:fillRef>
          <a:effectRef idx="0">
            <a:schemeClr val="accent1"/>
          </a:effectRef>
          <a:fontRef idx="minor">
            <a:schemeClr val="dk1"/>
          </a:fontRef>
        </p:style>
        <p:txBody>
          <a:bodyPr>
            <a:normAutofit/>
          </a:bodyPr>
          <a:lstStyle/>
          <a:p>
            <a:pPr>
              <a:lnSpc>
                <a:spcPct val="100000"/>
              </a:lnSpc>
              <a:buFont typeface="Wingdings" panose="05000000000000000000" pitchFamily="2" charset="2"/>
              <a:buChar char="q"/>
            </a:pPr>
            <a:r>
              <a:rPr lang="en-US" sz="2400" dirty="0"/>
              <a:t>The project aims to analyze employee compensation data , including Base Pay , Overtime Pay , Other Pay , Benefits , and their relation to Total Pay and Total Pay Benefits. </a:t>
            </a:r>
            <a:endParaRPr lang="en-IN" sz="2400" dirty="0"/>
          </a:p>
        </p:txBody>
      </p:sp>
    </p:spTree>
    <p:extLst>
      <p:ext uri="{BB962C8B-B14F-4D97-AF65-F5344CB8AC3E}">
        <p14:creationId xmlns:p14="http://schemas.microsoft.com/office/powerpoint/2010/main" val="208667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8D2A-A066-3C4D-F584-345E489A8121}"/>
              </a:ext>
            </a:extLst>
          </p:cNvPr>
          <p:cNvSpPr>
            <a:spLocks noGrp="1"/>
          </p:cNvSpPr>
          <p:nvPr>
            <p:ph type="title"/>
          </p:nvPr>
        </p:nvSpPr>
        <p:spPr>
          <a:xfrm>
            <a:off x="838200" y="237305"/>
            <a:ext cx="10515600" cy="1325563"/>
          </a:xfrm>
        </p:spPr>
        <p:txBody>
          <a:bodyPr>
            <a:normAutofit/>
          </a:bodyPr>
          <a:lstStyle/>
          <a:p>
            <a:pPr algn="ctr"/>
            <a:r>
              <a:rPr lang="en-US" sz="5400" b="1" u="sng" dirty="0">
                <a:solidFill>
                  <a:srgbClr val="002060"/>
                </a:solidFill>
              </a:rPr>
              <a:t>DATA OVERVIEW</a:t>
            </a:r>
            <a:endParaRPr lang="en-IN" sz="5400" b="1" u="sng" dirty="0">
              <a:solidFill>
                <a:srgbClr val="002060"/>
              </a:solidFill>
            </a:endParaRPr>
          </a:p>
        </p:txBody>
      </p:sp>
      <p:sp>
        <p:nvSpPr>
          <p:cNvPr id="3" name="Content Placeholder 2">
            <a:extLst>
              <a:ext uri="{FF2B5EF4-FFF2-40B4-BE49-F238E27FC236}">
                <a16:creationId xmlns:a16="http://schemas.microsoft.com/office/drawing/2014/main" id="{54B89043-F3FE-630F-5242-18858E26B1A6}"/>
              </a:ext>
            </a:extLst>
          </p:cNvPr>
          <p:cNvSpPr>
            <a:spLocks noGrp="1"/>
          </p:cNvSpPr>
          <p:nvPr>
            <p:ph idx="1"/>
          </p:nvPr>
        </p:nvSpPr>
        <p:spPr>
          <a:xfrm>
            <a:off x="838200" y="1638812"/>
            <a:ext cx="10515600" cy="1127537"/>
          </a:xfrm>
        </p:spPr>
        <p:txBody>
          <a:bodyPr>
            <a:normAutofit/>
          </a:bodyPr>
          <a:lstStyle/>
          <a:p>
            <a:pPr marL="0" indent="0">
              <a:lnSpc>
                <a:spcPct val="100000"/>
              </a:lnSpc>
              <a:buNone/>
            </a:pPr>
            <a:r>
              <a:rPr lang="en-US" sz="2000" dirty="0"/>
              <a:t>This Dataset contains more than 300k employee records found in San Francisco from 2011 to 2018. Complete and accurate information is necessary to increase public understanding of government and help decision makers, including elected officials and voters, make informed decisions</a:t>
            </a:r>
            <a:endParaRPr lang="en-IN" sz="2000" dirty="0"/>
          </a:p>
        </p:txBody>
      </p:sp>
      <p:sp>
        <p:nvSpPr>
          <p:cNvPr id="6" name="TextBox 5">
            <a:extLst>
              <a:ext uri="{FF2B5EF4-FFF2-40B4-BE49-F238E27FC236}">
                <a16:creationId xmlns:a16="http://schemas.microsoft.com/office/drawing/2014/main" id="{53205A33-F743-FEBE-B988-FD251C5A86C7}"/>
              </a:ext>
            </a:extLst>
          </p:cNvPr>
          <p:cNvSpPr txBox="1"/>
          <p:nvPr/>
        </p:nvSpPr>
        <p:spPr>
          <a:xfrm>
            <a:off x="838200" y="3028764"/>
            <a:ext cx="5532699" cy="3188693"/>
          </a:xfrm>
          <a:prstGeom prst="rect">
            <a:avLst/>
          </a:prstGeom>
          <a:noFill/>
        </p:spPr>
        <p:txBody>
          <a:bodyPr wrap="square" rtlCol="0">
            <a:spAutoFit/>
          </a:bodyPr>
          <a:lstStyle/>
          <a:p>
            <a:pPr>
              <a:lnSpc>
                <a:spcPct val="150000"/>
              </a:lnSpc>
            </a:pPr>
            <a:r>
              <a:rPr lang="en-US" sz="2800" u="sng" dirty="0"/>
              <a:t>Columns in the dataset: </a:t>
            </a:r>
          </a:p>
          <a:p>
            <a:pPr>
              <a:lnSpc>
                <a:spcPct val="150000"/>
              </a:lnSpc>
            </a:pPr>
            <a:r>
              <a:rPr lang="en-US" dirty="0"/>
              <a:t>● Employee Name: Name of the employee. </a:t>
            </a:r>
          </a:p>
          <a:p>
            <a:pPr>
              <a:lnSpc>
                <a:spcPct val="150000"/>
              </a:lnSpc>
            </a:pPr>
            <a:r>
              <a:rPr lang="en-US" dirty="0"/>
              <a:t>● Job Title: Title of the job. </a:t>
            </a:r>
          </a:p>
          <a:p>
            <a:pPr>
              <a:lnSpc>
                <a:spcPct val="150000"/>
              </a:lnSpc>
            </a:pPr>
            <a:r>
              <a:rPr lang="en-US" dirty="0"/>
              <a:t>● Base Pay: Base salary pay.</a:t>
            </a:r>
          </a:p>
          <a:p>
            <a:pPr>
              <a:lnSpc>
                <a:spcPct val="150000"/>
              </a:lnSpc>
            </a:pPr>
            <a:r>
              <a:rPr lang="en-US" dirty="0"/>
              <a:t>● Overtime Pay: Pay for overtime work. </a:t>
            </a:r>
          </a:p>
          <a:p>
            <a:pPr>
              <a:lnSpc>
                <a:spcPct val="150000"/>
              </a:lnSpc>
            </a:pPr>
            <a:r>
              <a:rPr lang="en-US" dirty="0"/>
              <a:t>● Other Pay: Any other types of compensation. </a:t>
            </a:r>
          </a:p>
          <a:p>
            <a:pPr>
              <a:lnSpc>
                <a:spcPct val="150000"/>
              </a:lnSpc>
            </a:pPr>
            <a:r>
              <a:rPr lang="en-US" dirty="0"/>
              <a:t>.</a:t>
            </a:r>
            <a:endParaRPr lang="en-IN" dirty="0"/>
          </a:p>
        </p:txBody>
      </p:sp>
      <p:sp>
        <p:nvSpPr>
          <p:cNvPr id="7" name="TextBox 6">
            <a:extLst>
              <a:ext uri="{FF2B5EF4-FFF2-40B4-BE49-F238E27FC236}">
                <a16:creationId xmlns:a16="http://schemas.microsoft.com/office/drawing/2014/main" id="{CAC10124-101C-9AB7-D9B8-8043FB617742}"/>
              </a:ext>
            </a:extLst>
          </p:cNvPr>
          <p:cNvSpPr txBox="1"/>
          <p:nvPr/>
        </p:nvSpPr>
        <p:spPr>
          <a:xfrm>
            <a:off x="6370899" y="3646026"/>
            <a:ext cx="5230727" cy="1711366"/>
          </a:xfrm>
          <a:prstGeom prst="rect">
            <a:avLst/>
          </a:prstGeom>
          <a:noFill/>
        </p:spPr>
        <p:txBody>
          <a:bodyPr wrap="none" rtlCol="0">
            <a:spAutoFit/>
          </a:bodyPr>
          <a:lstStyle/>
          <a:p>
            <a:pPr>
              <a:lnSpc>
                <a:spcPct val="150000"/>
              </a:lnSpc>
            </a:pPr>
            <a:r>
              <a:rPr lang="en-US" dirty="0"/>
              <a:t>● Benefits: Benefits provided to the employee.</a:t>
            </a:r>
          </a:p>
          <a:p>
            <a:pPr>
              <a:lnSpc>
                <a:spcPct val="150000"/>
              </a:lnSpc>
            </a:pPr>
            <a:r>
              <a:rPr lang="en-US" dirty="0"/>
              <a:t>● Total Pay: The total pay without benefits.</a:t>
            </a:r>
          </a:p>
          <a:p>
            <a:pPr>
              <a:lnSpc>
                <a:spcPct val="150000"/>
              </a:lnSpc>
            </a:pPr>
            <a:r>
              <a:rPr lang="en-US" dirty="0"/>
              <a:t>● Total Pay Benefits: Total pay with benefits included. </a:t>
            </a:r>
          </a:p>
          <a:p>
            <a:pPr>
              <a:lnSpc>
                <a:spcPct val="150000"/>
              </a:lnSpc>
            </a:pPr>
            <a:r>
              <a:rPr lang="en-US" dirty="0"/>
              <a:t>● Year : The year of the payroll record</a:t>
            </a:r>
            <a:endParaRPr lang="en-IN" dirty="0"/>
          </a:p>
        </p:txBody>
      </p:sp>
    </p:spTree>
    <p:extLst>
      <p:ext uri="{BB962C8B-B14F-4D97-AF65-F5344CB8AC3E}">
        <p14:creationId xmlns:p14="http://schemas.microsoft.com/office/powerpoint/2010/main" val="257694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4574-89D0-39DE-AFA2-FAC872C9BC4A}"/>
              </a:ext>
            </a:extLst>
          </p:cNvPr>
          <p:cNvSpPr>
            <a:spLocks noGrp="1"/>
          </p:cNvSpPr>
          <p:nvPr>
            <p:ph type="title"/>
          </p:nvPr>
        </p:nvSpPr>
        <p:spPr>
          <a:xfrm>
            <a:off x="838200" y="190721"/>
            <a:ext cx="10515600" cy="1325563"/>
          </a:xfrm>
        </p:spPr>
        <p:txBody>
          <a:bodyPr>
            <a:normAutofit/>
          </a:bodyPr>
          <a:lstStyle/>
          <a:p>
            <a:pPr algn="ctr"/>
            <a:r>
              <a:rPr lang="en-US" sz="5400" b="1" u="sng" dirty="0">
                <a:solidFill>
                  <a:srgbClr val="002060"/>
                </a:solidFill>
              </a:rPr>
              <a:t>COMPENSATION OVER TIME</a:t>
            </a:r>
            <a:endParaRPr lang="en-IN" sz="5400" b="1" u="sng" dirty="0">
              <a:solidFill>
                <a:srgbClr val="002060"/>
              </a:solidFill>
            </a:endParaRPr>
          </a:p>
        </p:txBody>
      </p:sp>
      <p:pic>
        <p:nvPicPr>
          <p:cNvPr id="5" name="Content Placeholder 4">
            <a:extLst>
              <a:ext uri="{FF2B5EF4-FFF2-40B4-BE49-F238E27FC236}">
                <a16:creationId xmlns:a16="http://schemas.microsoft.com/office/drawing/2014/main" id="{92AB3E52-B537-2E70-2D40-662C1322B1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3022" y="1516284"/>
            <a:ext cx="7407797" cy="5341716"/>
          </a:xfrm>
        </p:spPr>
      </p:pic>
      <p:sp>
        <p:nvSpPr>
          <p:cNvPr id="6" name="TextBox 5">
            <a:extLst>
              <a:ext uri="{FF2B5EF4-FFF2-40B4-BE49-F238E27FC236}">
                <a16:creationId xmlns:a16="http://schemas.microsoft.com/office/drawing/2014/main" id="{F795E0CD-66F0-A3F8-E92B-7558E311486C}"/>
              </a:ext>
            </a:extLst>
          </p:cNvPr>
          <p:cNvSpPr txBox="1"/>
          <p:nvPr/>
        </p:nvSpPr>
        <p:spPr>
          <a:xfrm>
            <a:off x="305764" y="2500462"/>
            <a:ext cx="4347258"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records for the compensation we have from year 2012 to 2018</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As from the findings, All the chart for each compensation type increases over the years ( except for </a:t>
            </a:r>
            <a:r>
              <a:rPr lang="en-US" dirty="0" err="1"/>
              <a:t>otherpay</a:t>
            </a:r>
            <a:r>
              <a:rPr lang="en-US" dirty="0"/>
              <a:t> &amp; benefits chart ) .</a:t>
            </a:r>
          </a:p>
          <a:p>
            <a:pPr marL="285750" indent="-285750">
              <a:lnSpc>
                <a:spcPct val="150000"/>
              </a:lnSpc>
              <a:buFont typeface="Arial" panose="020B0604020202020204" pitchFamily="34" charset="0"/>
              <a:buChar char="•"/>
            </a:pPr>
            <a:endParaRPr lang="en-US" dirty="0"/>
          </a:p>
          <a:p>
            <a:pPr>
              <a:lnSpc>
                <a:spcPct val="150000"/>
              </a:lnSpc>
            </a:pPr>
            <a:endParaRPr lang="en-IN" dirty="0"/>
          </a:p>
        </p:txBody>
      </p:sp>
    </p:spTree>
    <p:extLst>
      <p:ext uri="{BB962C8B-B14F-4D97-AF65-F5344CB8AC3E}">
        <p14:creationId xmlns:p14="http://schemas.microsoft.com/office/powerpoint/2010/main" val="262266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51BA-E64B-02B5-72BB-F225A7E9F4A8}"/>
              </a:ext>
            </a:extLst>
          </p:cNvPr>
          <p:cNvSpPr>
            <a:spLocks noGrp="1"/>
          </p:cNvSpPr>
          <p:nvPr>
            <p:ph type="title"/>
          </p:nvPr>
        </p:nvSpPr>
        <p:spPr>
          <a:xfrm>
            <a:off x="838200" y="179930"/>
            <a:ext cx="10515600" cy="1325563"/>
          </a:xfrm>
        </p:spPr>
        <p:txBody>
          <a:bodyPr>
            <a:noAutofit/>
          </a:bodyPr>
          <a:lstStyle/>
          <a:p>
            <a:pPr algn="ctr"/>
            <a:r>
              <a:rPr lang="en-US" sz="4000" b="1" u="sng" dirty="0">
                <a:solidFill>
                  <a:srgbClr val="002060"/>
                </a:solidFill>
              </a:rPr>
              <a:t>RELATIONSHIP BETWEEN EACH COMPENSATION TYPE AND TOTAL PAY</a:t>
            </a:r>
            <a:endParaRPr lang="en-IN" sz="4000" b="1" u="sng" dirty="0">
              <a:solidFill>
                <a:srgbClr val="002060"/>
              </a:solidFill>
            </a:endParaRPr>
          </a:p>
        </p:txBody>
      </p:sp>
      <p:pic>
        <p:nvPicPr>
          <p:cNvPr id="13" name="Content Placeholder 12">
            <a:extLst>
              <a:ext uri="{FF2B5EF4-FFF2-40B4-BE49-F238E27FC236}">
                <a16:creationId xmlns:a16="http://schemas.microsoft.com/office/drawing/2014/main" id="{ADB86B2E-6E8C-9C31-FDEF-E17A86F4D2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71" y="1505492"/>
            <a:ext cx="4055366" cy="3205403"/>
          </a:xfrm>
        </p:spPr>
      </p:pic>
      <p:pic>
        <p:nvPicPr>
          <p:cNvPr id="15" name="Picture 14">
            <a:extLst>
              <a:ext uri="{FF2B5EF4-FFF2-40B4-BE49-F238E27FC236}">
                <a16:creationId xmlns:a16="http://schemas.microsoft.com/office/drawing/2014/main" id="{44CF56BB-FFB2-52E3-560F-3D04ADE32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755" y="1505493"/>
            <a:ext cx="4163178" cy="3205403"/>
          </a:xfrm>
          <a:prstGeom prst="rect">
            <a:avLst/>
          </a:prstGeom>
        </p:spPr>
      </p:pic>
      <p:pic>
        <p:nvPicPr>
          <p:cNvPr id="17" name="Picture 16">
            <a:extLst>
              <a:ext uri="{FF2B5EF4-FFF2-40B4-BE49-F238E27FC236}">
                <a16:creationId xmlns:a16="http://schemas.microsoft.com/office/drawing/2014/main" id="{D3B53575-5182-BB75-3809-D6F7FCB80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4934" y="1456062"/>
            <a:ext cx="3817066" cy="3304264"/>
          </a:xfrm>
          <a:prstGeom prst="rect">
            <a:avLst/>
          </a:prstGeom>
        </p:spPr>
      </p:pic>
      <p:cxnSp>
        <p:nvCxnSpPr>
          <p:cNvPr id="19" name="Straight Connector 18">
            <a:extLst>
              <a:ext uri="{FF2B5EF4-FFF2-40B4-BE49-F238E27FC236}">
                <a16:creationId xmlns:a16="http://schemas.microsoft.com/office/drawing/2014/main" id="{E4E1220F-C59D-B8C3-37C4-3EA643A018D7}"/>
              </a:ext>
            </a:extLst>
          </p:cNvPr>
          <p:cNvCxnSpPr>
            <a:cxnSpLocks/>
          </p:cNvCxnSpPr>
          <p:nvPr/>
        </p:nvCxnSpPr>
        <p:spPr>
          <a:xfrm>
            <a:off x="4211755" y="1390530"/>
            <a:ext cx="0" cy="547404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9363B28-7618-41B7-BA8E-109F4AB01D9C}"/>
              </a:ext>
            </a:extLst>
          </p:cNvPr>
          <p:cNvCxnSpPr>
            <a:cxnSpLocks/>
          </p:cNvCxnSpPr>
          <p:nvPr/>
        </p:nvCxnSpPr>
        <p:spPr>
          <a:xfrm>
            <a:off x="8374934" y="1390530"/>
            <a:ext cx="0" cy="5378061"/>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0C889682-58B6-54D3-5C97-6A1B4CE2021E}"/>
              </a:ext>
            </a:extLst>
          </p:cNvPr>
          <p:cNvCxnSpPr/>
          <p:nvPr/>
        </p:nvCxnSpPr>
        <p:spPr>
          <a:xfrm>
            <a:off x="0" y="1390530"/>
            <a:ext cx="1219200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B2DFFB7-4970-ED61-66AE-34D5B2FF5BB6}"/>
              </a:ext>
            </a:extLst>
          </p:cNvPr>
          <p:cNvSpPr txBox="1"/>
          <p:nvPr/>
        </p:nvSpPr>
        <p:spPr>
          <a:xfrm>
            <a:off x="194957" y="4945626"/>
            <a:ext cx="3657091" cy="1354217"/>
          </a:xfrm>
          <a:prstGeom prst="rect">
            <a:avLst/>
          </a:prstGeom>
          <a:noFill/>
        </p:spPr>
        <p:txBody>
          <a:bodyPr wrap="none" rtlCol="0">
            <a:spAutoFit/>
          </a:bodyPr>
          <a:lstStyle/>
          <a:p>
            <a:pPr marL="285750" indent="-285750">
              <a:buFont typeface="Arial" panose="020B0604020202020204" pitchFamily="34" charset="0"/>
              <a:buChar char="•"/>
            </a:pPr>
            <a:r>
              <a:rPr lang="en-US" sz="1600" dirty="0"/>
              <a:t>Increasing linear relation , also the </a:t>
            </a:r>
          </a:p>
          <a:p>
            <a:r>
              <a:rPr lang="en-US" sz="1600" dirty="0"/>
              <a:t>spread indicates that other compensation</a:t>
            </a:r>
          </a:p>
          <a:p>
            <a:r>
              <a:rPr lang="en-US" sz="1600" dirty="0"/>
              <a:t>like Overtime pay and other pay</a:t>
            </a:r>
          </a:p>
          <a:p>
            <a:r>
              <a:rPr lang="en-US" sz="1600" dirty="0"/>
              <a:t>significantly effect the Total Pay.</a:t>
            </a:r>
          </a:p>
          <a:p>
            <a:pPr marL="285750" indent="-285750">
              <a:buFont typeface="Arial" panose="020B0604020202020204" pitchFamily="34" charset="0"/>
              <a:buChar char="•"/>
            </a:pPr>
            <a:r>
              <a:rPr lang="en-US" sz="1600" dirty="0"/>
              <a:t>A positive correlation.</a:t>
            </a:r>
            <a:endParaRPr lang="en-IN" sz="1600" dirty="0"/>
          </a:p>
        </p:txBody>
      </p:sp>
      <p:sp>
        <p:nvSpPr>
          <p:cNvPr id="5" name="TextBox 4">
            <a:extLst>
              <a:ext uri="{FF2B5EF4-FFF2-40B4-BE49-F238E27FC236}">
                <a16:creationId xmlns:a16="http://schemas.microsoft.com/office/drawing/2014/main" id="{258455B6-46A3-DFDC-4D3D-A0BD7947FCEA}"/>
              </a:ext>
            </a:extLst>
          </p:cNvPr>
          <p:cNvSpPr txBox="1"/>
          <p:nvPr/>
        </p:nvSpPr>
        <p:spPr>
          <a:xfrm>
            <a:off x="4211754" y="4724081"/>
            <a:ext cx="3896067" cy="1846659"/>
          </a:xfrm>
          <a:prstGeom prst="rect">
            <a:avLst/>
          </a:prstGeom>
          <a:noFill/>
        </p:spPr>
        <p:txBody>
          <a:bodyPr wrap="none" rtlCol="0">
            <a:spAutoFit/>
          </a:bodyPr>
          <a:lstStyle/>
          <a:p>
            <a:pPr marL="285750" indent="-285750">
              <a:buFont typeface="Arial" panose="020B0604020202020204" pitchFamily="34" charset="0"/>
              <a:buChar char="•"/>
            </a:pPr>
            <a:r>
              <a:rPr lang="en-US" sz="1600" dirty="0"/>
              <a:t>The plot between </a:t>
            </a:r>
            <a:r>
              <a:rPr lang="en-US" sz="1600" b="1" dirty="0"/>
              <a:t>Overtime Pay</a:t>
            </a:r>
            <a:r>
              <a:rPr lang="en-US" sz="1600" dirty="0"/>
              <a:t> &amp; </a:t>
            </a:r>
            <a:r>
              <a:rPr lang="en-US" sz="1600" b="1" dirty="0"/>
              <a:t>Total</a:t>
            </a:r>
          </a:p>
          <a:p>
            <a:r>
              <a:rPr lang="en-US" sz="1600" b="1" dirty="0"/>
              <a:t>Pay</a:t>
            </a:r>
            <a:r>
              <a:rPr lang="en-US" sz="1600" dirty="0"/>
              <a:t> shows how extra earnings from over</a:t>
            </a:r>
          </a:p>
          <a:p>
            <a:r>
              <a:rPr lang="en-US" sz="1600" dirty="0"/>
              <a:t>time contribute to overall compensation.</a:t>
            </a:r>
          </a:p>
          <a:p>
            <a:pPr marL="285750" indent="-285750">
              <a:buFont typeface="Arial" panose="020B0604020202020204" pitchFamily="34" charset="0"/>
              <a:buChar char="•"/>
            </a:pPr>
            <a:r>
              <a:rPr lang="en-US" sz="1600" dirty="0"/>
              <a:t>The spread of points indicates that some </a:t>
            </a:r>
          </a:p>
          <a:p>
            <a:r>
              <a:rPr lang="en-US" sz="1600" dirty="0"/>
              <a:t>employees receive much higher Total Pay </a:t>
            </a:r>
          </a:p>
          <a:p>
            <a:r>
              <a:rPr lang="en-US" sz="1600" dirty="0"/>
              <a:t>due to significant overtime, while others</a:t>
            </a:r>
          </a:p>
          <a:p>
            <a:r>
              <a:rPr lang="en-US" sz="1600" dirty="0"/>
              <a:t> have low or no overtime. </a:t>
            </a:r>
            <a:endParaRPr lang="en-IN" sz="1600" dirty="0"/>
          </a:p>
        </p:txBody>
      </p:sp>
      <p:sp>
        <p:nvSpPr>
          <p:cNvPr id="6" name="TextBox 5">
            <a:extLst>
              <a:ext uri="{FF2B5EF4-FFF2-40B4-BE49-F238E27FC236}">
                <a16:creationId xmlns:a16="http://schemas.microsoft.com/office/drawing/2014/main" id="{F0D515AB-BF55-4346-C5AB-25D9CA463EF5}"/>
              </a:ext>
            </a:extLst>
          </p:cNvPr>
          <p:cNvSpPr txBox="1"/>
          <p:nvPr/>
        </p:nvSpPr>
        <p:spPr>
          <a:xfrm>
            <a:off x="8485239" y="4760326"/>
            <a:ext cx="3750194" cy="2062103"/>
          </a:xfrm>
          <a:prstGeom prst="rect">
            <a:avLst/>
          </a:prstGeom>
          <a:noFill/>
        </p:spPr>
        <p:txBody>
          <a:bodyPr wrap="none" rtlCol="0">
            <a:spAutoFit/>
          </a:bodyPr>
          <a:lstStyle/>
          <a:p>
            <a:pPr marL="285750" indent="-285750">
              <a:buFont typeface="Arial" panose="020B0604020202020204" pitchFamily="34" charset="0"/>
              <a:buChar char="•"/>
            </a:pPr>
            <a:r>
              <a:rPr lang="en-US" sz="1600" dirty="0"/>
              <a:t>The plot  shows how additional </a:t>
            </a:r>
          </a:p>
          <a:p>
            <a:r>
              <a:rPr lang="en-US" sz="1600" dirty="0"/>
              <a:t>earnings (such as bonuses or allowances)</a:t>
            </a:r>
          </a:p>
          <a:p>
            <a:r>
              <a:rPr lang="en-US" sz="1600" dirty="0"/>
              <a:t>contribute to overall compensation. </a:t>
            </a:r>
          </a:p>
          <a:p>
            <a:pPr marL="285750" indent="-285750">
              <a:buFont typeface="Arial" panose="020B0604020202020204" pitchFamily="34" charset="0"/>
              <a:buChar char="•"/>
            </a:pPr>
            <a:r>
              <a:rPr lang="en-US" sz="1600" dirty="0"/>
              <a:t>The spread of points indicates that for </a:t>
            </a:r>
          </a:p>
          <a:p>
            <a:r>
              <a:rPr lang="en-US" sz="1600" dirty="0"/>
              <a:t>many employees, Other Pay is a small part </a:t>
            </a:r>
          </a:p>
          <a:p>
            <a:r>
              <a:rPr lang="en-US" sz="1600" dirty="0"/>
              <a:t>of Total Pay, while for some, it can </a:t>
            </a:r>
          </a:p>
          <a:p>
            <a:r>
              <a:rPr lang="en-US" sz="1600" dirty="0"/>
              <a:t>significantly increase their total earnings.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698762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A633-6A61-7B0B-8744-A87EBE89393D}"/>
              </a:ext>
            </a:extLst>
          </p:cNvPr>
          <p:cNvSpPr>
            <a:spLocks noGrp="1"/>
          </p:cNvSpPr>
          <p:nvPr>
            <p:ph type="title"/>
          </p:nvPr>
        </p:nvSpPr>
        <p:spPr>
          <a:xfrm>
            <a:off x="1151603" y="99654"/>
            <a:ext cx="9888794" cy="854075"/>
          </a:xfrm>
        </p:spPr>
        <p:txBody>
          <a:bodyPr>
            <a:normAutofit/>
          </a:bodyPr>
          <a:lstStyle/>
          <a:p>
            <a:pPr algn="ctr"/>
            <a:r>
              <a:rPr lang="en-US" sz="3600" b="1" u="sng" dirty="0">
                <a:solidFill>
                  <a:srgbClr val="002060"/>
                </a:solidFill>
              </a:rPr>
              <a:t>EACH COMPENSATION TYPE VS TOTAL PAY BENEFITS</a:t>
            </a:r>
            <a:endParaRPr lang="en-IN" sz="3600" b="1" u="sng" dirty="0">
              <a:solidFill>
                <a:srgbClr val="002060"/>
              </a:solidFill>
            </a:endParaRPr>
          </a:p>
        </p:txBody>
      </p:sp>
      <p:pic>
        <p:nvPicPr>
          <p:cNvPr id="4" name="Picture 3">
            <a:extLst>
              <a:ext uri="{FF2B5EF4-FFF2-40B4-BE49-F238E27FC236}">
                <a16:creationId xmlns:a16="http://schemas.microsoft.com/office/drawing/2014/main" id="{0D38A5E7-94F3-5A2D-FE45-723777F58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90" y="845037"/>
            <a:ext cx="5362561" cy="2950214"/>
          </a:xfrm>
          <a:prstGeom prst="rect">
            <a:avLst/>
          </a:prstGeom>
        </p:spPr>
      </p:pic>
      <p:pic>
        <p:nvPicPr>
          <p:cNvPr id="6" name="Picture 5">
            <a:extLst>
              <a:ext uri="{FF2B5EF4-FFF2-40B4-BE49-F238E27FC236}">
                <a16:creationId xmlns:a16="http://schemas.microsoft.com/office/drawing/2014/main" id="{F7A7E034-CD0D-13E8-6A10-9D191A5C2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361" y="944077"/>
            <a:ext cx="5167985" cy="2851173"/>
          </a:xfrm>
          <a:prstGeom prst="rect">
            <a:avLst/>
          </a:prstGeom>
        </p:spPr>
      </p:pic>
      <p:pic>
        <p:nvPicPr>
          <p:cNvPr id="8" name="Picture 7">
            <a:extLst>
              <a:ext uri="{FF2B5EF4-FFF2-40B4-BE49-F238E27FC236}">
                <a16:creationId xmlns:a16="http://schemas.microsoft.com/office/drawing/2014/main" id="{3505E33D-A663-C728-B551-4FF3F5136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13" y="3903942"/>
            <a:ext cx="5006296" cy="2961271"/>
          </a:xfrm>
          <a:prstGeom prst="rect">
            <a:avLst/>
          </a:prstGeom>
        </p:spPr>
      </p:pic>
      <p:cxnSp>
        <p:nvCxnSpPr>
          <p:cNvPr id="10" name="Straight Connector 9">
            <a:extLst>
              <a:ext uri="{FF2B5EF4-FFF2-40B4-BE49-F238E27FC236}">
                <a16:creationId xmlns:a16="http://schemas.microsoft.com/office/drawing/2014/main" id="{E1026D63-6C40-A53B-A24A-35E3270CB382}"/>
              </a:ext>
            </a:extLst>
          </p:cNvPr>
          <p:cNvCxnSpPr>
            <a:cxnSpLocks/>
          </p:cNvCxnSpPr>
          <p:nvPr/>
        </p:nvCxnSpPr>
        <p:spPr>
          <a:xfrm>
            <a:off x="6096000" y="732503"/>
            <a:ext cx="0" cy="6125497"/>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E327204B-6084-A9F7-07AF-BB12E1630967}"/>
              </a:ext>
            </a:extLst>
          </p:cNvPr>
          <p:cNvCxnSpPr>
            <a:cxnSpLocks/>
          </p:cNvCxnSpPr>
          <p:nvPr/>
        </p:nvCxnSpPr>
        <p:spPr>
          <a:xfrm>
            <a:off x="-98322" y="3795251"/>
            <a:ext cx="12388645" cy="0"/>
          </a:xfrm>
          <a:prstGeom prst="line">
            <a:avLst/>
          </a:prstGeom>
        </p:spPr>
        <p:style>
          <a:lnRef idx="3">
            <a:schemeClr val="accent6"/>
          </a:lnRef>
          <a:fillRef idx="0">
            <a:schemeClr val="accent6"/>
          </a:fillRef>
          <a:effectRef idx="2">
            <a:schemeClr val="accent6"/>
          </a:effectRef>
          <a:fontRef idx="minor">
            <a:schemeClr val="tx1"/>
          </a:fontRef>
        </p:style>
      </p:cxnSp>
      <p:pic>
        <p:nvPicPr>
          <p:cNvPr id="16" name="Picture 15">
            <a:extLst>
              <a:ext uri="{FF2B5EF4-FFF2-40B4-BE49-F238E27FC236}">
                <a16:creationId xmlns:a16="http://schemas.microsoft.com/office/drawing/2014/main" id="{F4237778-FD86-056A-375D-14204AEEEE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6627" y="3903943"/>
            <a:ext cx="4920802" cy="2954058"/>
          </a:xfrm>
          <a:prstGeom prst="rect">
            <a:avLst/>
          </a:prstGeom>
        </p:spPr>
      </p:pic>
    </p:spTree>
    <p:extLst>
      <p:ext uri="{BB962C8B-B14F-4D97-AF65-F5344CB8AC3E}">
        <p14:creationId xmlns:p14="http://schemas.microsoft.com/office/powerpoint/2010/main" val="8475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a:extLst>
            <a:ext uri="{FF2B5EF4-FFF2-40B4-BE49-F238E27FC236}">
              <a16:creationId xmlns:a16="http://schemas.microsoft.com/office/drawing/2014/main" id="{BFDDBEBA-B0AA-126F-09B7-3FCC71D348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248AA7-AF44-BBE3-ED31-07C851008F72}"/>
              </a:ext>
            </a:extLst>
          </p:cNvPr>
          <p:cNvSpPr>
            <a:spLocks noGrp="1"/>
          </p:cNvSpPr>
          <p:nvPr>
            <p:ph type="title"/>
          </p:nvPr>
        </p:nvSpPr>
        <p:spPr>
          <a:xfrm>
            <a:off x="838200" y="1612490"/>
            <a:ext cx="10515600" cy="3539613"/>
          </a:xfrm>
        </p:spPr>
        <p:txBody>
          <a:bodyPr>
            <a:normAutofit/>
          </a:bodyPr>
          <a:lstStyle/>
          <a:p>
            <a:pPr algn="ctr"/>
            <a:r>
              <a:rPr lang="en-US" sz="6000" b="1" u="sng">
                <a:solidFill>
                  <a:srgbClr val="002060"/>
                </a:solidFill>
              </a:rPr>
              <a:t>THANK </a:t>
            </a:r>
            <a:r>
              <a:rPr lang="en-US" sz="6000" b="1" u="sng" dirty="0">
                <a:solidFill>
                  <a:srgbClr val="002060"/>
                </a:solidFill>
              </a:rPr>
              <a:t>YOU</a:t>
            </a:r>
            <a:endParaRPr lang="en-IN" sz="6000" dirty="0">
              <a:solidFill>
                <a:srgbClr val="002060"/>
              </a:solidFill>
            </a:endParaRPr>
          </a:p>
        </p:txBody>
      </p:sp>
    </p:spTree>
    <p:extLst>
      <p:ext uri="{BB962C8B-B14F-4D97-AF65-F5344CB8AC3E}">
        <p14:creationId xmlns:p14="http://schemas.microsoft.com/office/powerpoint/2010/main" val="52314436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365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DATA ANALYSIS FOR SALARIES OF                    SAN FRANSICSO EMPLOYEES</vt:lpstr>
      <vt:lpstr>AGENDA</vt:lpstr>
      <vt:lpstr>OBJECTIVE</vt:lpstr>
      <vt:lpstr>DATA OVERVIEW</vt:lpstr>
      <vt:lpstr>COMPENSATION OVER TIME</vt:lpstr>
      <vt:lpstr>RELATIONSHIP BETWEEN EACH COMPENSATION TYPE AND TOTAL PAY</vt:lpstr>
      <vt:lpstr>EACH COMPENSATION TYPE VS TOTAL PAY 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Abhinav Pandey</dc:creator>
  <cp:lastModifiedBy>Abhinav Pandey</cp:lastModifiedBy>
  <cp:revision>4</cp:revision>
  <dcterms:created xsi:type="dcterms:W3CDTF">2025-08-19T07:47:03Z</dcterms:created>
  <dcterms:modified xsi:type="dcterms:W3CDTF">2025-08-21T05:06:54Z</dcterms:modified>
</cp:coreProperties>
</file>