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1" r:id="rId6"/>
    <p:sldId id="264" r:id="rId7"/>
    <p:sldId id="262"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C54F20-8C90-4A17-B76B-D69B96F2EE7D}" type="datetimeFigureOut">
              <a:rPr lang="en-IN" smtClean="0"/>
              <a:t>27-07-2022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13293778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C54F20-8C90-4A17-B76B-D69B96F2EE7D}"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179051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54F20-8C90-4A17-B76B-D69B96F2EE7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4137163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54F20-8C90-4A17-B76B-D69B96F2EE7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173595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54F20-8C90-4A17-B76B-D69B96F2EE7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33639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54F20-8C90-4A17-B76B-D69B96F2EE7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2551814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54F20-8C90-4A17-B76B-D69B96F2EE7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2697722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54F20-8C90-4A17-B76B-D69B96F2EE7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886BA-6E3B-4D69-A3E8-7EF7D70E4C6F}"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32319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54F20-8C90-4A17-B76B-D69B96F2EE7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129886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54F20-8C90-4A17-B76B-D69B96F2EE7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233714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54F20-8C90-4A17-B76B-D69B96F2EE7D}"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34162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C54F20-8C90-4A17-B76B-D69B96F2EE7D}"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205788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C54F20-8C90-4A17-B76B-D69B96F2EE7D}" type="datetimeFigureOut">
              <a:rPr lang="en-IN" smtClean="0"/>
              <a:t>27-07-2022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3562257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C54F20-8C90-4A17-B76B-D69B96F2EE7D}"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17402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C54F20-8C90-4A17-B76B-D69B96F2EE7D}" type="datetimeFigureOut">
              <a:rPr lang="en-IN" smtClean="0"/>
              <a:t>27-07-2022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399903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C54F20-8C90-4A17-B76B-D69B96F2EE7D}"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377937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C54F20-8C90-4A17-B76B-D69B96F2EE7D}"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2886BA-6E3B-4D69-A3E8-7EF7D70E4C6F}" type="slidenum">
              <a:rPr lang="en-IN" smtClean="0"/>
              <a:t>‹#›</a:t>
            </a:fld>
            <a:endParaRPr lang="en-IN"/>
          </a:p>
        </p:txBody>
      </p:sp>
    </p:spTree>
    <p:extLst>
      <p:ext uri="{BB962C8B-B14F-4D97-AF65-F5344CB8AC3E}">
        <p14:creationId xmlns:p14="http://schemas.microsoft.com/office/powerpoint/2010/main" val="50122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C54F20-8C90-4A17-B76B-D69B96F2EE7D}" type="datetimeFigureOut">
              <a:rPr lang="en-IN" smtClean="0"/>
              <a:t>27-07-2022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2886BA-6E3B-4D69-A3E8-7EF7D70E4C6F}" type="slidenum">
              <a:rPr lang="en-IN" smtClean="0"/>
              <a:t>‹#›</a:t>
            </a:fld>
            <a:endParaRPr lang="en-IN"/>
          </a:p>
        </p:txBody>
      </p:sp>
    </p:spTree>
    <p:extLst>
      <p:ext uri="{BB962C8B-B14F-4D97-AF65-F5344CB8AC3E}">
        <p14:creationId xmlns:p14="http://schemas.microsoft.com/office/powerpoint/2010/main" val="1964934429"/>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abee5/8314929977" TargetMode="External"/><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FC08-6556-C259-9D48-69E51259515E}"/>
              </a:ext>
            </a:extLst>
          </p:cNvPr>
          <p:cNvSpPr>
            <a:spLocks noGrp="1"/>
          </p:cNvSpPr>
          <p:nvPr>
            <p:ph type="ctrTitle"/>
          </p:nvPr>
        </p:nvSpPr>
        <p:spPr>
          <a:xfrm>
            <a:off x="4258322" y="2150700"/>
            <a:ext cx="7747247" cy="2421464"/>
          </a:xfrm>
        </p:spPr>
        <p:txBody>
          <a:bodyPr>
            <a:noAutofit/>
          </a:bodyPr>
          <a:lstStyle/>
          <a:p>
            <a:pPr algn="l"/>
            <a:r>
              <a:rPr lang="en-US" sz="8000" b="1" u="sng" dirty="0">
                <a:latin typeface="Bookman Old Style" panose="02050604050505020204" pitchFamily="18" charset="0"/>
              </a:rPr>
              <a:t>C++ project </a:t>
            </a:r>
            <a:endParaRPr lang="en-IN" sz="8000" b="1" u="sng" dirty="0">
              <a:latin typeface="Bookman Old Style" panose="02050604050505020204" pitchFamily="18" charset="0"/>
            </a:endParaRPr>
          </a:p>
        </p:txBody>
      </p:sp>
      <p:sp>
        <p:nvSpPr>
          <p:cNvPr id="3" name="Subtitle 2">
            <a:extLst>
              <a:ext uri="{FF2B5EF4-FFF2-40B4-BE49-F238E27FC236}">
                <a16:creationId xmlns:a16="http://schemas.microsoft.com/office/drawing/2014/main" id="{7F79AA42-B177-7DC1-ED9C-D6566291DB3C}"/>
              </a:ext>
            </a:extLst>
          </p:cNvPr>
          <p:cNvSpPr>
            <a:spLocks noGrp="1"/>
          </p:cNvSpPr>
          <p:nvPr>
            <p:ph type="subTitle" idx="1"/>
          </p:nvPr>
        </p:nvSpPr>
        <p:spPr>
          <a:xfrm>
            <a:off x="4258322" y="4572164"/>
            <a:ext cx="7197726" cy="1405467"/>
          </a:xfrm>
        </p:spPr>
        <p:txBody>
          <a:bodyPr>
            <a:normAutofit/>
          </a:bodyPr>
          <a:lstStyle/>
          <a:p>
            <a:pPr algn="l"/>
            <a:r>
              <a:rPr lang="en-US" sz="2400" dirty="0">
                <a:latin typeface="Bookman Old Style" panose="02050604050505020204" pitchFamily="18" charset="0"/>
              </a:rPr>
              <a:t>mADE by : Rishika Rawat</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371292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01FF-DC13-E8BB-9B35-868713471CAD}"/>
              </a:ext>
            </a:extLst>
          </p:cNvPr>
          <p:cNvSpPr>
            <a:spLocks noGrp="1"/>
          </p:cNvSpPr>
          <p:nvPr>
            <p:ph type="title"/>
          </p:nvPr>
        </p:nvSpPr>
        <p:spPr>
          <a:xfrm>
            <a:off x="460513" y="1219567"/>
            <a:ext cx="5516217" cy="1371600"/>
          </a:xfrm>
        </p:spPr>
        <p:txBody>
          <a:bodyPr>
            <a:noAutofit/>
          </a:bodyPr>
          <a:lstStyle/>
          <a:p>
            <a:r>
              <a:rPr lang="en-US" sz="5400" b="1" u="sng" dirty="0">
                <a:latin typeface="Century" panose="02040604050505020304" pitchFamily="18" charset="0"/>
              </a:rPr>
              <a:t>Conclusion :</a:t>
            </a:r>
            <a:endParaRPr lang="en-IN" sz="5400" b="1" u="sng" dirty="0">
              <a:latin typeface="Century" panose="02040604050505020304" pitchFamily="18" charset="0"/>
            </a:endParaRPr>
          </a:p>
        </p:txBody>
      </p:sp>
      <p:pic>
        <p:nvPicPr>
          <p:cNvPr id="6" name="Content Placeholder 5">
            <a:extLst>
              <a:ext uri="{FF2B5EF4-FFF2-40B4-BE49-F238E27FC236}">
                <a16:creationId xmlns:a16="http://schemas.microsoft.com/office/drawing/2014/main" id="{8DA9DFE0-1A0F-CEDE-A645-4BA960023A9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77955" y="1736877"/>
            <a:ext cx="5516562" cy="3674459"/>
          </a:xfrm>
        </p:spPr>
      </p:pic>
      <p:sp>
        <p:nvSpPr>
          <p:cNvPr id="4" name="Text Placeholder 3">
            <a:extLst>
              <a:ext uri="{FF2B5EF4-FFF2-40B4-BE49-F238E27FC236}">
                <a16:creationId xmlns:a16="http://schemas.microsoft.com/office/drawing/2014/main" id="{459C0C05-F48D-919D-BCD5-19D700EFD236}"/>
              </a:ext>
            </a:extLst>
          </p:cNvPr>
          <p:cNvSpPr>
            <a:spLocks noGrp="1"/>
          </p:cNvSpPr>
          <p:nvPr>
            <p:ph type="body" sz="half" idx="2"/>
          </p:nvPr>
        </p:nvSpPr>
        <p:spPr>
          <a:xfrm>
            <a:off x="460513" y="3429000"/>
            <a:ext cx="5277678" cy="1828800"/>
          </a:xfrm>
        </p:spPr>
        <p:txBody>
          <a:bodyPr>
            <a:normAutofit lnSpcReduction="10000"/>
          </a:bodyPr>
          <a:lstStyle/>
          <a:p>
            <a:r>
              <a:rPr lang="en-US" sz="2400" dirty="0">
                <a:latin typeface="Mongolian Baiti" panose="03000500000000000000" pitchFamily="66" charset="0"/>
                <a:cs typeface="Mongolian Baiti" panose="03000500000000000000" pitchFamily="66" charset="0"/>
              </a:rPr>
              <a:t>This is a simple project where the system maintains the inventory of books in a bookshop. If a customer purchases a book, the book's count will decrease; if a book is added, the same is updated.</a:t>
            </a:r>
            <a:endParaRPr lang="en-IN" sz="2400" dirty="0">
              <a:latin typeface="Mongolian Baiti" panose="03000500000000000000" pitchFamily="66" charset="0"/>
              <a:cs typeface="Mongolian Baiti" panose="03000500000000000000" pitchFamily="66" charset="0"/>
            </a:endParaRPr>
          </a:p>
        </p:txBody>
      </p:sp>
      <p:sp>
        <p:nvSpPr>
          <p:cNvPr id="7" name="TextBox 6">
            <a:extLst>
              <a:ext uri="{FF2B5EF4-FFF2-40B4-BE49-F238E27FC236}">
                <a16:creationId xmlns:a16="http://schemas.microsoft.com/office/drawing/2014/main" id="{D23607E1-5148-8D99-4E44-A71A3B44FB3C}"/>
              </a:ext>
            </a:extLst>
          </p:cNvPr>
          <p:cNvSpPr txBox="1"/>
          <p:nvPr/>
        </p:nvSpPr>
        <p:spPr>
          <a:xfrm>
            <a:off x="6278563" y="5180504"/>
            <a:ext cx="5516562"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265520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C3E0-925C-555D-EB62-07D86ADFF317}"/>
              </a:ext>
            </a:extLst>
          </p:cNvPr>
          <p:cNvSpPr>
            <a:spLocks noGrp="1"/>
          </p:cNvSpPr>
          <p:nvPr>
            <p:ph type="title"/>
          </p:nvPr>
        </p:nvSpPr>
        <p:spPr>
          <a:xfrm>
            <a:off x="685800" y="423169"/>
            <a:ext cx="10131425" cy="1456267"/>
          </a:xfrm>
        </p:spPr>
        <p:txBody>
          <a:bodyPr>
            <a:normAutofit/>
          </a:bodyPr>
          <a:lstStyle/>
          <a:p>
            <a:r>
              <a:rPr lang="en-US" sz="6000" b="1" u="sng" dirty="0">
                <a:latin typeface="Century" panose="02040604050505020304" pitchFamily="18" charset="0"/>
              </a:rPr>
              <a:t>Introduction :</a:t>
            </a:r>
            <a:endParaRPr lang="en-IN" sz="6000" b="1" u="sng" dirty="0">
              <a:latin typeface="Century" panose="02040604050505020304" pitchFamily="18" charset="0"/>
            </a:endParaRPr>
          </a:p>
        </p:txBody>
      </p:sp>
      <p:sp>
        <p:nvSpPr>
          <p:cNvPr id="3" name="Content Placeholder 2">
            <a:extLst>
              <a:ext uri="{FF2B5EF4-FFF2-40B4-BE49-F238E27FC236}">
                <a16:creationId xmlns:a16="http://schemas.microsoft.com/office/drawing/2014/main" id="{06BC57B5-8B41-59F1-E5DE-E1701390B40D}"/>
              </a:ext>
            </a:extLst>
          </p:cNvPr>
          <p:cNvSpPr>
            <a:spLocks noGrp="1"/>
          </p:cNvSpPr>
          <p:nvPr>
            <p:ph idx="1"/>
          </p:nvPr>
        </p:nvSpPr>
        <p:spPr/>
        <p:txBody>
          <a:bodyPr>
            <a:normAutofit lnSpcReduction="10000"/>
          </a:bodyPr>
          <a:lstStyle/>
          <a:p>
            <a:pPr marL="0" indent="0">
              <a:buNone/>
            </a:pPr>
            <a:r>
              <a:rPr lang="en-US" sz="2800" b="0" i="0" dirty="0">
                <a:solidFill>
                  <a:schemeClr val="tx2"/>
                </a:solidFill>
                <a:effectLst/>
                <a:latin typeface="Mongolian Baiti" panose="03000500000000000000" pitchFamily="66" charset="0"/>
                <a:cs typeface="Mongolian Baiti" panose="03000500000000000000" pitchFamily="66" charset="0"/>
              </a:rPr>
              <a:t>C++ is an OOPs based programming language, much suitable for building high-performance applications. C++ finds its use in applications that need high speed and accuracy, for example, operating systems, gaming applications, Graphical User Interface (GUI), and embedded systems.</a:t>
            </a:r>
            <a:r>
              <a:rPr lang="en-US" sz="2800" b="0" i="0" dirty="0">
                <a:solidFill>
                  <a:srgbClr val="001C3B"/>
                </a:solidFill>
                <a:effectLst/>
                <a:latin typeface="proxima-nova"/>
              </a:rPr>
              <a:t> </a:t>
            </a:r>
            <a:r>
              <a:rPr lang="en-US" sz="2800" b="0" i="0" dirty="0">
                <a:solidFill>
                  <a:schemeClr val="tx2"/>
                </a:solidFill>
                <a:effectLst/>
                <a:latin typeface="Mongolian Baiti" panose="03000500000000000000" pitchFamily="66" charset="0"/>
                <a:cs typeface="Mongolian Baiti" panose="03000500000000000000" pitchFamily="66" charset="0"/>
              </a:rPr>
              <a:t>You can write your programs on a text editor like Notepad or Textpad and compile them using a compiler like GCC. Some other popular IDEs are Eclipse and Code::Blocks. Turbo C++ is one of the time-tested IDEs that can be used for all C++ programs without any hassles.</a:t>
            </a:r>
            <a:endParaRPr lang="en-IN" sz="2800" dirty="0">
              <a:solidFill>
                <a:schemeClr val="tx2"/>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258564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1163-6C35-FDB6-5ADD-FD628A7C8F90}"/>
              </a:ext>
            </a:extLst>
          </p:cNvPr>
          <p:cNvSpPr>
            <a:spLocks noGrp="1"/>
          </p:cNvSpPr>
          <p:nvPr>
            <p:ph type="title"/>
          </p:nvPr>
        </p:nvSpPr>
        <p:spPr/>
        <p:txBody>
          <a:bodyPr>
            <a:normAutofit/>
          </a:bodyPr>
          <a:lstStyle/>
          <a:p>
            <a:r>
              <a:rPr lang="en-US" sz="6000" b="1" u="sng" dirty="0">
                <a:latin typeface="Century" panose="02040604050505020304" pitchFamily="18" charset="0"/>
              </a:rPr>
              <a:t>Features of c++ :</a:t>
            </a:r>
            <a:endParaRPr lang="en-IN" sz="6000" b="1" u="sng" dirty="0">
              <a:latin typeface="Century" panose="02040604050505020304" pitchFamily="18" charset="0"/>
            </a:endParaRPr>
          </a:p>
        </p:txBody>
      </p:sp>
      <p:sp>
        <p:nvSpPr>
          <p:cNvPr id="3" name="TextBox 2">
            <a:extLst>
              <a:ext uri="{FF2B5EF4-FFF2-40B4-BE49-F238E27FC236}">
                <a16:creationId xmlns:a16="http://schemas.microsoft.com/office/drawing/2014/main" id="{E74773EA-C179-898C-54B6-9AD3EC3738A6}"/>
              </a:ext>
            </a:extLst>
          </p:cNvPr>
          <p:cNvSpPr txBox="1"/>
          <p:nvPr/>
        </p:nvSpPr>
        <p:spPr>
          <a:xfrm>
            <a:off x="685801" y="2370337"/>
            <a:ext cx="5208972" cy="325717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800" dirty="0">
                <a:solidFill>
                  <a:schemeClr val="tx2"/>
                </a:solidFill>
                <a:latin typeface="Mongolian Baiti" panose="03000500000000000000" pitchFamily="66" charset="0"/>
                <a:cs typeface="Mongolian Baiti" panose="03000500000000000000" pitchFamily="66" charset="0"/>
              </a:rPr>
              <a:t>Object-oriented</a:t>
            </a:r>
          </a:p>
          <a:p>
            <a:pPr marL="285750" indent="-285750">
              <a:lnSpc>
                <a:spcPct val="150000"/>
              </a:lnSpc>
              <a:buFont typeface="Wingdings" panose="05000000000000000000" pitchFamily="2" charset="2"/>
              <a:buChar char="q"/>
            </a:pPr>
            <a:r>
              <a:rPr lang="en-US" sz="2800" dirty="0">
                <a:solidFill>
                  <a:schemeClr val="tx2"/>
                </a:solidFill>
                <a:latin typeface="Mongolian Baiti" panose="03000500000000000000" pitchFamily="66" charset="0"/>
                <a:cs typeface="Mongolian Baiti" panose="03000500000000000000" pitchFamily="66" charset="0"/>
              </a:rPr>
              <a:t>Simple to code and understand</a:t>
            </a:r>
          </a:p>
          <a:p>
            <a:pPr marL="285750" indent="-285750">
              <a:lnSpc>
                <a:spcPct val="150000"/>
              </a:lnSpc>
              <a:buFont typeface="Wingdings" panose="05000000000000000000" pitchFamily="2" charset="2"/>
              <a:buChar char="q"/>
            </a:pPr>
            <a:r>
              <a:rPr lang="en-US" sz="2800" dirty="0">
                <a:solidFill>
                  <a:schemeClr val="tx2"/>
                </a:solidFill>
                <a:latin typeface="Mongolian Baiti" panose="03000500000000000000" pitchFamily="66" charset="0"/>
                <a:cs typeface="Mongolian Baiti" panose="03000500000000000000" pitchFamily="66" charset="0"/>
              </a:rPr>
              <a:t>Rich set of libraries</a:t>
            </a:r>
          </a:p>
          <a:p>
            <a:pPr marL="285750" indent="-285750">
              <a:lnSpc>
                <a:spcPct val="150000"/>
              </a:lnSpc>
              <a:buFont typeface="Wingdings" panose="05000000000000000000" pitchFamily="2" charset="2"/>
              <a:buChar char="q"/>
            </a:pPr>
            <a:r>
              <a:rPr lang="en-US" sz="2800" dirty="0">
                <a:solidFill>
                  <a:schemeClr val="tx2"/>
                </a:solidFill>
                <a:latin typeface="Mongolian Baiti" panose="03000500000000000000" pitchFamily="66" charset="0"/>
                <a:cs typeface="Mongolian Baiti" panose="03000500000000000000" pitchFamily="66" charset="0"/>
              </a:rPr>
              <a:t>Efficient memory management </a:t>
            </a:r>
          </a:p>
          <a:p>
            <a:pPr marL="285750" indent="-285750">
              <a:lnSpc>
                <a:spcPct val="150000"/>
              </a:lnSpc>
              <a:buFont typeface="Wingdings" panose="05000000000000000000" pitchFamily="2" charset="2"/>
              <a:buChar char="q"/>
            </a:pPr>
            <a:r>
              <a:rPr lang="en-US" sz="2800" dirty="0">
                <a:solidFill>
                  <a:schemeClr val="tx2"/>
                </a:solidFill>
                <a:latin typeface="Mongolian Baiti" panose="03000500000000000000" pitchFamily="66" charset="0"/>
                <a:cs typeface="Mongolian Baiti" panose="03000500000000000000" pitchFamily="66" charset="0"/>
              </a:rPr>
              <a:t>Powerful and fast</a:t>
            </a:r>
            <a:endParaRPr lang="en-IN" sz="2800" dirty="0">
              <a:solidFill>
                <a:schemeClr val="tx2"/>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241664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F724-3881-E5D6-46D1-92F6E63C51D6}"/>
              </a:ext>
            </a:extLst>
          </p:cNvPr>
          <p:cNvSpPr>
            <a:spLocks noGrp="1"/>
          </p:cNvSpPr>
          <p:nvPr>
            <p:ph type="title"/>
          </p:nvPr>
        </p:nvSpPr>
        <p:spPr>
          <a:xfrm>
            <a:off x="685800" y="823444"/>
            <a:ext cx="8910961" cy="1371600"/>
          </a:xfrm>
        </p:spPr>
        <p:txBody>
          <a:bodyPr>
            <a:normAutofit fontScale="90000"/>
          </a:bodyPr>
          <a:lstStyle/>
          <a:p>
            <a:r>
              <a:rPr lang="en-US" sz="4800" b="1" u="sng" dirty="0">
                <a:latin typeface="Century" panose="02040604050505020304" pitchFamily="18" charset="0"/>
              </a:rPr>
              <a:t>Bookshop inventory system</a:t>
            </a:r>
            <a:endParaRPr lang="en-IN" sz="4800" b="1" u="sng" dirty="0">
              <a:latin typeface="Century" panose="02040604050505020304" pitchFamily="18" charset="0"/>
            </a:endParaRPr>
          </a:p>
        </p:txBody>
      </p:sp>
      <p:pic>
        <p:nvPicPr>
          <p:cNvPr id="6" name="Content Placeholder 5">
            <a:extLst>
              <a:ext uri="{FF2B5EF4-FFF2-40B4-BE49-F238E27FC236}">
                <a16:creationId xmlns:a16="http://schemas.microsoft.com/office/drawing/2014/main" id="{4DB4F30F-9D07-2250-C961-CA3421824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3709" y="2534478"/>
            <a:ext cx="5345873" cy="3686961"/>
          </a:xfrm>
        </p:spPr>
      </p:pic>
      <p:sp>
        <p:nvSpPr>
          <p:cNvPr id="4" name="Text Placeholder 3">
            <a:extLst>
              <a:ext uri="{FF2B5EF4-FFF2-40B4-BE49-F238E27FC236}">
                <a16:creationId xmlns:a16="http://schemas.microsoft.com/office/drawing/2014/main" id="{ED41E475-E5F0-970D-C4F6-FAEBF2F518CA}"/>
              </a:ext>
            </a:extLst>
          </p:cNvPr>
          <p:cNvSpPr>
            <a:spLocks noGrp="1"/>
          </p:cNvSpPr>
          <p:nvPr>
            <p:ph type="body" sz="half" idx="2"/>
          </p:nvPr>
        </p:nvSpPr>
        <p:spPr>
          <a:xfrm>
            <a:off x="685800" y="2760525"/>
            <a:ext cx="5617346" cy="4131776"/>
          </a:xfrm>
        </p:spPr>
        <p:txBody>
          <a:bodyPr>
            <a:normAutofit fontScale="25000" lnSpcReduction="20000"/>
          </a:bodyPr>
          <a:lstStyle/>
          <a:p>
            <a:pPr algn="l"/>
            <a:r>
              <a:rPr lang="en-US" sz="6200" b="0" i="0" dirty="0">
                <a:solidFill>
                  <a:schemeClr val="tx2"/>
                </a:solidFill>
                <a:effectLst/>
                <a:latin typeface="Ubuntu" panose="020B0604020202020204" pitchFamily="34" charset="0"/>
              </a:rPr>
              <a:t>A book shop maintains the inventory of books that are being sold at the shop.                                                                The list includes details such as author, title, price, publisher and stock position.                                                 Whenever a customer wants a book, the sales person inputs the title and author                                                                            and the system searches the list and displays whether it is available or not.                                                                                        If it is not, an appropriate message is displayed.                     If it is, then the system displays the book details and requests for the number of copies required. </a:t>
            </a:r>
            <a:r>
              <a:rPr lang="en-US" sz="6200" dirty="0">
                <a:solidFill>
                  <a:schemeClr val="tx2"/>
                </a:solidFill>
                <a:latin typeface="Ubuntu" panose="020B0604020202020204" pitchFamily="34" charset="0"/>
              </a:rPr>
              <a:t>                                                                 </a:t>
            </a:r>
            <a:r>
              <a:rPr lang="en-US" sz="6200" b="0" i="0" dirty="0">
                <a:solidFill>
                  <a:schemeClr val="tx2"/>
                </a:solidFill>
                <a:effectLst/>
                <a:latin typeface="Ubuntu" panose="020B0604020202020204" pitchFamily="34" charset="0"/>
              </a:rPr>
              <a:t>If the requested copies are available, the total cost</a:t>
            </a:r>
            <a:br>
              <a:rPr lang="en-US" sz="6200" b="0" i="0" dirty="0">
                <a:solidFill>
                  <a:schemeClr val="tx2"/>
                </a:solidFill>
                <a:effectLst/>
                <a:latin typeface="Ubuntu" panose="020B0604020202020204" pitchFamily="34" charset="0"/>
              </a:rPr>
            </a:br>
            <a:r>
              <a:rPr lang="en-US" sz="6200" b="0" i="0" dirty="0">
                <a:solidFill>
                  <a:schemeClr val="tx2"/>
                </a:solidFill>
                <a:effectLst/>
                <a:latin typeface="Ubuntu" panose="020B0604020202020204" pitchFamily="34" charset="0"/>
              </a:rPr>
              <a:t>of the requested copies is displayed;                                             otherwise the message “Required copies not in</a:t>
            </a:r>
            <a:br>
              <a:rPr lang="en-US" sz="6200" b="0" i="0" dirty="0">
                <a:solidFill>
                  <a:schemeClr val="tx2"/>
                </a:solidFill>
                <a:effectLst/>
                <a:latin typeface="Ubuntu" panose="020B0604020202020204" pitchFamily="34" charset="0"/>
              </a:rPr>
            </a:br>
            <a:r>
              <a:rPr lang="en-US" sz="6200" b="0" i="0" dirty="0">
                <a:solidFill>
                  <a:schemeClr val="tx2"/>
                </a:solidFill>
                <a:effectLst/>
                <a:latin typeface="Ubuntu" panose="020B0604020202020204" pitchFamily="34" charset="0"/>
              </a:rPr>
              <a:t>stock” is displayed.</a:t>
            </a:r>
            <a:br>
              <a:rPr lang="en-US" sz="6200" b="0" i="0" dirty="0">
                <a:solidFill>
                  <a:schemeClr val="tx2"/>
                </a:solidFill>
                <a:effectLst/>
                <a:latin typeface="Ubuntu" panose="020B0604020202020204" pitchFamily="34" charset="0"/>
              </a:rPr>
            </a:br>
            <a:endParaRPr lang="en-US" sz="6200" b="0" i="0" dirty="0">
              <a:solidFill>
                <a:schemeClr val="tx2"/>
              </a:solidFill>
              <a:effectLst/>
              <a:latin typeface="Ubuntu" panose="020B0604020202020204" pitchFamily="34" charset="0"/>
            </a:endParaRPr>
          </a:p>
          <a:p>
            <a:endParaRPr lang="en-IN" dirty="0"/>
          </a:p>
        </p:txBody>
      </p:sp>
    </p:spTree>
    <p:extLst>
      <p:ext uri="{BB962C8B-B14F-4D97-AF65-F5344CB8AC3E}">
        <p14:creationId xmlns:p14="http://schemas.microsoft.com/office/powerpoint/2010/main" val="330542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BA78-1167-0338-C329-ED182BFAD06D}"/>
              </a:ext>
            </a:extLst>
          </p:cNvPr>
          <p:cNvSpPr>
            <a:spLocks noGrp="1"/>
          </p:cNvSpPr>
          <p:nvPr>
            <p:ph type="title"/>
          </p:nvPr>
        </p:nvSpPr>
        <p:spPr>
          <a:xfrm>
            <a:off x="560838" y="-69574"/>
            <a:ext cx="10131425" cy="1456267"/>
          </a:xfrm>
        </p:spPr>
        <p:txBody>
          <a:bodyPr>
            <a:normAutofit/>
          </a:bodyPr>
          <a:lstStyle/>
          <a:p>
            <a:r>
              <a:rPr lang="en-US" sz="5400" b="1" u="sng" dirty="0">
                <a:latin typeface="Century" panose="02040604050505020304" pitchFamily="18" charset="0"/>
              </a:rPr>
              <a:t>Source code :</a:t>
            </a:r>
            <a:endParaRPr lang="en-IN" sz="5400" b="1" u="sng" dirty="0">
              <a:latin typeface="Century" panose="02040604050505020304" pitchFamily="18" charset="0"/>
            </a:endParaRPr>
          </a:p>
        </p:txBody>
      </p:sp>
      <p:sp>
        <p:nvSpPr>
          <p:cNvPr id="7" name="TextBox 6">
            <a:extLst>
              <a:ext uri="{FF2B5EF4-FFF2-40B4-BE49-F238E27FC236}">
                <a16:creationId xmlns:a16="http://schemas.microsoft.com/office/drawing/2014/main" id="{B1231089-34EA-16DA-10D1-5ED8E1298D9C}"/>
              </a:ext>
            </a:extLst>
          </p:cNvPr>
          <p:cNvSpPr txBox="1"/>
          <p:nvPr/>
        </p:nvSpPr>
        <p:spPr>
          <a:xfrm>
            <a:off x="560838" y="1265333"/>
            <a:ext cx="3931649" cy="5478423"/>
          </a:xfrm>
          <a:prstGeom prst="rect">
            <a:avLst/>
          </a:prstGeom>
          <a:noFill/>
        </p:spPr>
        <p:txBody>
          <a:bodyPr wrap="square" rtlCol="0">
            <a:spAutoFit/>
          </a:bodyPr>
          <a:lstStyle/>
          <a:p>
            <a:r>
              <a:rPr lang="en-US" sz="1400" dirty="0"/>
              <a:t>#include&lt;iostream&gt;</a:t>
            </a:r>
          </a:p>
          <a:p>
            <a:r>
              <a:rPr lang="en-US" sz="1400" dirty="0"/>
              <a:t>#include&lt;string.h&gt;</a:t>
            </a:r>
          </a:p>
          <a:p>
            <a:r>
              <a:rPr lang="en-US" sz="1400" dirty="0"/>
              <a:t>#include&lt;stdlib.h&gt;</a:t>
            </a:r>
          </a:p>
          <a:p>
            <a:r>
              <a:rPr lang="en-US" sz="1400" dirty="0"/>
              <a:t>using namespace std;</a:t>
            </a:r>
          </a:p>
          <a:p>
            <a:endParaRPr lang="en-US" sz="1400" dirty="0"/>
          </a:p>
          <a:p>
            <a:r>
              <a:rPr lang="en-US" sz="1400" dirty="0"/>
              <a:t>class book	{</a:t>
            </a:r>
          </a:p>
          <a:p>
            <a:r>
              <a:rPr lang="en-US" sz="1400" dirty="0"/>
              <a:t>private:</a:t>
            </a:r>
          </a:p>
          <a:p>
            <a:r>
              <a:rPr lang="en-US" sz="1400" dirty="0"/>
              <a:t>	char *author,*title,*publisher;</a:t>
            </a:r>
          </a:p>
          <a:p>
            <a:r>
              <a:rPr lang="en-US" sz="1400" dirty="0"/>
              <a:t>	float *price;</a:t>
            </a:r>
          </a:p>
          <a:p>
            <a:r>
              <a:rPr lang="en-US" sz="1400" dirty="0"/>
              <a:t>	int *stock;</a:t>
            </a:r>
          </a:p>
          <a:p>
            <a:r>
              <a:rPr lang="en-US" sz="1400" dirty="0"/>
              <a:t>public:	</a:t>
            </a:r>
          </a:p>
          <a:p>
            <a:r>
              <a:rPr lang="en-US" sz="1400" dirty="0"/>
              <a:t>	book()	{</a:t>
            </a:r>
          </a:p>
          <a:p>
            <a:r>
              <a:rPr lang="en-US" sz="1400" dirty="0"/>
              <a:t>	author= new char[20];</a:t>
            </a:r>
          </a:p>
          <a:p>
            <a:r>
              <a:rPr lang="en-US" sz="1400" dirty="0"/>
              <a:t>	title=new char[20];</a:t>
            </a:r>
          </a:p>
          <a:p>
            <a:r>
              <a:rPr lang="en-US" sz="1400" dirty="0"/>
              <a:t>	publisher=new char[20];</a:t>
            </a:r>
          </a:p>
          <a:p>
            <a:r>
              <a:rPr lang="en-US" sz="1400" dirty="0"/>
              <a:t>	price= new float;</a:t>
            </a:r>
          </a:p>
          <a:p>
            <a:r>
              <a:rPr lang="en-US" sz="1400" dirty="0"/>
              <a:t>	stock=new int;</a:t>
            </a:r>
          </a:p>
          <a:p>
            <a:r>
              <a:rPr lang="en-US" sz="1400" dirty="0"/>
              <a:t>	}</a:t>
            </a:r>
          </a:p>
          <a:p>
            <a:r>
              <a:rPr lang="en-US" sz="1400" dirty="0"/>
              <a:t>	void </a:t>
            </a:r>
            <a:r>
              <a:rPr lang="en-US" sz="1400" dirty="0" err="1"/>
              <a:t>feeddata</a:t>
            </a:r>
            <a:r>
              <a:rPr lang="en-US" sz="1400" dirty="0"/>
              <a:t>();</a:t>
            </a:r>
          </a:p>
          <a:p>
            <a:r>
              <a:rPr lang="en-US" sz="1400" dirty="0"/>
              <a:t>	void </a:t>
            </a:r>
            <a:r>
              <a:rPr lang="en-US" sz="1400" dirty="0" err="1"/>
              <a:t>editdata</a:t>
            </a:r>
            <a:r>
              <a:rPr lang="en-US" sz="1400" dirty="0"/>
              <a:t>();</a:t>
            </a:r>
          </a:p>
          <a:p>
            <a:r>
              <a:rPr lang="en-US" sz="1400" dirty="0"/>
              <a:t>	void </a:t>
            </a:r>
            <a:r>
              <a:rPr lang="en-US" sz="1400" dirty="0" err="1"/>
              <a:t>showdata</a:t>
            </a:r>
            <a:r>
              <a:rPr lang="en-US" sz="1400" dirty="0"/>
              <a:t>();</a:t>
            </a:r>
          </a:p>
          <a:p>
            <a:r>
              <a:rPr lang="en-US" sz="1400" dirty="0"/>
              <a:t>	int search(char[],char[]);</a:t>
            </a:r>
          </a:p>
          <a:p>
            <a:r>
              <a:rPr lang="en-US" sz="1400" dirty="0"/>
              <a:t>	void </a:t>
            </a:r>
            <a:r>
              <a:rPr lang="en-US" sz="1400" dirty="0" err="1"/>
              <a:t>buybook</a:t>
            </a:r>
            <a:r>
              <a:rPr lang="en-US" sz="1400" dirty="0"/>
              <a:t>();</a:t>
            </a:r>
          </a:p>
          <a:p>
            <a:r>
              <a:rPr lang="en-US" sz="1400" dirty="0"/>
              <a:t>	</a:t>
            </a:r>
          </a:p>
          <a:p>
            <a:r>
              <a:rPr lang="en-US" sz="1400" dirty="0"/>
              <a:t>};</a:t>
            </a:r>
          </a:p>
        </p:txBody>
      </p:sp>
      <p:sp>
        <p:nvSpPr>
          <p:cNvPr id="10" name="TextBox 9">
            <a:extLst>
              <a:ext uri="{FF2B5EF4-FFF2-40B4-BE49-F238E27FC236}">
                <a16:creationId xmlns:a16="http://schemas.microsoft.com/office/drawing/2014/main" id="{FEA80FF0-F092-759E-56B2-E897C4E0EF53}"/>
              </a:ext>
            </a:extLst>
          </p:cNvPr>
          <p:cNvSpPr txBox="1"/>
          <p:nvPr/>
        </p:nvSpPr>
        <p:spPr>
          <a:xfrm>
            <a:off x="5851767" y="1265333"/>
            <a:ext cx="3931649" cy="5478423"/>
          </a:xfrm>
          <a:prstGeom prst="rect">
            <a:avLst/>
          </a:prstGeom>
          <a:noFill/>
        </p:spPr>
        <p:txBody>
          <a:bodyPr wrap="square" rtlCol="0">
            <a:spAutoFit/>
          </a:bodyPr>
          <a:lstStyle/>
          <a:p>
            <a:r>
              <a:rPr lang="en-US" sz="1400" dirty="0"/>
              <a:t>void book::</a:t>
            </a:r>
            <a:r>
              <a:rPr lang="en-US" sz="1400" dirty="0" err="1"/>
              <a:t>feeddata</a:t>
            </a:r>
            <a:r>
              <a:rPr lang="en-US" sz="1400" dirty="0"/>
              <a:t>()	{</a:t>
            </a:r>
          </a:p>
          <a:p>
            <a:r>
              <a:rPr lang="en-US" sz="1400" dirty="0"/>
              <a:t>	</a:t>
            </a:r>
            <a:r>
              <a:rPr lang="en-US" sz="1400" dirty="0" err="1"/>
              <a:t>cin.ignore</a:t>
            </a:r>
            <a:r>
              <a:rPr lang="en-US" sz="1400" dirty="0"/>
              <a:t>();</a:t>
            </a:r>
          </a:p>
          <a:p>
            <a:r>
              <a:rPr lang="en-US" sz="1400" dirty="0"/>
              <a:t>	</a:t>
            </a:r>
            <a:r>
              <a:rPr lang="en-US" sz="1400" dirty="0" err="1"/>
              <a:t>cout</a:t>
            </a:r>
            <a:r>
              <a:rPr lang="en-US" sz="1400" dirty="0"/>
              <a:t>&lt;&lt;"\</a:t>
            </a:r>
            <a:r>
              <a:rPr lang="en-US" sz="1400" dirty="0" err="1"/>
              <a:t>nEnter</a:t>
            </a:r>
            <a:r>
              <a:rPr lang="en-US" sz="1400" dirty="0"/>
              <a:t> Author Name: ";      </a:t>
            </a:r>
            <a:r>
              <a:rPr lang="en-US" sz="1400" dirty="0" err="1"/>
              <a:t>cin.getline</a:t>
            </a:r>
            <a:r>
              <a:rPr lang="en-US" sz="1400" dirty="0"/>
              <a:t>(author,20);</a:t>
            </a:r>
          </a:p>
          <a:p>
            <a:r>
              <a:rPr lang="en-US" sz="1400" dirty="0"/>
              <a:t>	</a:t>
            </a:r>
            <a:r>
              <a:rPr lang="en-US" sz="1400" dirty="0" err="1"/>
              <a:t>cout</a:t>
            </a:r>
            <a:r>
              <a:rPr lang="en-US" sz="1400" dirty="0"/>
              <a:t>&lt;&lt;"Enter Title Name: ";       </a:t>
            </a:r>
            <a:r>
              <a:rPr lang="en-US" sz="1400" dirty="0" err="1"/>
              <a:t>cin.getline</a:t>
            </a:r>
            <a:r>
              <a:rPr lang="en-US" sz="1400" dirty="0"/>
              <a:t>(title,20);</a:t>
            </a:r>
          </a:p>
          <a:p>
            <a:r>
              <a:rPr lang="en-US" sz="1400" dirty="0"/>
              <a:t>	</a:t>
            </a:r>
            <a:r>
              <a:rPr lang="en-US" sz="1400" dirty="0" err="1"/>
              <a:t>cout</a:t>
            </a:r>
            <a:r>
              <a:rPr lang="en-US" sz="1400" dirty="0"/>
              <a:t>&lt;&lt;"Enter Publisher Name: ";   </a:t>
            </a:r>
            <a:r>
              <a:rPr lang="en-US" sz="1400" dirty="0" err="1"/>
              <a:t>cin.getline</a:t>
            </a:r>
            <a:r>
              <a:rPr lang="en-US" sz="1400" dirty="0"/>
              <a:t>(publisher,20);</a:t>
            </a:r>
          </a:p>
          <a:p>
            <a:r>
              <a:rPr lang="en-US" sz="1400" dirty="0"/>
              <a:t>	</a:t>
            </a:r>
            <a:r>
              <a:rPr lang="en-US" sz="1400" dirty="0" err="1"/>
              <a:t>cout</a:t>
            </a:r>
            <a:r>
              <a:rPr lang="en-US" sz="1400" dirty="0"/>
              <a:t>&lt;&lt;"Enter Price: ";            </a:t>
            </a:r>
            <a:r>
              <a:rPr lang="en-US" sz="1400" dirty="0" err="1"/>
              <a:t>cin</a:t>
            </a:r>
            <a:r>
              <a:rPr lang="en-US" sz="1400" dirty="0"/>
              <a:t>&gt;&gt;*price;</a:t>
            </a:r>
          </a:p>
          <a:p>
            <a:r>
              <a:rPr lang="en-US" sz="1400" dirty="0"/>
              <a:t>	</a:t>
            </a:r>
            <a:r>
              <a:rPr lang="en-US" sz="1400" dirty="0" err="1"/>
              <a:t>cout</a:t>
            </a:r>
            <a:r>
              <a:rPr lang="en-US" sz="1400" dirty="0"/>
              <a:t>&lt;&lt;"Enter Stock Position: ";   </a:t>
            </a:r>
            <a:r>
              <a:rPr lang="en-US" sz="1400" dirty="0" err="1"/>
              <a:t>cin</a:t>
            </a:r>
            <a:r>
              <a:rPr lang="en-US" sz="1400" dirty="0"/>
              <a:t>&gt;&gt;*stock;   </a:t>
            </a:r>
          </a:p>
          <a:p>
            <a:r>
              <a:rPr lang="en-US" sz="1400" dirty="0"/>
              <a:t>	</a:t>
            </a:r>
          </a:p>
          <a:p>
            <a:r>
              <a:rPr lang="en-US" sz="1400" dirty="0"/>
              <a:t>}</a:t>
            </a:r>
          </a:p>
          <a:p>
            <a:endParaRPr lang="en-US" sz="1400" dirty="0"/>
          </a:p>
          <a:p>
            <a:r>
              <a:rPr lang="en-US" sz="1400" dirty="0"/>
              <a:t>void book::</a:t>
            </a:r>
            <a:r>
              <a:rPr lang="en-US" sz="1400" dirty="0" err="1"/>
              <a:t>editdata</a:t>
            </a:r>
            <a:r>
              <a:rPr lang="en-US" sz="1400" dirty="0"/>
              <a:t>()	{</a:t>
            </a:r>
          </a:p>
          <a:p>
            <a:r>
              <a:rPr lang="en-US" sz="1400" dirty="0"/>
              <a:t>	</a:t>
            </a:r>
          </a:p>
          <a:p>
            <a:r>
              <a:rPr lang="en-US" sz="1400" dirty="0"/>
              <a:t>	</a:t>
            </a:r>
            <a:r>
              <a:rPr lang="en-US" sz="1400" dirty="0" err="1"/>
              <a:t>cout</a:t>
            </a:r>
            <a:r>
              <a:rPr lang="en-US" sz="1400" dirty="0"/>
              <a:t>&lt;&lt;"\</a:t>
            </a:r>
            <a:r>
              <a:rPr lang="en-US" sz="1400" dirty="0" err="1"/>
              <a:t>nEnter</a:t>
            </a:r>
            <a:r>
              <a:rPr lang="en-US" sz="1400" dirty="0"/>
              <a:t> Author Name: ";      </a:t>
            </a:r>
            <a:r>
              <a:rPr lang="en-US" sz="1400" dirty="0" err="1"/>
              <a:t>cin.getline</a:t>
            </a:r>
            <a:r>
              <a:rPr lang="en-US" sz="1400" dirty="0"/>
              <a:t>(author,20);</a:t>
            </a:r>
          </a:p>
          <a:p>
            <a:r>
              <a:rPr lang="en-US" sz="1400" dirty="0"/>
              <a:t>	</a:t>
            </a:r>
            <a:r>
              <a:rPr lang="en-US" sz="1400" dirty="0" err="1"/>
              <a:t>cout</a:t>
            </a:r>
            <a:r>
              <a:rPr lang="en-US" sz="1400" dirty="0"/>
              <a:t>&lt;&lt;"Enter Title Name: ";       </a:t>
            </a:r>
            <a:r>
              <a:rPr lang="en-US" sz="1400" dirty="0" err="1"/>
              <a:t>cin.getline</a:t>
            </a:r>
            <a:r>
              <a:rPr lang="en-US" sz="1400" dirty="0"/>
              <a:t>(title,20);</a:t>
            </a:r>
          </a:p>
          <a:p>
            <a:r>
              <a:rPr lang="en-US" sz="1400" dirty="0"/>
              <a:t>	</a:t>
            </a:r>
            <a:r>
              <a:rPr lang="en-US" sz="1400" dirty="0" err="1"/>
              <a:t>cout</a:t>
            </a:r>
            <a:r>
              <a:rPr lang="en-US" sz="1400" dirty="0"/>
              <a:t>&lt;&lt;"Enter Publisher Name: ";   </a:t>
            </a:r>
            <a:r>
              <a:rPr lang="en-US" sz="1400" dirty="0" err="1"/>
              <a:t>cin.getline</a:t>
            </a:r>
            <a:r>
              <a:rPr lang="en-US" sz="1400" dirty="0"/>
              <a:t>(publisher,20);</a:t>
            </a:r>
          </a:p>
          <a:p>
            <a:r>
              <a:rPr lang="en-US" sz="1400" dirty="0"/>
              <a:t>	</a:t>
            </a:r>
            <a:r>
              <a:rPr lang="en-US" sz="1400" dirty="0" err="1"/>
              <a:t>cout</a:t>
            </a:r>
            <a:r>
              <a:rPr lang="en-US" sz="1400" dirty="0"/>
              <a:t>&lt;&lt;"Enter Price: ";            </a:t>
            </a:r>
            <a:r>
              <a:rPr lang="en-US" sz="1400" dirty="0" err="1"/>
              <a:t>cin</a:t>
            </a:r>
            <a:r>
              <a:rPr lang="en-US" sz="1400" dirty="0"/>
              <a:t>&gt;&gt;*price;</a:t>
            </a:r>
          </a:p>
          <a:p>
            <a:r>
              <a:rPr lang="en-US" sz="1400" dirty="0"/>
              <a:t>	</a:t>
            </a:r>
            <a:r>
              <a:rPr lang="en-US" sz="1400" dirty="0" err="1"/>
              <a:t>cout</a:t>
            </a:r>
            <a:r>
              <a:rPr lang="en-US" sz="1400" dirty="0"/>
              <a:t>&lt;&lt;"Enter Stock Position: ";   </a:t>
            </a:r>
            <a:r>
              <a:rPr lang="en-US" sz="1400" dirty="0" err="1"/>
              <a:t>cin</a:t>
            </a:r>
            <a:r>
              <a:rPr lang="en-US" sz="1400" dirty="0"/>
              <a:t>&gt;&gt;*stock;   </a:t>
            </a:r>
          </a:p>
          <a:p>
            <a:r>
              <a:rPr lang="en-US" sz="1400" dirty="0"/>
              <a:t>	</a:t>
            </a:r>
          </a:p>
          <a:p>
            <a:r>
              <a:rPr lang="en-US" sz="1400" dirty="0"/>
              <a:t>}</a:t>
            </a:r>
          </a:p>
        </p:txBody>
      </p:sp>
      <p:cxnSp>
        <p:nvCxnSpPr>
          <p:cNvPr id="13" name="Straight Connector 12">
            <a:extLst>
              <a:ext uri="{FF2B5EF4-FFF2-40B4-BE49-F238E27FC236}">
                <a16:creationId xmlns:a16="http://schemas.microsoft.com/office/drawing/2014/main" id="{FDDF408E-63B4-3F32-F44B-0928C357B327}"/>
              </a:ext>
            </a:extLst>
          </p:cNvPr>
          <p:cNvCxnSpPr>
            <a:cxnSpLocks/>
          </p:cNvCxnSpPr>
          <p:nvPr/>
        </p:nvCxnSpPr>
        <p:spPr>
          <a:xfrm>
            <a:off x="4840357" y="1265333"/>
            <a:ext cx="0" cy="54784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95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EC3F8-892B-530D-0D38-E6C8C5C37610}"/>
              </a:ext>
            </a:extLst>
          </p:cNvPr>
          <p:cNvSpPr txBox="1"/>
          <p:nvPr/>
        </p:nvSpPr>
        <p:spPr>
          <a:xfrm>
            <a:off x="868902" y="613613"/>
            <a:ext cx="3931649" cy="5909310"/>
          </a:xfrm>
          <a:prstGeom prst="rect">
            <a:avLst/>
          </a:prstGeom>
          <a:noFill/>
        </p:spPr>
        <p:txBody>
          <a:bodyPr wrap="square" rtlCol="0">
            <a:spAutoFit/>
          </a:bodyPr>
          <a:lstStyle/>
          <a:p>
            <a:r>
              <a:rPr lang="en-US" sz="1400" dirty="0"/>
              <a:t>void book::</a:t>
            </a:r>
            <a:r>
              <a:rPr lang="en-US" sz="1400" dirty="0" err="1"/>
              <a:t>showdata</a:t>
            </a:r>
            <a:r>
              <a:rPr lang="en-US" sz="1400" dirty="0"/>
              <a:t>()	{</a:t>
            </a:r>
          </a:p>
          <a:p>
            <a:r>
              <a:rPr lang="en-US" sz="1400" dirty="0"/>
              <a:t>	</a:t>
            </a:r>
            <a:r>
              <a:rPr lang="en-US" sz="1400" dirty="0" err="1"/>
              <a:t>cout</a:t>
            </a:r>
            <a:r>
              <a:rPr lang="en-US" sz="1400" dirty="0"/>
              <a:t>&lt;&lt;"\</a:t>
            </a:r>
            <a:r>
              <a:rPr lang="en-US" sz="1400" dirty="0" err="1"/>
              <a:t>nAuthor</a:t>
            </a:r>
            <a:r>
              <a:rPr lang="en-US" sz="1400" dirty="0"/>
              <a:t> Name: "&lt;&lt;author;</a:t>
            </a:r>
          </a:p>
          <a:p>
            <a:r>
              <a:rPr lang="en-US" sz="1400" dirty="0"/>
              <a:t>	</a:t>
            </a:r>
            <a:r>
              <a:rPr lang="en-US" sz="1400" dirty="0" err="1"/>
              <a:t>cout</a:t>
            </a:r>
            <a:r>
              <a:rPr lang="en-US" sz="1400" dirty="0"/>
              <a:t>&lt;&lt;"\</a:t>
            </a:r>
            <a:r>
              <a:rPr lang="en-US" sz="1400" dirty="0" err="1"/>
              <a:t>nTitle</a:t>
            </a:r>
            <a:r>
              <a:rPr lang="en-US" sz="1400" dirty="0"/>
              <a:t> Name: "&lt;&lt;title;</a:t>
            </a:r>
          </a:p>
          <a:p>
            <a:r>
              <a:rPr lang="en-US" sz="1400" dirty="0"/>
              <a:t>	</a:t>
            </a:r>
            <a:r>
              <a:rPr lang="en-US" sz="1400" dirty="0" err="1"/>
              <a:t>cout</a:t>
            </a:r>
            <a:r>
              <a:rPr lang="en-US" sz="1400" dirty="0"/>
              <a:t>&lt;&lt;"\</a:t>
            </a:r>
            <a:r>
              <a:rPr lang="en-US" sz="1400" dirty="0" err="1"/>
              <a:t>nPublisher</a:t>
            </a:r>
            <a:r>
              <a:rPr lang="en-US" sz="1400" dirty="0"/>
              <a:t> Name: "&lt;&lt;publisher;</a:t>
            </a:r>
          </a:p>
          <a:p>
            <a:r>
              <a:rPr lang="en-US" sz="1400" dirty="0"/>
              <a:t>	</a:t>
            </a:r>
            <a:r>
              <a:rPr lang="en-US" sz="1400" dirty="0" err="1"/>
              <a:t>cout</a:t>
            </a:r>
            <a:r>
              <a:rPr lang="en-US" sz="1400" dirty="0"/>
              <a:t>&lt;&lt;"\</a:t>
            </a:r>
            <a:r>
              <a:rPr lang="en-US" sz="1400" dirty="0" err="1"/>
              <a:t>nPrice</a:t>
            </a:r>
            <a:r>
              <a:rPr lang="en-US" sz="1400" dirty="0"/>
              <a:t>: "&lt;&lt;*price;</a:t>
            </a:r>
          </a:p>
          <a:p>
            <a:r>
              <a:rPr lang="en-US" sz="1400" dirty="0"/>
              <a:t>	</a:t>
            </a:r>
            <a:r>
              <a:rPr lang="en-US" sz="1400" dirty="0" err="1"/>
              <a:t>cout</a:t>
            </a:r>
            <a:r>
              <a:rPr lang="en-US" sz="1400" dirty="0"/>
              <a:t>&lt;&lt;"\</a:t>
            </a:r>
            <a:r>
              <a:rPr lang="en-US" sz="1400" dirty="0" err="1"/>
              <a:t>nStock</a:t>
            </a:r>
            <a:r>
              <a:rPr lang="en-US" sz="1400" dirty="0"/>
              <a:t> Position: "&lt;&lt;*stock;   </a:t>
            </a:r>
          </a:p>
          <a:p>
            <a:r>
              <a:rPr lang="en-US" sz="1400" dirty="0"/>
              <a:t>}</a:t>
            </a:r>
          </a:p>
          <a:p>
            <a:r>
              <a:rPr lang="en-US" sz="1400" dirty="0"/>
              <a:t>int book::search(char </a:t>
            </a:r>
            <a:r>
              <a:rPr lang="en-US" sz="1400" dirty="0" err="1"/>
              <a:t>tbuy</a:t>
            </a:r>
            <a:r>
              <a:rPr lang="en-US" sz="1400" dirty="0"/>
              <a:t>[20],char </a:t>
            </a:r>
            <a:r>
              <a:rPr lang="en-US" sz="1400" dirty="0" err="1"/>
              <a:t>abuy</a:t>
            </a:r>
            <a:r>
              <a:rPr lang="en-US" sz="1400" dirty="0"/>
              <a:t>[20] )	{</a:t>
            </a:r>
          </a:p>
          <a:p>
            <a:r>
              <a:rPr lang="en-US" sz="1400" dirty="0"/>
              <a:t>	if(</a:t>
            </a:r>
            <a:r>
              <a:rPr lang="en-US" sz="1400" dirty="0" err="1"/>
              <a:t>strcmp</a:t>
            </a:r>
            <a:r>
              <a:rPr lang="en-US" sz="1400" dirty="0"/>
              <a:t>(</a:t>
            </a:r>
            <a:r>
              <a:rPr lang="en-US" sz="1400" dirty="0" err="1"/>
              <a:t>tbuy,title</a:t>
            </a:r>
            <a:r>
              <a:rPr lang="en-US" sz="1400" dirty="0"/>
              <a:t>)==0 &amp;&amp; </a:t>
            </a:r>
            <a:r>
              <a:rPr lang="en-US" sz="1400" dirty="0" err="1"/>
              <a:t>strcmp</a:t>
            </a:r>
            <a:r>
              <a:rPr lang="en-US" sz="1400" dirty="0"/>
              <a:t>(</a:t>
            </a:r>
            <a:r>
              <a:rPr lang="en-US" sz="1400" dirty="0" err="1"/>
              <a:t>abuy,author</a:t>
            </a:r>
            <a:r>
              <a:rPr lang="en-US" sz="1400" dirty="0"/>
              <a:t>)==0)</a:t>
            </a:r>
          </a:p>
          <a:p>
            <a:r>
              <a:rPr lang="en-US" sz="1400" dirty="0"/>
              <a:t>		return 1;</a:t>
            </a:r>
          </a:p>
          <a:p>
            <a:r>
              <a:rPr lang="en-US" sz="1400" dirty="0"/>
              <a:t>	else return 0;</a:t>
            </a:r>
          </a:p>
          <a:p>
            <a:r>
              <a:rPr lang="en-US" sz="1400" dirty="0"/>
              <a:t>}</a:t>
            </a:r>
          </a:p>
          <a:p>
            <a:r>
              <a:rPr lang="en-US" sz="1400" dirty="0"/>
              <a:t>void book::</a:t>
            </a:r>
            <a:r>
              <a:rPr lang="en-US" sz="1400" dirty="0" err="1"/>
              <a:t>buybook</a:t>
            </a:r>
            <a:r>
              <a:rPr lang="en-US" sz="1400" dirty="0"/>
              <a:t>()	{</a:t>
            </a:r>
          </a:p>
          <a:p>
            <a:r>
              <a:rPr lang="en-US" sz="1400" dirty="0"/>
              <a:t>	int count;</a:t>
            </a:r>
          </a:p>
          <a:p>
            <a:r>
              <a:rPr lang="en-US" sz="1400" dirty="0"/>
              <a:t>	</a:t>
            </a:r>
            <a:r>
              <a:rPr lang="en-US" sz="1400" dirty="0" err="1"/>
              <a:t>cout</a:t>
            </a:r>
            <a:r>
              <a:rPr lang="en-US" sz="1400" dirty="0"/>
              <a:t>&lt;&lt;"\</a:t>
            </a:r>
            <a:r>
              <a:rPr lang="en-US" sz="1400" dirty="0" err="1"/>
              <a:t>nEnter</a:t>
            </a:r>
            <a:r>
              <a:rPr lang="en-US" sz="1400" dirty="0"/>
              <a:t> Number Of Books to buy: ";</a:t>
            </a:r>
          </a:p>
          <a:p>
            <a:r>
              <a:rPr lang="en-US" sz="1400" dirty="0"/>
              <a:t>	</a:t>
            </a:r>
            <a:r>
              <a:rPr lang="en-US" sz="1400" dirty="0" err="1"/>
              <a:t>cin</a:t>
            </a:r>
            <a:r>
              <a:rPr lang="en-US" sz="1400" dirty="0"/>
              <a:t>&gt;&gt;count;</a:t>
            </a:r>
          </a:p>
          <a:p>
            <a:r>
              <a:rPr lang="en-US" sz="1400" dirty="0"/>
              <a:t>	if(count&lt;=*stock)	{</a:t>
            </a:r>
          </a:p>
          <a:p>
            <a:r>
              <a:rPr lang="en-US" sz="1400" dirty="0"/>
              <a:t>		*stock=*stock-count;</a:t>
            </a:r>
          </a:p>
          <a:p>
            <a:r>
              <a:rPr lang="en-US" sz="1400" dirty="0"/>
              <a:t>		</a:t>
            </a:r>
            <a:r>
              <a:rPr lang="en-US" sz="1400" dirty="0" err="1"/>
              <a:t>cout</a:t>
            </a:r>
            <a:r>
              <a:rPr lang="en-US" sz="1400" dirty="0"/>
              <a:t>&lt;&lt;"\</a:t>
            </a:r>
            <a:r>
              <a:rPr lang="en-US" sz="1400" dirty="0" err="1"/>
              <a:t>nBooks</a:t>
            </a:r>
            <a:r>
              <a:rPr lang="en-US" sz="1400" dirty="0"/>
              <a:t> Bought </a:t>
            </a:r>
            <a:r>
              <a:rPr lang="en-US" sz="1400" dirty="0" err="1"/>
              <a:t>Sucessfully</a:t>
            </a:r>
            <a:r>
              <a:rPr lang="en-US" sz="1400" dirty="0"/>
              <a:t>";</a:t>
            </a:r>
          </a:p>
          <a:p>
            <a:r>
              <a:rPr lang="en-US" sz="1400" dirty="0"/>
              <a:t>		</a:t>
            </a:r>
            <a:r>
              <a:rPr lang="en-US" sz="1400" dirty="0" err="1"/>
              <a:t>cout</a:t>
            </a:r>
            <a:r>
              <a:rPr lang="en-US" sz="1400" dirty="0"/>
              <a:t>&lt;&lt;"\</a:t>
            </a:r>
            <a:r>
              <a:rPr lang="en-US" sz="1400" dirty="0" err="1"/>
              <a:t>nAmount</a:t>
            </a:r>
            <a:r>
              <a:rPr lang="en-US" sz="1400" dirty="0"/>
              <a:t>: Rs. "&lt;&lt;(*price)*count;\}</a:t>
            </a:r>
          </a:p>
          <a:p>
            <a:r>
              <a:rPr lang="en-US" sz="1400" dirty="0"/>
              <a:t>	else</a:t>
            </a:r>
          </a:p>
          <a:p>
            <a:r>
              <a:rPr lang="en-US" sz="1400" dirty="0"/>
              <a:t>		</a:t>
            </a:r>
            <a:r>
              <a:rPr lang="en-US" sz="1400" dirty="0" err="1"/>
              <a:t>cout</a:t>
            </a:r>
            <a:r>
              <a:rPr lang="en-US" sz="1400" dirty="0"/>
              <a:t>&lt;&lt;"\</a:t>
            </a:r>
            <a:r>
              <a:rPr lang="en-US" sz="1400" dirty="0" err="1"/>
              <a:t>nRequired</a:t>
            </a:r>
            <a:r>
              <a:rPr lang="en-US" sz="1400" dirty="0"/>
              <a:t> Copies not in Stock";</a:t>
            </a:r>
          </a:p>
          <a:p>
            <a:r>
              <a:rPr lang="en-US" sz="1400" dirty="0"/>
              <a:t>}</a:t>
            </a:r>
          </a:p>
        </p:txBody>
      </p:sp>
      <p:sp>
        <p:nvSpPr>
          <p:cNvPr id="3" name="TextBox 2">
            <a:extLst>
              <a:ext uri="{FF2B5EF4-FFF2-40B4-BE49-F238E27FC236}">
                <a16:creationId xmlns:a16="http://schemas.microsoft.com/office/drawing/2014/main" id="{F92AEC35-49F8-D18A-4EF9-4B951181557F}"/>
              </a:ext>
            </a:extLst>
          </p:cNvPr>
          <p:cNvSpPr txBox="1"/>
          <p:nvPr/>
        </p:nvSpPr>
        <p:spPr>
          <a:xfrm>
            <a:off x="6520069" y="150123"/>
            <a:ext cx="5039139" cy="6986528"/>
          </a:xfrm>
          <a:prstGeom prst="rect">
            <a:avLst/>
          </a:prstGeom>
          <a:noFill/>
        </p:spPr>
        <p:txBody>
          <a:bodyPr wrap="square" rtlCol="0">
            <a:spAutoFit/>
          </a:bodyPr>
          <a:lstStyle/>
          <a:p>
            <a:r>
              <a:rPr lang="en-IN" sz="1400" dirty="0"/>
              <a:t>int main()	{</a:t>
            </a:r>
          </a:p>
          <a:p>
            <a:r>
              <a:rPr lang="en-IN" sz="1400" dirty="0"/>
              <a:t>	book *B[20];</a:t>
            </a:r>
          </a:p>
          <a:p>
            <a:r>
              <a:rPr lang="en-IN" sz="1400" dirty="0"/>
              <a:t>	int i=0,r,t,choice;</a:t>
            </a:r>
          </a:p>
          <a:p>
            <a:r>
              <a:rPr lang="en-IN" sz="1400" dirty="0"/>
              <a:t>	char </a:t>
            </a:r>
            <a:r>
              <a:rPr lang="en-IN" sz="1400" dirty="0" err="1"/>
              <a:t>titlebuy</a:t>
            </a:r>
            <a:r>
              <a:rPr lang="en-IN" sz="1400" dirty="0"/>
              <a:t>[20],</a:t>
            </a:r>
            <a:r>
              <a:rPr lang="en-IN" sz="1400" dirty="0" err="1"/>
              <a:t>authorbuy</a:t>
            </a:r>
            <a:r>
              <a:rPr lang="en-IN" sz="1400" dirty="0"/>
              <a:t>[20];</a:t>
            </a:r>
          </a:p>
          <a:p>
            <a:r>
              <a:rPr lang="en-IN" sz="1400" dirty="0"/>
              <a:t>	while(1)	{</a:t>
            </a:r>
          </a:p>
          <a:p>
            <a:r>
              <a:rPr lang="en-IN" sz="1400" dirty="0"/>
              <a:t>		</a:t>
            </a:r>
            <a:r>
              <a:rPr lang="en-IN" sz="1400" dirty="0" err="1"/>
              <a:t>cout</a:t>
            </a:r>
            <a:r>
              <a:rPr lang="en-IN" sz="1400" dirty="0"/>
              <a:t>&lt;&lt;"\n\n\t\</a:t>
            </a:r>
            <a:r>
              <a:rPr lang="en-IN" sz="1400" dirty="0" err="1"/>
              <a:t>tMENU</a:t>
            </a:r>
            <a:r>
              <a:rPr lang="en-IN" sz="1400" dirty="0"/>
              <a:t>"</a:t>
            </a:r>
          </a:p>
          <a:p>
            <a:r>
              <a:rPr lang="en-IN" sz="1400" dirty="0"/>
              <a:t>		&lt;&lt;"\n1. Entry of New Book"</a:t>
            </a:r>
          </a:p>
          <a:p>
            <a:r>
              <a:rPr lang="en-IN" sz="1400" dirty="0"/>
              <a:t>		&lt;&lt;"\n2. Buy Book"</a:t>
            </a:r>
          </a:p>
          <a:p>
            <a:r>
              <a:rPr lang="en-IN" sz="1400" dirty="0"/>
              <a:t>		&lt;&lt;"\n3. Search For Book"</a:t>
            </a:r>
          </a:p>
          <a:p>
            <a:r>
              <a:rPr lang="en-IN" sz="1400" dirty="0"/>
              <a:t>		&lt;&lt;"\n4. Edit Details Of Book"</a:t>
            </a:r>
          </a:p>
          <a:p>
            <a:r>
              <a:rPr lang="en-IN" sz="1400" dirty="0"/>
              <a:t>		&lt;&lt;"\n5. Exit"</a:t>
            </a:r>
          </a:p>
          <a:p>
            <a:r>
              <a:rPr lang="en-IN" sz="1400" dirty="0"/>
              <a:t>		&lt;&lt;"\n\</a:t>
            </a:r>
            <a:r>
              <a:rPr lang="en-IN" sz="1400" dirty="0" err="1"/>
              <a:t>nEnter</a:t>
            </a:r>
            <a:r>
              <a:rPr lang="en-IN" sz="1400" dirty="0"/>
              <a:t> your Choice: ";</a:t>
            </a:r>
          </a:p>
          <a:p>
            <a:r>
              <a:rPr lang="en-IN" sz="1400" dirty="0"/>
              <a:t>		</a:t>
            </a:r>
            <a:r>
              <a:rPr lang="en-IN" sz="1400" dirty="0" err="1"/>
              <a:t>cin</a:t>
            </a:r>
            <a:r>
              <a:rPr lang="en-IN" sz="1400" dirty="0"/>
              <a:t>&gt;&gt;choice;</a:t>
            </a:r>
          </a:p>
          <a:p>
            <a:r>
              <a:rPr lang="en-IN" sz="1400" dirty="0"/>
              <a:t>switch(choice)	{</a:t>
            </a:r>
          </a:p>
          <a:p>
            <a:r>
              <a:rPr lang="en-IN" sz="1400" dirty="0"/>
              <a:t>			case 1:	B[i] = new book;</a:t>
            </a:r>
          </a:p>
          <a:p>
            <a:r>
              <a:rPr lang="en-IN" sz="1400" dirty="0"/>
              <a:t>				B[i]-&gt;</a:t>
            </a:r>
            <a:r>
              <a:rPr lang="en-IN" sz="1400" dirty="0" err="1"/>
              <a:t>feeddata</a:t>
            </a:r>
            <a:r>
              <a:rPr lang="en-IN" sz="1400" dirty="0"/>
              <a:t>();</a:t>
            </a:r>
          </a:p>
          <a:p>
            <a:r>
              <a:rPr lang="en-IN" sz="1400" dirty="0"/>
              <a:t>				i++;	break;</a:t>
            </a:r>
          </a:p>
          <a:p>
            <a:r>
              <a:rPr lang="en-IN" sz="1400" dirty="0"/>
              <a:t>				case 2: </a:t>
            </a:r>
            <a:r>
              <a:rPr lang="en-IN" sz="1400" dirty="0" err="1"/>
              <a:t>cin.ignore</a:t>
            </a:r>
            <a:r>
              <a:rPr lang="en-IN" sz="1400" dirty="0"/>
              <a:t>();</a:t>
            </a:r>
          </a:p>
          <a:p>
            <a:r>
              <a:rPr lang="en-IN" sz="1400" dirty="0"/>
              <a:t>				</a:t>
            </a:r>
            <a:r>
              <a:rPr lang="en-IN" sz="1400" dirty="0" err="1"/>
              <a:t>cout</a:t>
            </a:r>
            <a:r>
              <a:rPr lang="en-IN" sz="1400" dirty="0"/>
              <a:t>&lt;&lt;"\</a:t>
            </a:r>
            <a:r>
              <a:rPr lang="en-IN" sz="1400" dirty="0" err="1"/>
              <a:t>nEnter</a:t>
            </a:r>
            <a:r>
              <a:rPr lang="en-IN" sz="1400" dirty="0"/>
              <a:t> Title Of Book: "; </a:t>
            </a:r>
            <a:r>
              <a:rPr lang="en-IN" sz="1400" dirty="0" err="1"/>
              <a:t>cin.getline</a:t>
            </a:r>
            <a:r>
              <a:rPr lang="en-IN" sz="1400" dirty="0"/>
              <a:t>(titlebuy,20);</a:t>
            </a:r>
          </a:p>
          <a:p>
            <a:r>
              <a:rPr lang="en-IN" sz="1400" dirty="0"/>
              <a:t>				</a:t>
            </a:r>
            <a:r>
              <a:rPr lang="en-IN" sz="1400" dirty="0" err="1"/>
              <a:t>cout</a:t>
            </a:r>
            <a:r>
              <a:rPr lang="en-IN" sz="1400" dirty="0"/>
              <a:t>&lt;&lt;"Enter Author Of Book: ";  </a:t>
            </a:r>
            <a:r>
              <a:rPr lang="en-IN" sz="1400" dirty="0" err="1"/>
              <a:t>cin.getline</a:t>
            </a:r>
            <a:r>
              <a:rPr lang="en-IN" sz="1400" dirty="0"/>
              <a:t>(authorbuy,20);</a:t>
            </a:r>
          </a:p>
          <a:p>
            <a:r>
              <a:rPr lang="en-IN" sz="1400" dirty="0"/>
              <a:t>				for(t=0;t&lt;</a:t>
            </a:r>
            <a:r>
              <a:rPr lang="en-IN" sz="1400" dirty="0" err="1"/>
              <a:t>i;t</a:t>
            </a:r>
            <a:r>
              <a:rPr lang="en-IN" sz="1400" dirty="0"/>
              <a:t>++)	{</a:t>
            </a:r>
          </a:p>
          <a:p>
            <a:r>
              <a:rPr lang="en-IN" sz="1400" dirty="0"/>
              <a:t>					if(B[t]-&gt;search(</a:t>
            </a:r>
            <a:r>
              <a:rPr lang="en-IN" sz="1400" dirty="0" err="1"/>
              <a:t>titlebuy,authorbuy</a:t>
            </a:r>
            <a:r>
              <a:rPr lang="en-IN" sz="1400" dirty="0"/>
              <a:t>))	{</a:t>
            </a:r>
          </a:p>
          <a:p>
            <a:r>
              <a:rPr lang="en-IN" sz="1400" dirty="0"/>
              <a:t>						B[t]-&gt;</a:t>
            </a:r>
            <a:r>
              <a:rPr lang="en-IN" sz="1400" dirty="0" err="1"/>
              <a:t>buybook</a:t>
            </a:r>
            <a:r>
              <a:rPr lang="en-IN" sz="1400" dirty="0"/>
              <a:t>();</a:t>
            </a:r>
          </a:p>
          <a:p>
            <a:r>
              <a:rPr lang="en-IN" sz="1400" dirty="0"/>
              <a:t>						break;}}</a:t>
            </a:r>
          </a:p>
          <a:p>
            <a:r>
              <a:rPr lang="en-IN" sz="1400" dirty="0"/>
              <a:t>				if(t==1)</a:t>
            </a:r>
          </a:p>
          <a:p>
            <a:r>
              <a:rPr lang="en-IN" sz="1400" dirty="0"/>
              <a:t>				</a:t>
            </a:r>
            <a:r>
              <a:rPr lang="en-IN" sz="1400" dirty="0" err="1"/>
              <a:t>cout</a:t>
            </a:r>
            <a:r>
              <a:rPr lang="en-IN" sz="1400" dirty="0"/>
              <a:t>&lt;&lt;"\</a:t>
            </a:r>
            <a:r>
              <a:rPr lang="en-IN" sz="1400" dirty="0" err="1"/>
              <a:t>nThis</a:t>
            </a:r>
            <a:r>
              <a:rPr lang="en-IN" sz="1400" dirty="0"/>
              <a:t> Book is Not in Stock";</a:t>
            </a:r>
          </a:p>
          <a:p>
            <a:r>
              <a:rPr lang="en-IN" sz="1400" dirty="0"/>
              <a:t>				</a:t>
            </a:r>
          </a:p>
          <a:p>
            <a:r>
              <a:rPr lang="en-IN" sz="1400" dirty="0"/>
              <a:t>				break;</a:t>
            </a:r>
          </a:p>
        </p:txBody>
      </p:sp>
      <p:cxnSp>
        <p:nvCxnSpPr>
          <p:cNvPr id="4" name="Straight Connector 3">
            <a:extLst>
              <a:ext uri="{FF2B5EF4-FFF2-40B4-BE49-F238E27FC236}">
                <a16:creationId xmlns:a16="http://schemas.microsoft.com/office/drawing/2014/main" id="{D1F7C93E-2CC4-4011-FCCE-AF9230E0190A}"/>
              </a:ext>
            </a:extLst>
          </p:cNvPr>
          <p:cNvCxnSpPr>
            <a:cxnSpLocks/>
          </p:cNvCxnSpPr>
          <p:nvPr/>
        </p:nvCxnSpPr>
        <p:spPr>
          <a:xfrm>
            <a:off x="5575853" y="150123"/>
            <a:ext cx="0" cy="65936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89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52A2-B6A8-5A25-374D-11F523B75EB2}"/>
              </a:ext>
            </a:extLst>
          </p:cNvPr>
          <p:cNvSpPr>
            <a:spLocks noGrp="1"/>
          </p:cNvSpPr>
          <p:nvPr>
            <p:ph type="title"/>
          </p:nvPr>
        </p:nvSpPr>
        <p:spPr>
          <a:xfrm>
            <a:off x="685801" y="742336"/>
            <a:ext cx="10596715" cy="5702710"/>
          </a:xfrm>
        </p:spPr>
        <p:txBody>
          <a:bodyPr>
            <a:noAutofit/>
          </a:bodyPr>
          <a:lstStyle/>
          <a:p>
            <a:br>
              <a:rPr lang="en-IN" sz="1100" dirty="0">
                <a:solidFill>
                  <a:schemeClr val="tx2"/>
                </a:solidFill>
                <a:latin typeface="Mongolian Baiti" panose="03000500000000000000" pitchFamily="66" charset="0"/>
                <a:cs typeface="Mongolian Baiti" panose="03000500000000000000" pitchFamily="66" charset="0"/>
              </a:rPr>
            </a:br>
            <a:br>
              <a:rPr lang="en-IN" sz="1100" dirty="0">
                <a:solidFill>
                  <a:schemeClr val="tx2"/>
                </a:solidFill>
                <a:latin typeface="Mongolian Baiti" panose="03000500000000000000" pitchFamily="66" charset="0"/>
                <a:cs typeface="Mongolian Baiti" panose="03000500000000000000" pitchFamily="66" charset="0"/>
              </a:rPr>
            </a:br>
            <a:br>
              <a:rPr lang="en-IN" sz="1100" dirty="0">
                <a:solidFill>
                  <a:schemeClr val="tx2"/>
                </a:solidFill>
                <a:latin typeface="Mongolian Baiti" panose="03000500000000000000" pitchFamily="66" charset="0"/>
                <a:cs typeface="Mongolian Baiti" panose="03000500000000000000" pitchFamily="66" charset="0"/>
              </a:rPr>
            </a:br>
            <a:endParaRPr lang="en-IN" sz="1100" dirty="0">
              <a:solidFill>
                <a:schemeClr val="tx2"/>
              </a:solidFill>
              <a:latin typeface="Mongolian Baiti" panose="03000500000000000000" pitchFamily="66" charset="0"/>
              <a:cs typeface="Mongolian Baiti" panose="03000500000000000000" pitchFamily="66" charset="0"/>
            </a:endParaRPr>
          </a:p>
        </p:txBody>
      </p:sp>
      <p:sp>
        <p:nvSpPr>
          <p:cNvPr id="6" name="TextBox 5">
            <a:extLst>
              <a:ext uri="{FF2B5EF4-FFF2-40B4-BE49-F238E27FC236}">
                <a16:creationId xmlns:a16="http://schemas.microsoft.com/office/drawing/2014/main" id="{FD982548-1AE7-7C64-93B8-8FAFE18D5308}"/>
              </a:ext>
            </a:extLst>
          </p:cNvPr>
          <p:cNvSpPr txBox="1"/>
          <p:nvPr/>
        </p:nvSpPr>
        <p:spPr>
          <a:xfrm>
            <a:off x="685801" y="208149"/>
            <a:ext cx="5039139" cy="6771084"/>
          </a:xfrm>
          <a:prstGeom prst="rect">
            <a:avLst/>
          </a:prstGeom>
          <a:noFill/>
        </p:spPr>
        <p:txBody>
          <a:bodyPr wrap="square" rtlCol="0">
            <a:spAutoFit/>
          </a:bodyPr>
          <a:lstStyle/>
          <a:p>
            <a:r>
              <a:rPr lang="en-IN" sz="1400" dirty="0"/>
              <a:t>case 3: </a:t>
            </a:r>
            <a:r>
              <a:rPr lang="en-IN" sz="1400" dirty="0" err="1"/>
              <a:t>cin.ignore</a:t>
            </a:r>
            <a:r>
              <a:rPr lang="en-IN" sz="1400" dirty="0"/>
              <a:t>();</a:t>
            </a:r>
          </a:p>
          <a:p>
            <a:r>
              <a:rPr lang="en-IN" sz="1400" dirty="0"/>
              <a:t>				</a:t>
            </a:r>
            <a:r>
              <a:rPr lang="en-IN" sz="1400" dirty="0" err="1"/>
              <a:t>cout</a:t>
            </a:r>
            <a:r>
              <a:rPr lang="en-IN" sz="1400" dirty="0"/>
              <a:t>&lt;&lt;"\</a:t>
            </a:r>
            <a:r>
              <a:rPr lang="en-IN" sz="1400" dirty="0" err="1"/>
              <a:t>nEnter</a:t>
            </a:r>
            <a:r>
              <a:rPr lang="en-IN" sz="1400" dirty="0"/>
              <a:t> Title Of Book: "; </a:t>
            </a:r>
            <a:r>
              <a:rPr lang="en-IN" sz="1400" dirty="0" err="1"/>
              <a:t>cin.getline</a:t>
            </a:r>
            <a:r>
              <a:rPr lang="en-IN" sz="1400" dirty="0"/>
              <a:t>(titlebuy,20);</a:t>
            </a:r>
          </a:p>
          <a:p>
            <a:r>
              <a:rPr lang="en-IN" sz="1400" dirty="0"/>
              <a:t>				</a:t>
            </a:r>
            <a:r>
              <a:rPr lang="en-IN" sz="1400" dirty="0" err="1"/>
              <a:t>cout</a:t>
            </a:r>
            <a:r>
              <a:rPr lang="en-IN" sz="1400" dirty="0"/>
              <a:t>&lt;&lt;"Enter Author Of Book: ";  </a:t>
            </a:r>
            <a:r>
              <a:rPr lang="en-IN" sz="1400" dirty="0" err="1"/>
              <a:t>cin.getline</a:t>
            </a:r>
            <a:r>
              <a:rPr lang="en-IN" sz="1400" dirty="0"/>
              <a:t>(authorbuy,20);</a:t>
            </a:r>
          </a:p>
          <a:p>
            <a:r>
              <a:rPr lang="en-IN" sz="1400" dirty="0"/>
              <a:t>				for(t=0;t&lt;</a:t>
            </a:r>
            <a:r>
              <a:rPr lang="en-IN" sz="1400" dirty="0" err="1"/>
              <a:t>i;t</a:t>
            </a:r>
            <a:r>
              <a:rPr lang="en-IN" sz="1400" dirty="0"/>
              <a:t>++)	{</a:t>
            </a:r>
          </a:p>
          <a:p>
            <a:r>
              <a:rPr lang="en-IN" sz="1400" dirty="0"/>
              <a:t>					if(B[t]-&gt;search(</a:t>
            </a:r>
            <a:r>
              <a:rPr lang="en-IN" sz="1400" dirty="0" err="1"/>
              <a:t>titlebuy,authorbuy</a:t>
            </a:r>
            <a:r>
              <a:rPr lang="en-IN" sz="1400" dirty="0"/>
              <a:t>))	{</a:t>
            </a:r>
          </a:p>
          <a:p>
            <a:r>
              <a:rPr lang="en-IN" sz="1400" dirty="0"/>
              <a:t>						</a:t>
            </a:r>
            <a:r>
              <a:rPr lang="en-IN" sz="1400" dirty="0" err="1"/>
              <a:t>cout</a:t>
            </a:r>
            <a:r>
              <a:rPr lang="en-IN" sz="1400" dirty="0"/>
              <a:t>&lt;&lt;"\</a:t>
            </a:r>
            <a:r>
              <a:rPr lang="en-IN" sz="1400" dirty="0" err="1"/>
              <a:t>nBook</a:t>
            </a:r>
            <a:r>
              <a:rPr lang="en-IN" sz="1400" dirty="0"/>
              <a:t> Found Successfully";</a:t>
            </a:r>
          </a:p>
          <a:p>
            <a:r>
              <a:rPr lang="en-IN" sz="1400" dirty="0"/>
              <a:t>						B[t]-&gt;</a:t>
            </a:r>
            <a:r>
              <a:rPr lang="en-IN" sz="1400" dirty="0" err="1"/>
              <a:t>showdata</a:t>
            </a:r>
            <a:r>
              <a:rPr lang="en-IN" sz="1400" dirty="0"/>
              <a:t>();</a:t>
            </a:r>
          </a:p>
          <a:p>
            <a:r>
              <a:rPr lang="en-IN" sz="1400" dirty="0"/>
              <a:t>						break;}   }</a:t>
            </a:r>
          </a:p>
          <a:p>
            <a:r>
              <a:rPr lang="en-IN" sz="1400" dirty="0"/>
              <a:t>				if(t==i)</a:t>
            </a:r>
          </a:p>
          <a:p>
            <a:r>
              <a:rPr lang="en-IN" sz="1400" dirty="0"/>
              <a:t>				</a:t>
            </a:r>
            <a:r>
              <a:rPr lang="en-IN" sz="1400" dirty="0" err="1"/>
              <a:t>cout</a:t>
            </a:r>
            <a:r>
              <a:rPr lang="en-IN" sz="1400" dirty="0"/>
              <a:t>&lt;&lt;"\</a:t>
            </a:r>
            <a:r>
              <a:rPr lang="en-IN" sz="1400" dirty="0" err="1"/>
              <a:t>nThis</a:t>
            </a:r>
            <a:r>
              <a:rPr lang="en-IN" sz="1400" dirty="0"/>
              <a:t> Book is Not in Stock";</a:t>
            </a:r>
          </a:p>
          <a:p>
            <a:r>
              <a:rPr lang="en-IN" sz="1400" dirty="0"/>
              <a:t>				break;</a:t>
            </a:r>
          </a:p>
          <a:p>
            <a:r>
              <a:rPr lang="en-IN" sz="1400" dirty="0"/>
              <a:t>case 4: </a:t>
            </a:r>
            <a:r>
              <a:rPr lang="en-IN" sz="1400" dirty="0" err="1"/>
              <a:t>cin.ignore</a:t>
            </a:r>
            <a:r>
              <a:rPr lang="en-IN" sz="1400" dirty="0"/>
              <a:t>();</a:t>
            </a:r>
          </a:p>
          <a:p>
            <a:r>
              <a:rPr lang="en-IN" sz="1400" dirty="0"/>
              <a:t>				</a:t>
            </a:r>
            <a:r>
              <a:rPr lang="en-IN" sz="1400" dirty="0" err="1"/>
              <a:t>cout</a:t>
            </a:r>
            <a:r>
              <a:rPr lang="en-IN" sz="1400" dirty="0"/>
              <a:t>&lt;&lt;"\</a:t>
            </a:r>
            <a:r>
              <a:rPr lang="en-IN" sz="1400" dirty="0" err="1"/>
              <a:t>nEnter</a:t>
            </a:r>
            <a:r>
              <a:rPr lang="en-IN" sz="1400" dirty="0"/>
              <a:t> Title Of Book: "; </a:t>
            </a:r>
            <a:r>
              <a:rPr lang="en-IN" sz="1400" dirty="0" err="1"/>
              <a:t>cin.getline</a:t>
            </a:r>
            <a:r>
              <a:rPr lang="en-IN" sz="1400" dirty="0"/>
              <a:t>(titlebuy,20);</a:t>
            </a:r>
          </a:p>
          <a:p>
            <a:r>
              <a:rPr lang="en-IN" sz="1400" dirty="0"/>
              <a:t>				</a:t>
            </a:r>
            <a:r>
              <a:rPr lang="en-IN" sz="1400" dirty="0" err="1"/>
              <a:t>cout</a:t>
            </a:r>
            <a:r>
              <a:rPr lang="en-IN" sz="1400" dirty="0"/>
              <a:t>&lt;&lt;"Enter Author Of Book: ";  </a:t>
            </a:r>
            <a:r>
              <a:rPr lang="en-IN" sz="1400" dirty="0" err="1"/>
              <a:t>cin.getline</a:t>
            </a:r>
            <a:r>
              <a:rPr lang="en-IN" sz="1400" dirty="0"/>
              <a:t>(authorbuy,20);</a:t>
            </a:r>
          </a:p>
          <a:p>
            <a:r>
              <a:rPr lang="en-IN" sz="1400" dirty="0"/>
              <a:t>				for(t=0;t&lt;</a:t>
            </a:r>
            <a:r>
              <a:rPr lang="en-IN" sz="1400" dirty="0" err="1"/>
              <a:t>i;t</a:t>
            </a:r>
            <a:r>
              <a:rPr lang="en-IN" sz="1400" dirty="0"/>
              <a:t>++)	{</a:t>
            </a:r>
          </a:p>
          <a:p>
            <a:r>
              <a:rPr lang="en-IN" sz="1400" dirty="0"/>
              <a:t>					if(B[t]-&gt;search(</a:t>
            </a:r>
            <a:r>
              <a:rPr lang="en-IN" sz="1400" dirty="0" err="1"/>
              <a:t>titlebuy,authorbuy</a:t>
            </a:r>
            <a:r>
              <a:rPr lang="en-IN" sz="1400" dirty="0"/>
              <a:t>))	{</a:t>
            </a:r>
          </a:p>
          <a:p>
            <a:r>
              <a:rPr lang="en-IN" sz="1400" dirty="0"/>
              <a:t>						</a:t>
            </a:r>
            <a:r>
              <a:rPr lang="en-IN" sz="1400" dirty="0" err="1"/>
              <a:t>cout</a:t>
            </a:r>
            <a:r>
              <a:rPr lang="en-IN" sz="1400" dirty="0"/>
              <a:t>&lt;&lt;"\</a:t>
            </a:r>
            <a:r>
              <a:rPr lang="en-IN" sz="1400" dirty="0" err="1"/>
              <a:t>nBook</a:t>
            </a:r>
            <a:r>
              <a:rPr lang="en-IN" sz="1400" dirty="0"/>
              <a:t> Found Successfully";</a:t>
            </a:r>
          </a:p>
          <a:p>
            <a:r>
              <a:rPr lang="en-IN" sz="1400" dirty="0"/>
              <a:t>						B[t]-&gt;</a:t>
            </a:r>
            <a:r>
              <a:rPr lang="en-IN" sz="1400" dirty="0" err="1"/>
              <a:t>editdata</a:t>
            </a:r>
            <a:r>
              <a:rPr lang="en-IN" sz="1400" dirty="0"/>
              <a:t>();</a:t>
            </a:r>
          </a:p>
          <a:p>
            <a:r>
              <a:rPr lang="en-IN" sz="1400" dirty="0"/>
              <a:t>						break;}   }</a:t>
            </a:r>
          </a:p>
          <a:p>
            <a:r>
              <a:rPr lang="en-IN" sz="1400" dirty="0"/>
              <a:t>				if(t==i)</a:t>
            </a:r>
          </a:p>
          <a:p>
            <a:r>
              <a:rPr lang="en-IN" sz="1400" dirty="0"/>
              <a:t>				</a:t>
            </a:r>
            <a:r>
              <a:rPr lang="en-IN" sz="1400" dirty="0" err="1"/>
              <a:t>cout</a:t>
            </a:r>
            <a:r>
              <a:rPr lang="en-IN" sz="1400" dirty="0"/>
              <a:t>&lt;&lt;"\</a:t>
            </a:r>
            <a:r>
              <a:rPr lang="en-IN" sz="1400" dirty="0" err="1"/>
              <a:t>nThis</a:t>
            </a:r>
            <a:r>
              <a:rPr lang="en-IN" sz="1400" dirty="0"/>
              <a:t> Book is Not in Stock";</a:t>
            </a:r>
          </a:p>
          <a:p>
            <a:r>
              <a:rPr lang="en-IN" sz="1400" dirty="0"/>
              <a:t>				break;</a:t>
            </a:r>
          </a:p>
        </p:txBody>
      </p:sp>
      <p:sp>
        <p:nvSpPr>
          <p:cNvPr id="7" name="TextBox 6">
            <a:extLst>
              <a:ext uri="{FF2B5EF4-FFF2-40B4-BE49-F238E27FC236}">
                <a16:creationId xmlns:a16="http://schemas.microsoft.com/office/drawing/2014/main" id="{373033CE-E36B-C967-5731-B8747373F8BD}"/>
              </a:ext>
            </a:extLst>
          </p:cNvPr>
          <p:cNvSpPr txBox="1"/>
          <p:nvPr/>
        </p:nvSpPr>
        <p:spPr>
          <a:xfrm>
            <a:off x="6748669" y="293204"/>
            <a:ext cx="5565913" cy="1815882"/>
          </a:xfrm>
          <a:prstGeom prst="rect">
            <a:avLst/>
          </a:prstGeom>
          <a:noFill/>
        </p:spPr>
        <p:txBody>
          <a:bodyPr wrap="square" rtlCol="0">
            <a:spAutoFit/>
          </a:bodyPr>
          <a:lstStyle/>
          <a:p>
            <a:r>
              <a:rPr lang="en-US" sz="1400" dirty="0"/>
              <a:t>			case 5: exit(0);</a:t>
            </a:r>
          </a:p>
          <a:p>
            <a:r>
              <a:rPr lang="en-US" sz="1400" dirty="0"/>
              <a:t>			default: </a:t>
            </a:r>
            <a:r>
              <a:rPr lang="en-US" sz="1400" dirty="0" err="1"/>
              <a:t>cout</a:t>
            </a:r>
            <a:r>
              <a:rPr lang="en-US" sz="1400" dirty="0"/>
              <a:t>&lt;&lt;"\</a:t>
            </a:r>
            <a:r>
              <a:rPr lang="en-US" sz="1400" dirty="0" err="1"/>
              <a:t>nInvalid</a:t>
            </a:r>
            <a:r>
              <a:rPr lang="en-US" sz="1400" dirty="0"/>
              <a:t> Choice Entered";</a:t>
            </a:r>
          </a:p>
          <a:p>
            <a:r>
              <a:rPr lang="en-US" sz="1400" dirty="0"/>
              <a:t>			</a:t>
            </a:r>
          </a:p>
          <a:p>
            <a:r>
              <a:rPr lang="en-US" sz="1400" dirty="0"/>
              <a:t>		}</a:t>
            </a:r>
          </a:p>
          <a:p>
            <a:r>
              <a:rPr lang="en-US" sz="1400" dirty="0"/>
              <a:t>	}</a:t>
            </a:r>
          </a:p>
          <a:p>
            <a:r>
              <a:rPr lang="en-US" sz="1400" dirty="0"/>
              <a:t>	</a:t>
            </a:r>
          </a:p>
          <a:p>
            <a:r>
              <a:rPr lang="en-US" sz="1400" dirty="0"/>
              <a:t>	return 0;</a:t>
            </a:r>
          </a:p>
          <a:p>
            <a:r>
              <a:rPr lang="en-US" sz="1400" dirty="0"/>
              <a:t>}</a:t>
            </a:r>
            <a:endParaRPr lang="en-IN" sz="1400" dirty="0"/>
          </a:p>
        </p:txBody>
      </p:sp>
      <p:cxnSp>
        <p:nvCxnSpPr>
          <p:cNvPr id="8" name="Straight Connector 7">
            <a:extLst>
              <a:ext uri="{FF2B5EF4-FFF2-40B4-BE49-F238E27FC236}">
                <a16:creationId xmlns:a16="http://schemas.microsoft.com/office/drawing/2014/main" id="{7E0D94EE-F5FC-25B2-B15E-B8C03EACC8C2}"/>
              </a:ext>
            </a:extLst>
          </p:cNvPr>
          <p:cNvCxnSpPr>
            <a:cxnSpLocks/>
          </p:cNvCxnSpPr>
          <p:nvPr/>
        </p:nvCxnSpPr>
        <p:spPr>
          <a:xfrm>
            <a:off x="6102627" y="150123"/>
            <a:ext cx="0" cy="65936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01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5993-9C64-439C-CC2C-987F1E6A519B}"/>
              </a:ext>
            </a:extLst>
          </p:cNvPr>
          <p:cNvSpPr>
            <a:spLocks noGrp="1"/>
          </p:cNvSpPr>
          <p:nvPr>
            <p:ph type="title"/>
          </p:nvPr>
        </p:nvSpPr>
        <p:spPr>
          <a:xfrm>
            <a:off x="685801" y="311426"/>
            <a:ext cx="10131425" cy="1456267"/>
          </a:xfrm>
        </p:spPr>
        <p:txBody>
          <a:bodyPr>
            <a:normAutofit/>
          </a:bodyPr>
          <a:lstStyle/>
          <a:p>
            <a:r>
              <a:rPr lang="en-US" sz="5400" b="1" u="sng" dirty="0">
                <a:latin typeface="Century" panose="02040604050505020304" pitchFamily="18" charset="0"/>
              </a:rPr>
              <a:t>Output :</a:t>
            </a:r>
            <a:endParaRPr lang="en-IN" sz="5400" b="1" u="sng" dirty="0">
              <a:latin typeface="Century" panose="02040604050505020304" pitchFamily="18" charset="0"/>
            </a:endParaRPr>
          </a:p>
        </p:txBody>
      </p:sp>
      <p:sp>
        <p:nvSpPr>
          <p:cNvPr id="3" name="TextBox 2">
            <a:extLst>
              <a:ext uri="{FF2B5EF4-FFF2-40B4-BE49-F238E27FC236}">
                <a16:creationId xmlns:a16="http://schemas.microsoft.com/office/drawing/2014/main" id="{11148EA5-7364-1E2B-EDAF-1FA132338086}"/>
              </a:ext>
            </a:extLst>
          </p:cNvPr>
          <p:cNvSpPr txBox="1"/>
          <p:nvPr/>
        </p:nvSpPr>
        <p:spPr>
          <a:xfrm>
            <a:off x="586410" y="1658363"/>
            <a:ext cx="3737114" cy="5078313"/>
          </a:xfrm>
          <a:prstGeom prst="rect">
            <a:avLst/>
          </a:prstGeom>
          <a:noFill/>
        </p:spPr>
        <p:txBody>
          <a:bodyPr wrap="square" rtlCol="0">
            <a:spAutoFit/>
          </a:bodyPr>
          <a:lstStyle/>
          <a:p>
            <a:r>
              <a:rPr lang="en-US" dirty="0" err="1"/>
              <a:t>omkar@wordpress</a:t>
            </a:r>
            <a:r>
              <a:rPr lang="en-US" dirty="0"/>
              <a:t>:~$ g++ book.cpp</a:t>
            </a:r>
          </a:p>
          <a:p>
            <a:r>
              <a:rPr lang="en-US" dirty="0" err="1"/>
              <a:t>omkar@wordpress</a:t>
            </a:r>
            <a:r>
              <a:rPr lang="en-US" dirty="0"/>
              <a:t>:~$ ./</a:t>
            </a:r>
            <a:r>
              <a:rPr lang="en-US" dirty="0" err="1"/>
              <a:t>a.out</a:t>
            </a:r>
            <a:endParaRPr lang="en-US" dirty="0"/>
          </a:p>
          <a:p>
            <a:endParaRPr lang="en-US" dirty="0"/>
          </a:p>
          <a:p>
            <a:endParaRPr lang="en-US" dirty="0"/>
          </a:p>
          <a:p>
            <a:r>
              <a:rPr lang="en-US" dirty="0"/>
              <a:t>MENU</a:t>
            </a:r>
          </a:p>
          <a:p>
            <a:r>
              <a:rPr lang="en-US" dirty="0"/>
              <a:t>1. Entry of New Book</a:t>
            </a:r>
          </a:p>
          <a:p>
            <a:r>
              <a:rPr lang="en-US" dirty="0"/>
              <a:t>2. Buy Book</a:t>
            </a:r>
          </a:p>
          <a:p>
            <a:r>
              <a:rPr lang="en-US" dirty="0"/>
              <a:t>3. Search For Book</a:t>
            </a:r>
          </a:p>
          <a:p>
            <a:r>
              <a:rPr lang="en-US" dirty="0"/>
              <a:t>4. Edit Details Of Book</a:t>
            </a:r>
          </a:p>
          <a:p>
            <a:r>
              <a:rPr lang="en-US" dirty="0"/>
              <a:t>5. Exit</a:t>
            </a:r>
          </a:p>
          <a:p>
            <a:endParaRPr lang="en-US" dirty="0"/>
          </a:p>
          <a:p>
            <a:r>
              <a:rPr lang="en-US" dirty="0"/>
              <a:t>Enter your Choice: 1</a:t>
            </a:r>
          </a:p>
          <a:p>
            <a:endParaRPr lang="en-US" dirty="0"/>
          </a:p>
          <a:p>
            <a:r>
              <a:rPr lang="en-US" dirty="0"/>
              <a:t>Enter Author Name: Test Author</a:t>
            </a:r>
          </a:p>
          <a:p>
            <a:r>
              <a:rPr lang="en-US" dirty="0"/>
              <a:t>Enter Title Name: Test Title</a:t>
            </a:r>
          </a:p>
          <a:p>
            <a:r>
              <a:rPr lang="en-US" dirty="0"/>
              <a:t>Enter Publisher Name: Test Pub 1</a:t>
            </a:r>
          </a:p>
          <a:p>
            <a:r>
              <a:rPr lang="en-US" dirty="0"/>
              <a:t>Enter Price: 100</a:t>
            </a:r>
          </a:p>
          <a:p>
            <a:r>
              <a:rPr lang="en-US" dirty="0"/>
              <a:t>Enter Stock Position: 2</a:t>
            </a:r>
          </a:p>
        </p:txBody>
      </p:sp>
      <p:sp>
        <p:nvSpPr>
          <p:cNvPr id="4" name="TextBox 3">
            <a:extLst>
              <a:ext uri="{FF2B5EF4-FFF2-40B4-BE49-F238E27FC236}">
                <a16:creationId xmlns:a16="http://schemas.microsoft.com/office/drawing/2014/main" id="{79490CC3-5C05-493A-AC23-47E0B47E9BB0}"/>
              </a:ext>
            </a:extLst>
          </p:cNvPr>
          <p:cNvSpPr txBox="1"/>
          <p:nvPr/>
        </p:nvSpPr>
        <p:spPr>
          <a:xfrm>
            <a:off x="5019262" y="1691678"/>
            <a:ext cx="3548269" cy="5078313"/>
          </a:xfrm>
          <a:prstGeom prst="rect">
            <a:avLst/>
          </a:prstGeom>
          <a:noFill/>
        </p:spPr>
        <p:txBody>
          <a:bodyPr wrap="square" rtlCol="0">
            <a:spAutoFit/>
          </a:bodyPr>
          <a:lstStyle/>
          <a:p>
            <a:r>
              <a:rPr lang="en-US" dirty="0"/>
              <a:t>MENU</a:t>
            </a:r>
          </a:p>
          <a:p>
            <a:r>
              <a:rPr lang="en-US" dirty="0"/>
              <a:t>1. Entry of New Book</a:t>
            </a:r>
          </a:p>
          <a:p>
            <a:r>
              <a:rPr lang="en-US" dirty="0"/>
              <a:t>2. Buy Book</a:t>
            </a:r>
          </a:p>
          <a:p>
            <a:r>
              <a:rPr lang="en-US" dirty="0"/>
              <a:t>3. Search For Book</a:t>
            </a:r>
          </a:p>
          <a:p>
            <a:r>
              <a:rPr lang="en-US" dirty="0"/>
              <a:t>4. Edit Details Of Book</a:t>
            </a:r>
          </a:p>
          <a:p>
            <a:r>
              <a:rPr lang="en-US" dirty="0"/>
              <a:t>5. Exit</a:t>
            </a:r>
          </a:p>
          <a:p>
            <a:endParaRPr lang="en-US" dirty="0"/>
          </a:p>
          <a:p>
            <a:r>
              <a:rPr lang="en-US" dirty="0"/>
              <a:t>Enter your Choice: 2</a:t>
            </a:r>
          </a:p>
          <a:p>
            <a:endParaRPr lang="en-US" dirty="0"/>
          </a:p>
          <a:p>
            <a:r>
              <a:rPr lang="en-US" dirty="0"/>
              <a:t>Enter Title Of Book: Test Title</a:t>
            </a:r>
          </a:p>
          <a:p>
            <a:r>
              <a:rPr lang="en-US" dirty="0"/>
              <a:t>Enter Author Of Book: Test Author</a:t>
            </a:r>
          </a:p>
          <a:p>
            <a:endParaRPr lang="en-US" dirty="0"/>
          </a:p>
          <a:p>
            <a:r>
              <a:rPr lang="en-US" dirty="0"/>
              <a:t>Enter Number Of Books to buy: 1</a:t>
            </a:r>
          </a:p>
          <a:p>
            <a:endParaRPr lang="en-US" dirty="0"/>
          </a:p>
          <a:p>
            <a:r>
              <a:rPr lang="en-US" dirty="0"/>
              <a:t>Books Bought </a:t>
            </a:r>
            <a:r>
              <a:rPr lang="en-US" dirty="0" err="1"/>
              <a:t>Sucessfully</a:t>
            </a:r>
            <a:endParaRPr lang="en-US" dirty="0"/>
          </a:p>
          <a:p>
            <a:r>
              <a:rPr lang="en-US" dirty="0"/>
              <a:t>Amount: Rs. 100</a:t>
            </a:r>
          </a:p>
          <a:p>
            <a:endParaRPr lang="en-US" dirty="0"/>
          </a:p>
          <a:p>
            <a:endParaRPr lang="en-US" dirty="0"/>
          </a:p>
        </p:txBody>
      </p:sp>
      <p:sp>
        <p:nvSpPr>
          <p:cNvPr id="5" name="TextBox 4">
            <a:extLst>
              <a:ext uri="{FF2B5EF4-FFF2-40B4-BE49-F238E27FC236}">
                <a16:creationId xmlns:a16="http://schemas.microsoft.com/office/drawing/2014/main" id="{8534116B-B5EB-44EB-52DE-E95593C61BA4}"/>
              </a:ext>
            </a:extLst>
          </p:cNvPr>
          <p:cNvSpPr txBox="1"/>
          <p:nvPr/>
        </p:nvSpPr>
        <p:spPr>
          <a:xfrm>
            <a:off x="9263269" y="1767693"/>
            <a:ext cx="2892287" cy="2585323"/>
          </a:xfrm>
          <a:prstGeom prst="rect">
            <a:avLst/>
          </a:prstGeom>
          <a:noFill/>
        </p:spPr>
        <p:txBody>
          <a:bodyPr wrap="square" rtlCol="0">
            <a:spAutoFit/>
          </a:bodyPr>
          <a:lstStyle/>
          <a:p>
            <a:r>
              <a:rPr lang="en-US" dirty="0"/>
              <a:t>MENU</a:t>
            </a:r>
          </a:p>
          <a:p>
            <a:r>
              <a:rPr lang="en-US" dirty="0"/>
              <a:t>1. Entry of New Book</a:t>
            </a:r>
          </a:p>
          <a:p>
            <a:r>
              <a:rPr lang="en-US" dirty="0"/>
              <a:t>2. Buy Book</a:t>
            </a:r>
          </a:p>
          <a:p>
            <a:r>
              <a:rPr lang="en-US" dirty="0"/>
              <a:t>3. Search For Book</a:t>
            </a:r>
          </a:p>
          <a:p>
            <a:r>
              <a:rPr lang="en-US" dirty="0"/>
              <a:t>4. Edit Details Of Book</a:t>
            </a:r>
          </a:p>
          <a:p>
            <a:r>
              <a:rPr lang="en-US" dirty="0"/>
              <a:t>5. Exit</a:t>
            </a:r>
          </a:p>
          <a:p>
            <a:endParaRPr lang="en-US" dirty="0"/>
          </a:p>
          <a:p>
            <a:r>
              <a:rPr lang="en-US" dirty="0"/>
              <a:t>Enter your Choice: 5</a:t>
            </a:r>
          </a:p>
          <a:p>
            <a:r>
              <a:rPr lang="en-US" dirty="0" err="1"/>
              <a:t>omkar@wordpress</a:t>
            </a:r>
            <a:r>
              <a:rPr lang="en-US" dirty="0"/>
              <a:t>:~$</a:t>
            </a:r>
            <a:endParaRPr lang="en-IN" dirty="0"/>
          </a:p>
        </p:txBody>
      </p:sp>
      <p:cxnSp>
        <p:nvCxnSpPr>
          <p:cNvPr id="6" name="Straight Connector 5">
            <a:extLst>
              <a:ext uri="{FF2B5EF4-FFF2-40B4-BE49-F238E27FC236}">
                <a16:creationId xmlns:a16="http://schemas.microsoft.com/office/drawing/2014/main" id="{C8CEE738-DDCD-F1CD-31EC-ECC270C326CC}"/>
              </a:ext>
            </a:extLst>
          </p:cNvPr>
          <p:cNvCxnSpPr>
            <a:cxnSpLocks/>
          </p:cNvCxnSpPr>
          <p:nvPr/>
        </p:nvCxnSpPr>
        <p:spPr>
          <a:xfrm>
            <a:off x="4750905" y="1658363"/>
            <a:ext cx="0" cy="51116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28885F-8E0E-38D3-1351-D4874F924433}"/>
              </a:ext>
            </a:extLst>
          </p:cNvPr>
          <p:cNvCxnSpPr>
            <a:cxnSpLocks/>
          </p:cNvCxnSpPr>
          <p:nvPr/>
        </p:nvCxnSpPr>
        <p:spPr>
          <a:xfrm>
            <a:off x="8729871" y="1658363"/>
            <a:ext cx="0" cy="51116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76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6EBDA-9E25-66A3-875C-BC8E327600F8}"/>
              </a:ext>
            </a:extLst>
          </p:cNvPr>
          <p:cNvSpPr>
            <a:spLocks noGrp="1"/>
          </p:cNvSpPr>
          <p:nvPr>
            <p:ph type="title"/>
          </p:nvPr>
        </p:nvSpPr>
        <p:spPr>
          <a:xfrm>
            <a:off x="685801" y="728869"/>
            <a:ext cx="10131425" cy="1456267"/>
          </a:xfrm>
        </p:spPr>
        <p:txBody>
          <a:bodyPr>
            <a:normAutofit/>
          </a:bodyPr>
          <a:lstStyle/>
          <a:p>
            <a:r>
              <a:rPr lang="en-US" sz="5400" b="1" u="sng" dirty="0">
                <a:latin typeface="Century" panose="02040604050505020304" pitchFamily="18" charset="0"/>
              </a:rPr>
              <a:t>Concepts used :</a:t>
            </a:r>
            <a:endParaRPr lang="en-IN" sz="5400" b="1" u="sng" dirty="0">
              <a:latin typeface="Century" panose="02040604050505020304" pitchFamily="18" charset="0"/>
            </a:endParaRPr>
          </a:p>
        </p:txBody>
      </p:sp>
      <p:sp>
        <p:nvSpPr>
          <p:cNvPr id="3" name="TextBox 2">
            <a:extLst>
              <a:ext uri="{FF2B5EF4-FFF2-40B4-BE49-F238E27FC236}">
                <a16:creationId xmlns:a16="http://schemas.microsoft.com/office/drawing/2014/main" id="{565A2044-3A16-20C6-8DD2-EF845D5951DC}"/>
              </a:ext>
            </a:extLst>
          </p:cNvPr>
          <p:cNvSpPr txBox="1"/>
          <p:nvPr/>
        </p:nvSpPr>
        <p:spPr>
          <a:xfrm>
            <a:off x="685801" y="2839278"/>
            <a:ext cx="8766313" cy="2246769"/>
          </a:xfrm>
          <a:prstGeom prst="rect">
            <a:avLst/>
          </a:prstGeom>
          <a:noFill/>
        </p:spPr>
        <p:txBody>
          <a:bodyPr wrap="square" rtlCol="0">
            <a:spAutoFit/>
          </a:bodyPr>
          <a:lstStyle/>
          <a:p>
            <a:pPr marL="285750" indent="-285750">
              <a:buFont typeface="Wingdings" panose="05000000000000000000" pitchFamily="2" charset="2"/>
              <a:buChar char="§"/>
            </a:pPr>
            <a:r>
              <a:rPr lang="en-US" sz="2800" dirty="0">
                <a:latin typeface="Mongolian Baiti" panose="03000500000000000000" pitchFamily="66" charset="0"/>
                <a:cs typeface="Mongolian Baiti" panose="03000500000000000000" pitchFamily="66" charset="0"/>
              </a:rPr>
              <a:t>Constructors</a:t>
            </a:r>
          </a:p>
          <a:p>
            <a:pPr marL="285750" indent="-285750">
              <a:buFont typeface="Wingdings" panose="05000000000000000000" pitchFamily="2" charset="2"/>
              <a:buChar char="§"/>
            </a:pPr>
            <a:r>
              <a:rPr lang="en-US" sz="2800" dirty="0">
                <a:latin typeface="Mongolian Baiti" panose="03000500000000000000" pitchFamily="66" charset="0"/>
                <a:cs typeface="Mongolian Baiti" panose="03000500000000000000" pitchFamily="66" charset="0"/>
              </a:rPr>
              <a:t>Pointers </a:t>
            </a:r>
          </a:p>
          <a:p>
            <a:pPr marL="285750" indent="-285750">
              <a:buFont typeface="Wingdings" panose="05000000000000000000" pitchFamily="2" charset="2"/>
              <a:buChar char="§"/>
            </a:pPr>
            <a:r>
              <a:rPr lang="en-US" sz="2800" dirty="0">
                <a:latin typeface="Mongolian Baiti" panose="03000500000000000000" pitchFamily="66" charset="0"/>
                <a:cs typeface="Mongolian Baiti" panose="03000500000000000000" pitchFamily="66" charset="0"/>
              </a:rPr>
              <a:t>Loops</a:t>
            </a:r>
          </a:p>
          <a:p>
            <a:pPr marL="285750" indent="-285750">
              <a:buFont typeface="Wingdings" panose="05000000000000000000" pitchFamily="2" charset="2"/>
              <a:buChar char="§"/>
            </a:pPr>
            <a:r>
              <a:rPr lang="en-US" sz="2800" dirty="0">
                <a:latin typeface="Mongolian Baiti" panose="03000500000000000000" pitchFamily="66" charset="0"/>
                <a:cs typeface="Mongolian Baiti" panose="03000500000000000000" pitchFamily="66" charset="0"/>
              </a:rPr>
              <a:t>Inheritance</a:t>
            </a:r>
          </a:p>
          <a:p>
            <a:pPr marL="285750" indent="-285750">
              <a:buFont typeface="Wingdings" panose="05000000000000000000" pitchFamily="2" charset="2"/>
              <a:buChar char="§"/>
            </a:pPr>
            <a:r>
              <a:rPr lang="en-US" sz="2800" dirty="0">
                <a:latin typeface="Mongolian Baiti" panose="03000500000000000000" pitchFamily="66" charset="0"/>
                <a:cs typeface="Mongolian Baiti" panose="03000500000000000000" pitchFamily="66" charset="0"/>
              </a:rPr>
              <a:t>Functions</a:t>
            </a:r>
            <a:endParaRPr lang="en-IN" sz="28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1581624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122</TotalTime>
  <Words>1577</Words>
  <Application>Microsoft Office PowerPoint</Application>
  <PresentationFormat>Widescreen</PresentationFormat>
  <Paragraphs>191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Bookman Old Style</vt:lpstr>
      <vt:lpstr>Calibri</vt:lpstr>
      <vt:lpstr>Calibri Light</vt:lpstr>
      <vt:lpstr>Century</vt:lpstr>
      <vt:lpstr>Mongolian Baiti</vt:lpstr>
      <vt:lpstr>proxima-nova</vt:lpstr>
      <vt:lpstr>Ubuntu</vt:lpstr>
      <vt:lpstr>Wingdings</vt:lpstr>
      <vt:lpstr>Celestial</vt:lpstr>
      <vt:lpstr>C++ project </vt:lpstr>
      <vt:lpstr>Introduction :</vt:lpstr>
      <vt:lpstr>Features of c++ :</vt:lpstr>
      <vt:lpstr>Bookshop inventory system</vt:lpstr>
      <vt:lpstr>Source code :</vt:lpstr>
      <vt:lpstr>PowerPoint Presentation</vt:lpstr>
      <vt:lpstr>   </vt:lpstr>
      <vt:lpstr>Output :</vt:lpstr>
      <vt:lpstr>Concepts used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project</dc:title>
  <dc:creator>Dinesh Rawat</dc:creator>
  <cp:lastModifiedBy>Dinesh Rawat</cp:lastModifiedBy>
  <cp:revision>3</cp:revision>
  <dcterms:created xsi:type="dcterms:W3CDTF">2022-07-27T10:57:41Z</dcterms:created>
  <dcterms:modified xsi:type="dcterms:W3CDTF">2022-07-27T14:05:24Z</dcterms:modified>
</cp:coreProperties>
</file>