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2" r:id="rId3"/>
    <p:sldId id="264" r:id="rId4"/>
    <p:sldId id="263" r:id="rId5"/>
    <p:sldId id="269" r:id="rId6"/>
    <p:sldId id="257" r:id="rId7"/>
    <p:sldId id="258" r:id="rId8"/>
    <p:sldId id="259" r:id="rId9"/>
    <p:sldId id="270" r:id="rId10"/>
    <p:sldId id="260" r:id="rId11"/>
    <p:sldId id="261" r:id="rId12"/>
    <p:sldId id="268" r:id="rId13"/>
    <p:sldId id="275" r:id="rId14"/>
    <p:sldId id="276" r:id="rId15"/>
    <p:sldId id="274"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9328" autoAdjust="0"/>
  </p:normalViewPr>
  <p:slideViewPr>
    <p:cSldViewPr snapToGrid="0">
      <p:cViewPr varScale="1">
        <p:scale>
          <a:sx n="91" d="100"/>
          <a:sy n="91" d="100"/>
        </p:scale>
        <p:origin x="208" y="4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EC6E48-7796-4001-ACB0-8DC8E20C88D4}" type="datetimeFigureOut">
              <a:rPr lang="en-IN" smtClean="0"/>
              <a:t>30/04/20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2AD175-1A69-4976-8F68-08F67A7A7802}" type="slidenum">
              <a:rPr lang="en-IN" smtClean="0"/>
              <a:t>‹#›</a:t>
            </a:fld>
            <a:endParaRPr lang="en-IN"/>
          </a:p>
        </p:txBody>
      </p:sp>
    </p:spTree>
    <p:extLst>
      <p:ext uri="{BB962C8B-B14F-4D97-AF65-F5344CB8AC3E}">
        <p14:creationId xmlns:p14="http://schemas.microsoft.com/office/powerpoint/2010/main" val="2299131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Functionality Explain: addButtons: Normal,easy and more. Startsailing: keys evets like A,S,D,W for the directions </a:t>
            </a:r>
          </a:p>
        </p:txBody>
      </p:sp>
      <p:sp>
        <p:nvSpPr>
          <p:cNvPr id="4" name="Slide Number Placeholder 3"/>
          <p:cNvSpPr>
            <a:spLocks noGrp="1"/>
          </p:cNvSpPr>
          <p:nvPr>
            <p:ph type="sldNum" sz="quarter" idx="5"/>
          </p:nvPr>
        </p:nvSpPr>
        <p:spPr/>
        <p:txBody>
          <a:bodyPr/>
          <a:lstStyle/>
          <a:p>
            <a:fld id="{A72AD175-1A69-4976-8F68-08F67A7A7802}" type="slidenum">
              <a:rPr lang="en-IN" smtClean="0"/>
              <a:t>4</a:t>
            </a:fld>
            <a:endParaRPr lang="en-IN" dirty="0"/>
          </a:p>
        </p:txBody>
      </p:sp>
    </p:spTree>
    <p:extLst>
      <p:ext uri="{BB962C8B-B14F-4D97-AF65-F5344CB8AC3E}">
        <p14:creationId xmlns:p14="http://schemas.microsoft.com/office/powerpoint/2010/main" val="395508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To notify the pirate ship if there is any moment of the CCS. We did not use the random function </a:t>
            </a:r>
          </a:p>
        </p:txBody>
      </p:sp>
      <p:sp>
        <p:nvSpPr>
          <p:cNvPr id="4" name="Slide Number Placeholder 3"/>
          <p:cNvSpPr>
            <a:spLocks noGrp="1"/>
          </p:cNvSpPr>
          <p:nvPr>
            <p:ph type="sldNum" sz="quarter" idx="5"/>
          </p:nvPr>
        </p:nvSpPr>
        <p:spPr/>
        <p:txBody>
          <a:bodyPr/>
          <a:lstStyle/>
          <a:p>
            <a:fld id="{A72AD175-1A69-4976-8F68-08F67A7A7802}" type="slidenum">
              <a:rPr lang="en-IN" smtClean="0"/>
              <a:t>6</a:t>
            </a:fld>
            <a:endParaRPr lang="en-IN"/>
          </a:p>
        </p:txBody>
      </p:sp>
    </p:spTree>
    <p:extLst>
      <p:ext uri="{BB962C8B-B14F-4D97-AF65-F5344CB8AC3E}">
        <p14:creationId xmlns:p14="http://schemas.microsoft.com/office/powerpoint/2010/main" val="2133983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 </a:t>
            </a:r>
            <a:r>
              <a:rPr lang="en-IN" sz="1200" b="1" i="0" kern="1200" dirty="0">
                <a:solidFill>
                  <a:schemeClr val="tx1"/>
                </a:solidFill>
                <a:effectLst/>
                <a:latin typeface="+mn-lt"/>
                <a:ea typeface="+mn-ea"/>
                <a:cs typeface="+mn-cs"/>
              </a:rPr>
              <a:t>singleton pattern</a:t>
            </a:r>
            <a:r>
              <a:rPr lang="en-IN" sz="1200" b="0" i="0" kern="1200" dirty="0">
                <a:solidFill>
                  <a:schemeClr val="tx1"/>
                </a:solidFill>
                <a:effectLst/>
                <a:latin typeface="+mn-lt"/>
                <a:ea typeface="+mn-ea"/>
                <a:cs typeface="+mn-cs"/>
              </a:rPr>
              <a:t> restricts the instantiation of a class to one "single" instance.  Clears the map, locates the islands. Mainly used when only object is needed to run </a:t>
            </a:r>
            <a:r>
              <a:rPr lang="en-IN" sz="1200" b="0" i="0" kern="1200" dirty="0" err="1">
                <a:solidFill>
                  <a:schemeClr val="tx1"/>
                </a:solidFill>
                <a:effectLst/>
                <a:latin typeface="+mn-lt"/>
                <a:ea typeface="+mn-ea"/>
                <a:cs typeface="+mn-cs"/>
              </a:rPr>
              <a:t>throught</a:t>
            </a:r>
            <a:r>
              <a:rPr lang="en-IN" sz="1200" b="0" i="0" kern="1200" dirty="0">
                <a:solidFill>
                  <a:schemeClr val="tx1"/>
                </a:solidFill>
                <a:effectLst/>
                <a:latin typeface="+mn-lt"/>
                <a:ea typeface="+mn-ea"/>
                <a:cs typeface="+mn-cs"/>
              </a:rPr>
              <a:t> the system.</a:t>
            </a:r>
            <a:endParaRPr lang="en-IN" dirty="0"/>
          </a:p>
        </p:txBody>
      </p:sp>
      <p:sp>
        <p:nvSpPr>
          <p:cNvPr id="4" name="Slide Number Placeholder 3"/>
          <p:cNvSpPr>
            <a:spLocks noGrp="1"/>
          </p:cNvSpPr>
          <p:nvPr>
            <p:ph type="sldNum" sz="quarter" idx="5"/>
          </p:nvPr>
        </p:nvSpPr>
        <p:spPr/>
        <p:txBody>
          <a:bodyPr/>
          <a:lstStyle/>
          <a:p>
            <a:fld id="{A72AD175-1A69-4976-8F68-08F67A7A7802}" type="slidenum">
              <a:rPr lang="en-IN" smtClean="0"/>
              <a:t>7</a:t>
            </a:fld>
            <a:endParaRPr lang="en-IN"/>
          </a:p>
        </p:txBody>
      </p:sp>
    </p:spTree>
    <p:extLst>
      <p:ext uri="{BB962C8B-B14F-4D97-AF65-F5344CB8AC3E}">
        <p14:creationId xmlns:p14="http://schemas.microsoft.com/office/powerpoint/2010/main" val="1631870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Example: Transportation: Road and Sea Transportation relate to normal and abnormal pirate ships in the Pirate Factory. Save system resources by reusing </a:t>
            </a:r>
            <a:r>
              <a:rPr lang="en-IN" dirty="0" err="1"/>
              <a:t>exsisting</a:t>
            </a:r>
            <a:r>
              <a:rPr lang="en-IN" dirty="0"/>
              <a:t> objects instead of rebuilding them.</a:t>
            </a:r>
          </a:p>
        </p:txBody>
      </p:sp>
      <p:sp>
        <p:nvSpPr>
          <p:cNvPr id="4" name="Slide Number Placeholder 3"/>
          <p:cNvSpPr>
            <a:spLocks noGrp="1"/>
          </p:cNvSpPr>
          <p:nvPr>
            <p:ph type="sldNum" sz="quarter" idx="5"/>
          </p:nvPr>
        </p:nvSpPr>
        <p:spPr/>
        <p:txBody>
          <a:bodyPr/>
          <a:lstStyle/>
          <a:p>
            <a:fld id="{A72AD175-1A69-4976-8F68-08F67A7A7802}" type="slidenum">
              <a:rPr lang="en-IN" smtClean="0"/>
              <a:t>8</a:t>
            </a:fld>
            <a:endParaRPr lang="en-IN"/>
          </a:p>
        </p:txBody>
      </p:sp>
    </p:spTree>
    <p:extLst>
      <p:ext uri="{BB962C8B-B14F-4D97-AF65-F5344CB8AC3E}">
        <p14:creationId xmlns:p14="http://schemas.microsoft.com/office/powerpoint/2010/main" val="2897911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movePirate</a:t>
            </a:r>
            <a:r>
              <a:rPr lang="en-IN" dirty="0"/>
              <a:t>: takes arguments current and ship locations. The strategy pattern is used to where you want to choose the algorithm at run time.</a:t>
            </a:r>
          </a:p>
        </p:txBody>
      </p:sp>
      <p:sp>
        <p:nvSpPr>
          <p:cNvPr id="4" name="Slide Number Placeholder 3"/>
          <p:cNvSpPr>
            <a:spLocks noGrp="1"/>
          </p:cNvSpPr>
          <p:nvPr>
            <p:ph type="sldNum" sz="quarter" idx="5"/>
          </p:nvPr>
        </p:nvSpPr>
        <p:spPr/>
        <p:txBody>
          <a:bodyPr/>
          <a:lstStyle/>
          <a:p>
            <a:fld id="{A72AD175-1A69-4976-8F68-08F67A7A7802}" type="slidenum">
              <a:rPr lang="en-IN" smtClean="0"/>
              <a:t>10</a:t>
            </a:fld>
            <a:endParaRPr lang="en-IN"/>
          </a:p>
        </p:txBody>
      </p:sp>
    </p:spTree>
    <p:extLst>
      <p:ext uri="{BB962C8B-B14F-4D97-AF65-F5344CB8AC3E}">
        <p14:creationId xmlns:p14="http://schemas.microsoft.com/office/powerpoint/2010/main" val="806658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pattern describes a group of objects that are treated the same way as a single instance of the same type of object. The intent of a composite is to "compose" objects into tree structures to represent part-whole hierarchies.</a:t>
            </a:r>
            <a:endParaRPr lang="en-IN" dirty="0"/>
          </a:p>
        </p:txBody>
      </p:sp>
      <p:sp>
        <p:nvSpPr>
          <p:cNvPr id="4" name="Slide Number Placeholder 3"/>
          <p:cNvSpPr>
            <a:spLocks noGrp="1"/>
          </p:cNvSpPr>
          <p:nvPr>
            <p:ph type="sldNum" sz="quarter" idx="5"/>
          </p:nvPr>
        </p:nvSpPr>
        <p:spPr/>
        <p:txBody>
          <a:bodyPr/>
          <a:lstStyle/>
          <a:p>
            <a:fld id="{A72AD175-1A69-4976-8F68-08F67A7A7802}" type="slidenum">
              <a:rPr lang="en-IN" smtClean="0"/>
              <a:t>11</a:t>
            </a:fld>
            <a:endParaRPr lang="en-IN"/>
          </a:p>
        </p:txBody>
      </p:sp>
    </p:spTree>
    <p:extLst>
      <p:ext uri="{BB962C8B-B14F-4D97-AF65-F5344CB8AC3E}">
        <p14:creationId xmlns:p14="http://schemas.microsoft.com/office/powerpoint/2010/main" val="735360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700D94-6CE7-49B0-A06B-EE3A2AC4CADE}" type="datetimeFigureOut">
              <a:rPr lang="en-IN" smtClean="0"/>
              <a:t>30/04/20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5FE0C80-42F9-47DD-9030-4BA7894C5E6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8531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700D94-6CE7-49B0-A06B-EE3A2AC4CADE}" type="datetimeFigureOut">
              <a:rPr lang="en-IN" smtClean="0"/>
              <a:t>30/04/20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E0C80-42F9-47DD-9030-4BA7894C5E6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2058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700D94-6CE7-49B0-A06B-EE3A2AC4CADE}" type="datetimeFigureOut">
              <a:rPr lang="en-IN" smtClean="0"/>
              <a:t>30/04/20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E0C80-42F9-47DD-9030-4BA7894C5E6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777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700D94-6CE7-49B0-A06B-EE3A2AC4CADE}" type="datetimeFigureOut">
              <a:rPr lang="en-IN" smtClean="0"/>
              <a:t>30/04/20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E0C80-42F9-47DD-9030-4BA7894C5E6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597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700D94-6CE7-49B0-A06B-EE3A2AC4CADE}" type="datetimeFigureOut">
              <a:rPr lang="en-IN" smtClean="0"/>
              <a:t>30/04/20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E0C80-42F9-47DD-9030-4BA7894C5E6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5162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700D94-6CE7-49B0-A06B-EE3A2AC4CADE}" type="datetimeFigureOut">
              <a:rPr lang="en-IN" smtClean="0"/>
              <a:t>30/04/20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FE0C80-42F9-47DD-9030-4BA7894C5E6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9034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700D94-6CE7-49B0-A06B-EE3A2AC4CADE}" type="datetimeFigureOut">
              <a:rPr lang="en-IN" smtClean="0"/>
              <a:t>30/04/20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FE0C80-42F9-47DD-9030-4BA7894C5E6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0307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700D94-6CE7-49B0-A06B-EE3A2AC4CADE}" type="datetimeFigureOut">
              <a:rPr lang="en-IN" smtClean="0"/>
              <a:t>30/04/20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FE0C80-42F9-47DD-9030-4BA7894C5E6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5356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00D94-6CE7-49B0-A06B-EE3A2AC4CADE}" type="datetimeFigureOut">
              <a:rPr lang="en-IN" smtClean="0"/>
              <a:t>30/04/20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FE0C80-42F9-47DD-9030-4BA7894C5E63}" type="slidenum">
              <a:rPr lang="en-IN" smtClean="0"/>
              <a:t>‹#›</a:t>
            </a:fld>
            <a:endParaRPr lang="en-IN"/>
          </a:p>
        </p:txBody>
      </p:sp>
    </p:spTree>
    <p:extLst>
      <p:ext uri="{BB962C8B-B14F-4D97-AF65-F5344CB8AC3E}">
        <p14:creationId xmlns:p14="http://schemas.microsoft.com/office/powerpoint/2010/main" val="1861596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700D94-6CE7-49B0-A06B-EE3A2AC4CADE}" type="datetimeFigureOut">
              <a:rPr lang="en-IN" smtClean="0"/>
              <a:t>30/04/20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FE0C80-42F9-47DD-9030-4BA7894C5E6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352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4700D94-6CE7-49B0-A06B-EE3A2AC4CADE}" type="datetimeFigureOut">
              <a:rPr lang="en-IN" smtClean="0"/>
              <a:t>30/04/20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5FE0C80-42F9-47DD-9030-4BA7894C5E6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1203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4700D94-6CE7-49B0-A06B-EE3A2AC4CADE}" type="datetimeFigureOut">
              <a:rPr lang="en-IN" smtClean="0"/>
              <a:t>30/04/20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5FE0C80-42F9-47DD-9030-4BA7894C5E6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957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9.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667E-FAEA-4044-BAF9-307D08C446BB}"/>
              </a:ext>
            </a:extLst>
          </p:cNvPr>
          <p:cNvSpPr>
            <a:spLocks noGrp="1"/>
          </p:cNvSpPr>
          <p:nvPr>
            <p:ph type="ctrTitle"/>
          </p:nvPr>
        </p:nvSpPr>
        <p:spPr>
          <a:xfrm>
            <a:off x="1453662" y="406400"/>
            <a:ext cx="9144000" cy="2387600"/>
          </a:xfrm>
        </p:spPr>
        <p:txBody>
          <a:bodyPr>
            <a:normAutofit/>
          </a:bodyPr>
          <a:lstStyle/>
          <a:p>
            <a:r>
              <a:rPr lang="en-IN" sz="5400" b="1" dirty="0"/>
              <a:t>Christopher Columbus Adventure</a:t>
            </a:r>
          </a:p>
        </p:txBody>
      </p:sp>
      <p:sp>
        <p:nvSpPr>
          <p:cNvPr id="3" name="Subtitle 2">
            <a:extLst>
              <a:ext uri="{FF2B5EF4-FFF2-40B4-BE49-F238E27FC236}">
                <a16:creationId xmlns:a16="http://schemas.microsoft.com/office/drawing/2014/main" id="{EC19DABD-FA48-4030-A13F-FC3A5C747E83}"/>
              </a:ext>
            </a:extLst>
          </p:cNvPr>
          <p:cNvSpPr>
            <a:spLocks noGrp="1"/>
          </p:cNvSpPr>
          <p:nvPr>
            <p:ph type="subTitle" idx="1"/>
          </p:nvPr>
        </p:nvSpPr>
        <p:spPr/>
        <p:txBody>
          <a:bodyPr>
            <a:noAutofit/>
          </a:bodyPr>
          <a:lstStyle/>
          <a:p>
            <a:r>
              <a:rPr lang="en-IN" sz="2000" dirty="0"/>
              <a:t>Software Engineering (CSCI-513)</a:t>
            </a:r>
          </a:p>
          <a:p>
            <a:r>
              <a:rPr lang="en-IN" sz="2000" dirty="0"/>
              <a:t>Professor Mona Rahimi</a:t>
            </a:r>
          </a:p>
          <a:p>
            <a:r>
              <a:rPr lang="en-IN" sz="2000" dirty="0"/>
              <a:t>30</a:t>
            </a:r>
            <a:r>
              <a:rPr lang="en-IN" sz="2000" baseline="30000" dirty="0"/>
              <a:t>th</a:t>
            </a:r>
            <a:r>
              <a:rPr lang="en-IN" sz="2000" dirty="0"/>
              <a:t> April 2020.</a:t>
            </a:r>
          </a:p>
        </p:txBody>
      </p:sp>
    </p:spTree>
    <p:extLst>
      <p:ext uri="{BB962C8B-B14F-4D97-AF65-F5344CB8AC3E}">
        <p14:creationId xmlns:p14="http://schemas.microsoft.com/office/powerpoint/2010/main" val="31337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394715-2A9F-4C81-82BF-21BCB8025795}"/>
              </a:ext>
            </a:extLst>
          </p:cNvPr>
          <p:cNvSpPr>
            <a:spLocks noGrp="1"/>
          </p:cNvSpPr>
          <p:nvPr>
            <p:ph type="title"/>
          </p:nvPr>
        </p:nvSpPr>
        <p:spPr>
          <a:xfrm>
            <a:off x="849683" y="1240076"/>
            <a:ext cx="2727813" cy="4584527"/>
          </a:xfrm>
        </p:spPr>
        <p:txBody>
          <a:bodyPr>
            <a:normAutofit/>
          </a:bodyPr>
          <a:lstStyle/>
          <a:p>
            <a:r>
              <a:rPr lang="en-IN" b="1">
                <a:solidFill>
                  <a:srgbClr val="FFFFFF"/>
                </a:solidFill>
              </a:rPr>
              <a:t>Strategy Design Pattern</a:t>
            </a:r>
          </a:p>
        </p:txBody>
      </p:sp>
      <p:sp>
        <p:nvSpPr>
          <p:cNvPr id="3" name="Content Placeholder 2">
            <a:extLst>
              <a:ext uri="{FF2B5EF4-FFF2-40B4-BE49-F238E27FC236}">
                <a16:creationId xmlns:a16="http://schemas.microsoft.com/office/drawing/2014/main" id="{0BF4E19D-C59D-458D-85AE-F0590FF24211}"/>
              </a:ext>
            </a:extLst>
          </p:cNvPr>
          <p:cNvSpPr>
            <a:spLocks noGrp="1"/>
          </p:cNvSpPr>
          <p:nvPr>
            <p:ph idx="1"/>
          </p:nvPr>
        </p:nvSpPr>
        <p:spPr>
          <a:xfrm>
            <a:off x="4705594" y="1240077"/>
            <a:ext cx="6034827" cy="4916465"/>
          </a:xfrm>
        </p:spPr>
        <p:txBody>
          <a:bodyPr anchor="t">
            <a:normAutofit/>
          </a:bodyPr>
          <a:lstStyle/>
          <a:p>
            <a:r>
              <a:rPr lang="en-IN" dirty="0"/>
              <a:t>The interface “</a:t>
            </a:r>
            <a:r>
              <a:rPr lang="en-IN" dirty="0" err="1"/>
              <a:t>MoveStrategy</a:t>
            </a:r>
            <a:r>
              <a:rPr lang="en-IN" dirty="0"/>
              <a:t>” implements Strategy design pattern.</a:t>
            </a:r>
          </a:p>
          <a:p>
            <a:r>
              <a:rPr lang="en-IN" dirty="0"/>
              <a:t>The methods “</a:t>
            </a:r>
            <a:r>
              <a:rPr lang="en-IN" dirty="0" err="1"/>
              <a:t>movePirateShip</a:t>
            </a:r>
            <a:r>
              <a:rPr lang="en-IN" dirty="0"/>
              <a:t>” and “</a:t>
            </a:r>
            <a:r>
              <a:rPr lang="en-IN" dirty="0" err="1"/>
              <a:t>getStrategy</a:t>
            </a:r>
            <a:r>
              <a:rPr lang="en-IN" dirty="0"/>
              <a:t>” are the methods in the interface used to move the pirate ship to the CCS location and the “</a:t>
            </a:r>
            <a:r>
              <a:rPr lang="en-IN" dirty="0" err="1"/>
              <a:t>getStrategy</a:t>
            </a:r>
            <a:r>
              <a:rPr lang="en-IN" dirty="0"/>
              <a:t>” is used to know the difficulty level of the game.</a:t>
            </a:r>
          </a:p>
          <a:p>
            <a:r>
              <a:rPr lang="en-IN" dirty="0"/>
              <a:t>The “</a:t>
            </a:r>
            <a:r>
              <a:rPr lang="en-IN" dirty="0" err="1"/>
              <a:t>getStrategy</a:t>
            </a:r>
            <a:r>
              <a:rPr lang="en-IN" dirty="0"/>
              <a:t>” method is updated in the </a:t>
            </a:r>
            <a:r>
              <a:rPr lang="en-IN" dirty="0" err="1"/>
              <a:t>EasyMove</a:t>
            </a:r>
            <a:r>
              <a:rPr lang="en-IN" dirty="0"/>
              <a:t>, </a:t>
            </a:r>
            <a:r>
              <a:rPr lang="en-IN" dirty="0" err="1"/>
              <a:t>NormalMove</a:t>
            </a:r>
            <a:r>
              <a:rPr lang="en-IN" dirty="0"/>
              <a:t>, </a:t>
            </a:r>
            <a:r>
              <a:rPr lang="en-IN" dirty="0" err="1"/>
              <a:t>HardMove</a:t>
            </a:r>
            <a:r>
              <a:rPr lang="en-IN" dirty="0"/>
              <a:t> classes.</a:t>
            </a:r>
          </a:p>
          <a:p>
            <a:pPr marL="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168713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25EC7-D849-4D5B-9ABC-546333F84785}"/>
              </a:ext>
            </a:extLst>
          </p:cNvPr>
          <p:cNvSpPr>
            <a:spLocks noGrp="1"/>
          </p:cNvSpPr>
          <p:nvPr>
            <p:ph type="title"/>
          </p:nvPr>
        </p:nvSpPr>
        <p:spPr>
          <a:xfrm>
            <a:off x="849683" y="1240076"/>
            <a:ext cx="2727813" cy="4584527"/>
          </a:xfrm>
        </p:spPr>
        <p:txBody>
          <a:bodyPr>
            <a:normAutofit/>
          </a:bodyPr>
          <a:lstStyle/>
          <a:p>
            <a:r>
              <a:rPr lang="en-IN" sz="3000" b="1">
                <a:solidFill>
                  <a:srgbClr val="FFFFFF"/>
                </a:solidFill>
              </a:rPr>
              <a:t>Composite Design Pattern</a:t>
            </a:r>
          </a:p>
        </p:txBody>
      </p:sp>
      <p:sp>
        <p:nvSpPr>
          <p:cNvPr id="3" name="Content Placeholder 2">
            <a:extLst>
              <a:ext uri="{FF2B5EF4-FFF2-40B4-BE49-F238E27FC236}">
                <a16:creationId xmlns:a16="http://schemas.microsoft.com/office/drawing/2014/main" id="{B50394CB-39DF-4BDA-A3D4-976FCAFCDD59}"/>
              </a:ext>
            </a:extLst>
          </p:cNvPr>
          <p:cNvSpPr>
            <a:spLocks noGrp="1"/>
          </p:cNvSpPr>
          <p:nvPr>
            <p:ph idx="1"/>
          </p:nvPr>
        </p:nvSpPr>
        <p:spPr>
          <a:xfrm>
            <a:off x="4705594" y="1240077"/>
            <a:ext cx="6034827" cy="4916465"/>
          </a:xfrm>
        </p:spPr>
        <p:txBody>
          <a:bodyPr anchor="t">
            <a:normAutofit/>
          </a:bodyPr>
          <a:lstStyle/>
          <a:p>
            <a:pPr>
              <a:lnSpc>
                <a:spcPct val="110000"/>
              </a:lnSpc>
            </a:pPr>
            <a:r>
              <a:rPr lang="en-IN" dirty="0"/>
              <a:t>The interface “</a:t>
            </a:r>
            <a:r>
              <a:rPr lang="en-IN" dirty="0" err="1"/>
              <a:t>AreaorMonster</a:t>
            </a:r>
            <a:r>
              <a:rPr lang="en-IN" dirty="0"/>
              <a:t>” implements the Composite Design Pattern.</a:t>
            </a:r>
          </a:p>
          <a:p>
            <a:pPr>
              <a:lnSpc>
                <a:spcPct val="110000"/>
              </a:lnSpc>
            </a:pPr>
            <a:r>
              <a:rPr lang="en-IN" dirty="0"/>
              <a:t>The Classes “Area” and “Monster” implements the Interface and use the methods like move(), </a:t>
            </a:r>
            <a:r>
              <a:rPr lang="en-IN" dirty="0" err="1"/>
              <a:t>addChildren</a:t>
            </a:r>
            <a:r>
              <a:rPr lang="en-IN" dirty="0"/>
              <a:t>(), </a:t>
            </a:r>
            <a:r>
              <a:rPr lang="en-IN" dirty="0" err="1"/>
              <a:t>getX</a:t>
            </a:r>
            <a:r>
              <a:rPr lang="en-IN" dirty="0"/>
              <a:t>() for the use of the their own. It aim is to </a:t>
            </a:r>
            <a:r>
              <a:rPr lang="en-IN" dirty="0" err="1"/>
              <a:t>comopse</a:t>
            </a:r>
            <a:r>
              <a:rPr lang="en-IN" dirty="0"/>
              <a:t> objects into tree structures to represent part-whole hierarchies.</a:t>
            </a:r>
          </a:p>
          <a:p>
            <a:pPr>
              <a:lnSpc>
                <a:spcPct val="110000"/>
              </a:lnSpc>
            </a:pPr>
            <a:r>
              <a:rPr lang="en-IN" dirty="0"/>
              <a:t>Here the Composite is ”</a:t>
            </a:r>
            <a:r>
              <a:rPr lang="en-IN" dirty="0" err="1"/>
              <a:t>AreaorMonster</a:t>
            </a:r>
            <a:r>
              <a:rPr lang="en-IN" dirty="0"/>
              <a:t>” and </a:t>
            </a:r>
            <a:r>
              <a:rPr lang="en-IN" dirty="0" err="1"/>
              <a:t>leafs</a:t>
            </a:r>
            <a:r>
              <a:rPr lang="en-IN" dirty="0"/>
              <a:t> are: “Area” ,“ Monster” .</a:t>
            </a:r>
          </a:p>
          <a:p>
            <a:pPr>
              <a:lnSpc>
                <a:spcPct val="110000"/>
              </a:lnSpc>
            </a:pPr>
            <a:endParaRPr lang="en-IN" dirty="0"/>
          </a:p>
          <a:p>
            <a:pPr>
              <a:lnSpc>
                <a:spcPct val="110000"/>
              </a:lnSpc>
            </a:pPr>
            <a:endParaRPr lang="en-IN" dirty="0"/>
          </a:p>
          <a:p>
            <a:pPr>
              <a:lnSpc>
                <a:spcPct val="110000"/>
              </a:lnSpc>
            </a:pPr>
            <a:endParaRPr lang="en-IN" dirty="0"/>
          </a:p>
        </p:txBody>
      </p:sp>
    </p:spTree>
    <p:extLst>
      <p:ext uri="{BB962C8B-B14F-4D97-AF65-F5344CB8AC3E}">
        <p14:creationId xmlns:p14="http://schemas.microsoft.com/office/powerpoint/2010/main" val="1344570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19D0E-1F3E-490B-A42C-DE0601252E5F}"/>
              </a:ext>
            </a:extLst>
          </p:cNvPr>
          <p:cNvSpPr>
            <a:spLocks noGrp="1"/>
          </p:cNvSpPr>
          <p:nvPr>
            <p:ph type="title"/>
          </p:nvPr>
        </p:nvSpPr>
        <p:spPr>
          <a:xfrm>
            <a:off x="849683" y="1240076"/>
            <a:ext cx="2727813" cy="4584527"/>
          </a:xfrm>
        </p:spPr>
        <p:txBody>
          <a:bodyPr>
            <a:normAutofit/>
          </a:bodyPr>
          <a:lstStyle/>
          <a:p>
            <a:r>
              <a:rPr lang="en-IN" b="1">
                <a:solidFill>
                  <a:srgbClr val="FFFFFF"/>
                </a:solidFill>
              </a:rPr>
              <a:t>Junit Testing:</a:t>
            </a:r>
          </a:p>
        </p:txBody>
      </p:sp>
      <p:sp>
        <p:nvSpPr>
          <p:cNvPr id="3" name="Content Placeholder 2">
            <a:extLst>
              <a:ext uri="{FF2B5EF4-FFF2-40B4-BE49-F238E27FC236}">
                <a16:creationId xmlns:a16="http://schemas.microsoft.com/office/drawing/2014/main" id="{B1545EB1-C8A4-478F-BC39-EC8D92F485CE}"/>
              </a:ext>
            </a:extLst>
          </p:cNvPr>
          <p:cNvSpPr>
            <a:spLocks noGrp="1"/>
          </p:cNvSpPr>
          <p:nvPr>
            <p:ph idx="1"/>
          </p:nvPr>
        </p:nvSpPr>
        <p:spPr>
          <a:xfrm>
            <a:off x="4705594" y="1240077"/>
            <a:ext cx="6034827" cy="4916465"/>
          </a:xfrm>
        </p:spPr>
        <p:txBody>
          <a:bodyPr anchor="t">
            <a:normAutofit/>
          </a:bodyPr>
          <a:lstStyle/>
          <a:p>
            <a:r>
              <a:rPr lang="en-IN" dirty="0"/>
              <a:t>We had Junit testing for two classes.</a:t>
            </a:r>
          </a:p>
          <a:p>
            <a:r>
              <a:rPr lang="en-IN" dirty="0"/>
              <a:t>The first test case was to see the generated map, </a:t>
            </a:r>
            <a:r>
              <a:rPr lang="en-IN" dirty="0" err="1"/>
              <a:t>OceanMapTest</a:t>
            </a:r>
            <a:r>
              <a:rPr lang="en-IN" dirty="0"/>
              <a:t>.</a:t>
            </a:r>
          </a:p>
          <a:p>
            <a:r>
              <a:rPr lang="en-IN" dirty="0"/>
              <a:t>In this we test if we could get the map and the dimensions. </a:t>
            </a:r>
          </a:p>
          <a:p>
            <a:r>
              <a:rPr lang="en-IN" dirty="0"/>
              <a:t>The second test case is to see the ship movement, </a:t>
            </a:r>
            <a:r>
              <a:rPr lang="en-IN" dirty="0" err="1"/>
              <a:t>shiptest</a:t>
            </a:r>
            <a:r>
              <a:rPr lang="en-IN" dirty="0"/>
              <a:t>.</a:t>
            </a:r>
          </a:p>
          <a:p>
            <a:r>
              <a:rPr lang="en-IN" dirty="0"/>
              <a:t>In this we test to see if the ship movement is same as what we wanted and the ship image is updated on the map.</a:t>
            </a:r>
          </a:p>
          <a:p>
            <a:pPr marL="0" indent="0">
              <a:buNone/>
            </a:pPr>
            <a:endParaRPr lang="en-IN" dirty="0"/>
          </a:p>
        </p:txBody>
      </p:sp>
    </p:spTree>
    <p:extLst>
      <p:ext uri="{BB962C8B-B14F-4D97-AF65-F5344CB8AC3E}">
        <p14:creationId xmlns:p14="http://schemas.microsoft.com/office/powerpoint/2010/main" val="3049229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4E1D704-337E-9942-A701-2534651E357D}"/>
              </a:ext>
            </a:extLst>
          </p:cNvPr>
          <p:cNvSpPr txBox="1"/>
          <p:nvPr/>
        </p:nvSpPr>
        <p:spPr>
          <a:xfrm>
            <a:off x="4221029" y="137067"/>
            <a:ext cx="3364029" cy="369332"/>
          </a:xfrm>
          <a:prstGeom prst="rect">
            <a:avLst/>
          </a:prstGeom>
          <a:noFill/>
        </p:spPr>
        <p:txBody>
          <a:bodyPr wrap="square" rtlCol="0">
            <a:spAutoFit/>
          </a:bodyPr>
          <a:lstStyle/>
          <a:p>
            <a:pPr algn="ctr"/>
            <a:r>
              <a:rPr lang="en-US" dirty="0"/>
              <a:t>UML CASE DIAGRAM</a:t>
            </a:r>
          </a:p>
        </p:txBody>
      </p:sp>
      <p:pic>
        <p:nvPicPr>
          <p:cNvPr id="5" name="Picture 4" descr="A close up of text on a white background&#10;&#10;Description automatically generated">
            <a:extLst>
              <a:ext uri="{FF2B5EF4-FFF2-40B4-BE49-F238E27FC236}">
                <a16:creationId xmlns:a16="http://schemas.microsoft.com/office/drawing/2014/main" id="{9AA5C6AA-3012-264D-9D91-2FDC3D14D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900" y="697832"/>
            <a:ext cx="8676200" cy="5462336"/>
          </a:xfrm>
          <a:prstGeom prst="rect">
            <a:avLst/>
          </a:prstGeom>
        </p:spPr>
      </p:pic>
    </p:spTree>
    <p:extLst>
      <p:ext uri="{BB962C8B-B14F-4D97-AF65-F5344CB8AC3E}">
        <p14:creationId xmlns:p14="http://schemas.microsoft.com/office/powerpoint/2010/main" val="4167982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descr="A close up of a map&#10;&#10;Description automatically generated">
            <a:extLst>
              <a:ext uri="{FF2B5EF4-FFF2-40B4-BE49-F238E27FC236}">
                <a16:creationId xmlns:a16="http://schemas.microsoft.com/office/drawing/2014/main" id="{174EE27F-2CAC-9E4A-B327-2D754680068B}"/>
              </a:ext>
            </a:extLst>
          </p:cNvPr>
          <p:cNvPicPr>
            <a:picLocks noChangeAspect="1"/>
          </p:cNvPicPr>
          <p:nvPr/>
        </p:nvPicPr>
        <p:blipFill rotWithShape="1">
          <a:blip r:embed="rId2">
            <a:extLst>
              <a:ext uri="{28A0092B-C50C-407E-A947-70E740481C1C}">
                <a14:useLocalDpi xmlns:a14="http://schemas.microsoft.com/office/drawing/2010/main" val="0"/>
              </a:ext>
            </a:extLst>
          </a:blip>
          <a:srcRect t="8233" r="2" b="11891"/>
          <a:stretch/>
        </p:blipFill>
        <p:spPr>
          <a:xfrm>
            <a:off x="2142460" y="1209823"/>
            <a:ext cx="6776457" cy="4149968"/>
          </a:xfrm>
          <a:prstGeom prst="rect">
            <a:avLst/>
          </a:prstGeom>
        </p:spPr>
      </p:pic>
      <p:sp>
        <p:nvSpPr>
          <p:cNvPr id="3" name="TextBox 2">
            <a:extLst>
              <a:ext uri="{FF2B5EF4-FFF2-40B4-BE49-F238E27FC236}">
                <a16:creationId xmlns:a16="http://schemas.microsoft.com/office/drawing/2014/main" id="{4090E5D4-B96C-D84F-B9F1-1B11EE56134D}"/>
              </a:ext>
            </a:extLst>
          </p:cNvPr>
          <p:cNvSpPr txBox="1"/>
          <p:nvPr/>
        </p:nvSpPr>
        <p:spPr>
          <a:xfrm>
            <a:off x="2142459" y="548640"/>
            <a:ext cx="6776457" cy="369332"/>
          </a:xfrm>
          <a:prstGeom prst="rect">
            <a:avLst/>
          </a:prstGeom>
          <a:noFill/>
        </p:spPr>
        <p:txBody>
          <a:bodyPr wrap="square" rtlCol="0">
            <a:spAutoFit/>
          </a:bodyPr>
          <a:lstStyle/>
          <a:p>
            <a:pPr algn="ctr"/>
            <a:r>
              <a:rPr lang="en-US" dirty="0"/>
              <a:t>UML SEQUENCE DIAGRAM</a:t>
            </a:r>
          </a:p>
        </p:txBody>
      </p:sp>
    </p:spTree>
    <p:extLst>
      <p:ext uri="{BB962C8B-B14F-4D97-AF65-F5344CB8AC3E}">
        <p14:creationId xmlns:p14="http://schemas.microsoft.com/office/powerpoint/2010/main" val="3063758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19A6-52E6-6746-B30A-D7CA37B560A5}"/>
              </a:ext>
            </a:extLst>
          </p:cNvPr>
          <p:cNvSpPr>
            <a:spLocks noGrp="1"/>
          </p:cNvSpPr>
          <p:nvPr>
            <p:ph type="title"/>
          </p:nvPr>
        </p:nvSpPr>
        <p:spPr/>
        <p:txBody>
          <a:bodyPr/>
          <a:lstStyle/>
          <a:p>
            <a:r>
              <a:rPr lang="en-US" dirty="0"/>
              <a:t>Work done by individual</a:t>
            </a:r>
          </a:p>
        </p:txBody>
      </p:sp>
      <p:sp>
        <p:nvSpPr>
          <p:cNvPr id="3" name="Content Placeholder 2">
            <a:extLst>
              <a:ext uri="{FF2B5EF4-FFF2-40B4-BE49-F238E27FC236}">
                <a16:creationId xmlns:a16="http://schemas.microsoft.com/office/drawing/2014/main" id="{99311560-ADE8-F44D-9923-75D763E49FB7}"/>
              </a:ext>
            </a:extLst>
          </p:cNvPr>
          <p:cNvSpPr>
            <a:spLocks noGrp="1"/>
          </p:cNvSpPr>
          <p:nvPr>
            <p:ph idx="1"/>
          </p:nvPr>
        </p:nvSpPr>
        <p:spPr>
          <a:xfrm>
            <a:off x="1451579" y="1853754"/>
            <a:ext cx="9603275" cy="4199727"/>
          </a:xfrm>
        </p:spPr>
        <p:txBody>
          <a:bodyPr>
            <a:noAutofit/>
          </a:bodyPr>
          <a:lstStyle/>
          <a:p>
            <a:r>
              <a:rPr lang="en-US" sz="1800" dirty="0"/>
              <a:t>Abhinav implemented the observer design pattern which includes the </a:t>
            </a:r>
            <a:r>
              <a:rPr lang="en-US" sz="1800" dirty="0" err="1"/>
              <a:t>oceanexplorer</a:t>
            </a:r>
            <a:r>
              <a:rPr lang="en-US" sz="1800" dirty="0"/>
              <a:t> class, </a:t>
            </a:r>
            <a:r>
              <a:rPr lang="en-US" sz="1800" dirty="0" err="1"/>
              <a:t>oceanMap</a:t>
            </a:r>
            <a:r>
              <a:rPr lang="en-US" sz="1800" dirty="0"/>
              <a:t> class, observer interface, subject interface, ship and the pirate ship classes. Also implemented the sequence diagram and did the documentation.</a:t>
            </a:r>
          </a:p>
          <a:p>
            <a:r>
              <a:rPr lang="en-US" sz="1800" dirty="0"/>
              <a:t>Anurag implemented the Singleton, the Factory design pattern’s which includes singleton map class and the pirate factory class. Also implemented two strategies (Normal class and Hard class) and ocean explorer class.</a:t>
            </a:r>
          </a:p>
          <a:p>
            <a:r>
              <a:rPr lang="en-US" sz="1800" dirty="0"/>
              <a:t>Aravind implemented the strategy and composite design pattern which includes </a:t>
            </a:r>
            <a:r>
              <a:rPr lang="en-US" sz="1800" dirty="0" err="1"/>
              <a:t>Movestrategy</a:t>
            </a:r>
            <a:r>
              <a:rPr lang="en-US" sz="1800" dirty="0"/>
              <a:t> class, Monster class, Area class and </a:t>
            </a:r>
            <a:r>
              <a:rPr lang="en-US" sz="1800" dirty="0" err="1"/>
              <a:t>AreaorMonster</a:t>
            </a:r>
            <a:r>
              <a:rPr lang="en-US" sz="1800" dirty="0"/>
              <a:t> interface. Also implemented other one strategies (Easy class).</a:t>
            </a:r>
          </a:p>
          <a:p>
            <a:r>
              <a:rPr lang="en-US" sz="1800" dirty="0"/>
              <a:t>Pooja implemented the Testing which includes the </a:t>
            </a:r>
            <a:r>
              <a:rPr lang="en-US" sz="1800" dirty="0" err="1"/>
              <a:t>shiptest</a:t>
            </a:r>
            <a:r>
              <a:rPr lang="en-US" sz="1800" dirty="0"/>
              <a:t> class and </a:t>
            </a:r>
            <a:r>
              <a:rPr lang="en-US" sz="1800" dirty="0" err="1"/>
              <a:t>oceanmaptest</a:t>
            </a:r>
            <a:r>
              <a:rPr lang="en-US" sz="1800" dirty="0"/>
              <a:t> class. Also implemented </a:t>
            </a:r>
            <a:r>
              <a:rPr lang="en-US" sz="1800" dirty="0" err="1"/>
              <a:t>treasurechest</a:t>
            </a:r>
            <a:r>
              <a:rPr lang="en-US" sz="1800" dirty="0"/>
              <a:t> class and UML.</a:t>
            </a:r>
          </a:p>
        </p:txBody>
      </p:sp>
    </p:spTree>
    <p:extLst>
      <p:ext uri="{BB962C8B-B14F-4D97-AF65-F5344CB8AC3E}">
        <p14:creationId xmlns:p14="http://schemas.microsoft.com/office/powerpoint/2010/main" val="3448904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7">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3C3A14D-197F-4F1B-989D-FCF54ADCA362}"/>
              </a:ext>
            </a:extLst>
          </p:cNvPr>
          <p:cNvSpPr>
            <a:spLocks noGrp="1"/>
          </p:cNvSpPr>
          <p:nvPr>
            <p:ph type="ctrTitle"/>
          </p:nvPr>
        </p:nvSpPr>
        <p:spPr>
          <a:xfrm>
            <a:off x="812205" y="804519"/>
            <a:ext cx="3241820" cy="4431360"/>
          </a:xfrm>
        </p:spPr>
        <p:txBody>
          <a:bodyPr vert="horz" lIns="91440" tIns="45720" rIns="91440" bIns="45720" rtlCol="0" anchor="ctr">
            <a:normAutofit/>
          </a:bodyPr>
          <a:lstStyle/>
          <a:p>
            <a:r>
              <a:rPr lang="en-US" sz="3200" b="0" i="0" kern="1200" cap="all" dirty="0">
                <a:solidFill>
                  <a:schemeClr val="tx1"/>
                </a:solidFill>
                <a:effectLst/>
                <a:latin typeface="+mj-lt"/>
                <a:ea typeface="+mj-ea"/>
                <a:cs typeface="+mj-cs"/>
              </a:rPr>
              <a:t>Thank You</a:t>
            </a:r>
          </a:p>
        </p:txBody>
      </p:sp>
      <p:cxnSp>
        <p:nvCxnSpPr>
          <p:cNvPr id="26" name="Straight Connector 19">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1617E1E-DAAF-4854-9149-D35DC2ED8D17}"/>
              </a:ext>
            </a:extLst>
          </p:cNvPr>
          <p:cNvSpPr>
            <a:spLocks noGrp="1"/>
          </p:cNvSpPr>
          <p:nvPr>
            <p:ph type="subTitle" idx="1"/>
          </p:nvPr>
        </p:nvSpPr>
        <p:spPr>
          <a:xfrm>
            <a:off x="4637863" y="804520"/>
            <a:ext cx="6102559" cy="4431359"/>
          </a:xfrm>
        </p:spPr>
        <p:txBody>
          <a:bodyPr vert="horz" lIns="91440" tIns="45720" rIns="91440" bIns="45720" rtlCol="0" anchor="ctr">
            <a:normAutofit/>
          </a:bodyPr>
          <a:lstStyle/>
          <a:p>
            <a:pPr indent="-228600">
              <a:buFont typeface="Arial" panose="020B0604020202020204" pitchFamily="34" charset="0"/>
              <a:buChar char="•"/>
            </a:pPr>
            <a:r>
              <a:rPr lang="en-US"/>
              <a:t>Abhinav Reddy Gopidi (Z1862225)</a:t>
            </a:r>
          </a:p>
          <a:p>
            <a:pPr indent="-228600">
              <a:buFont typeface="Arial" panose="020B0604020202020204" pitchFamily="34" charset="0"/>
              <a:buChar char="•"/>
            </a:pPr>
            <a:r>
              <a:rPr lang="en-US"/>
              <a:t>Anurag Gudipati (Z1862977)</a:t>
            </a:r>
          </a:p>
          <a:p>
            <a:pPr indent="-228600">
              <a:buFont typeface="Arial" panose="020B0604020202020204" pitchFamily="34" charset="0"/>
              <a:buChar char="•"/>
            </a:pPr>
            <a:r>
              <a:rPr lang="en-US"/>
              <a:t>Venkata Aravind Puppala (Z1859953)</a:t>
            </a:r>
          </a:p>
          <a:p>
            <a:pPr indent="-228600">
              <a:buFont typeface="Arial" panose="020B0604020202020204" pitchFamily="34" charset="0"/>
              <a:buChar char="•"/>
            </a:pPr>
            <a:r>
              <a:rPr lang="en-US"/>
              <a:t>Pooja Reddy Poddutoori (Z1888584)</a:t>
            </a:r>
          </a:p>
          <a:p>
            <a:pPr indent="-228600">
              <a:buFont typeface="Arial" panose="020B0604020202020204" pitchFamily="34" charset="0"/>
              <a:buChar char="•"/>
            </a:pPr>
            <a:endParaRPr lang="en-US"/>
          </a:p>
        </p:txBody>
      </p:sp>
      <p:pic>
        <p:nvPicPr>
          <p:cNvPr id="27" name="Picture 21">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128620423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1B2F-CDE6-4DBE-B0E3-51BEF13E1CF2}"/>
              </a:ext>
            </a:extLst>
          </p:cNvPr>
          <p:cNvSpPr>
            <a:spLocks noGrp="1"/>
          </p:cNvSpPr>
          <p:nvPr>
            <p:ph type="title"/>
          </p:nvPr>
        </p:nvSpPr>
        <p:spPr>
          <a:xfrm>
            <a:off x="190919" y="1030324"/>
            <a:ext cx="10515600" cy="1325563"/>
          </a:xfrm>
        </p:spPr>
        <p:txBody>
          <a:bodyPr/>
          <a:lstStyle/>
          <a:p>
            <a:r>
              <a:rPr lang="en-IN" b="1" dirty="0"/>
              <a:t>Objective	</a:t>
            </a:r>
          </a:p>
        </p:txBody>
      </p:sp>
      <p:sp>
        <p:nvSpPr>
          <p:cNvPr id="3" name="Content Placeholder 2">
            <a:extLst>
              <a:ext uri="{FF2B5EF4-FFF2-40B4-BE49-F238E27FC236}">
                <a16:creationId xmlns:a16="http://schemas.microsoft.com/office/drawing/2014/main" id="{82671D58-69B9-494D-A404-F3647A229CE7}"/>
              </a:ext>
            </a:extLst>
          </p:cNvPr>
          <p:cNvSpPr>
            <a:spLocks noGrp="1"/>
          </p:cNvSpPr>
          <p:nvPr>
            <p:ph idx="1"/>
          </p:nvPr>
        </p:nvSpPr>
        <p:spPr>
          <a:xfrm>
            <a:off x="1676400" y="2054436"/>
            <a:ext cx="9603275" cy="3450613"/>
          </a:xfrm>
        </p:spPr>
        <p:txBody>
          <a:bodyPr>
            <a:normAutofit fontScale="92500" lnSpcReduction="20000"/>
          </a:bodyPr>
          <a:lstStyle/>
          <a:p>
            <a:pPr marL="0" indent="0">
              <a:buNone/>
            </a:pPr>
            <a:r>
              <a:rPr lang="en-IN" dirty="0"/>
              <a:t>Implement Design Pattern</a:t>
            </a:r>
          </a:p>
          <a:p>
            <a:pPr lvl="1"/>
            <a:r>
              <a:rPr lang="en-IN" dirty="0"/>
              <a:t>Strategy Design Pattern</a:t>
            </a:r>
          </a:p>
          <a:p>
            <a:pPr lvl="1"/>
            <a:r>
              <a:rPr lang="en-IN" dirty="0"/>
              <a:t>Observer Design Pattern</a:t>
            </a:r>
          </a:p>
          <a:p>
            <a:pPr lvl="1"/>
            <a:r>
              <a:rPr lang="en-IN" dirty="0"/>
              <a:t>Singleton Design Pattern</a:t>
            </a:r>
          </a:p>
          <a:p>
            <a:pPr lvl="1"/>
            <a:r>
              <a:rPr lang="en-IN" dirty="0"/>
              <a:t>Factory Design Pattern</a:t>
            </a:r>
          </a:p>
          <a:p>
            <a:pPr lvl="1"/>
            <a:r>
              <a:rPr lang="en-IN" dirty="0"/>
              <a:t>Composite Design Pattern	</a:t>
            </a:r>
          </a:p>
          <a:p>
            <a:pPr marL="0" indent="0">
              <a:buNone/>
            </a:pPr>
            <a:r>
              <a:rPr lang="en-IN" dirty="0"/>
              <a:t>Testing </a:t>
            </a:r>
          </a:p>
          <a:p>
            <a:pPr marL="0" indent="0">
              <a:buNone/>
            </a:pPr>
            <a:r>
              <a:rPr lang="en-IN" dirty="0"/>
              <a:t>Class Diagram</a:t>
            </a:r>
          </a:p>
          <a:p>
            <a:pPr marL="0" indent="0">
              <a:buNone/>
            </a:pPr>
            <a:r>
              <a:rPr lang="en-IN" dirty="0"/>
              <a:t>Sequence Diagram</a:t>
            </a:r>
          </a:p>
        </p:txBody>
      </p:sp>
    </p:spTree>
    <p:extLst>
      <p:ext uri="{BB962C8B-B14F-4D97-AF65-F5344CB8AC3E}">
        <p14:creationId xmlns:p14="http://schemas.microsoft.com/office/powerpoint/2010/main" val="973199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7F882-EF82-442F-9482-F151243434FC}"/>
              </a:ext>
            </a:extLst>
          </p:cNvPr>
          <p:cNvSpPr>
            <a:spLocks noGrp="1"/>
          </p:cNvSpPr>
          <p:nvPr>
            <p:ph type="title"/>
          </p:nvPr>
        </p:nvSpPr>
        <p:spPr>
          <a:xfrm>
            <a:off x="0" y="917278"/>
            <a:ext cx="9603275" cy="1049235"/>
          </a:xfrm>
        </p:spPr>
        <p:txBody>
          <a:bodyPr/>
          <a:lstStyle/>
          <a:p>
            <a:r>
              <a:rPr lang="en-IN" b="1" dirty="0"/>
              <a:t>Christopher Columbus Adventure	</a:t>
            </a:r>
          </a:p>
        </p:txBody>
      </p:sp>
      <p:sp>
        <p:nvSpPr>
          <p:cNvPr id="3" name="Content Placeholder 2">
            <a:extLst>
              <a:ext uri="{FF2B5EF4-FFF2-40B4-BE49-F238E27FC236}">
                <a16:creationId xmlns:a16="http://schemas.microsoft.com/office/drawing/2014/main" id="{7317C3CF-C810-44A6-B84C-2E08A7F96957}"/>
              </a:ext>
            </a:extLst>
          </p:cNvPr>
          <p:cNvSpPr>
            <a:spLocks noGrp="1"/>
          </p:cNvSpPr>
          <p:nvPr>
            <p:ph idx="1"/>
          </p:nvPr>
        </p:nvSpPr>
        <p:spPr>
          <a:xfrm>
            <a:off x="1672643" y="2055926"/>
            <a:ext cx="9603275" cy="3450613"/>
          </a:xfrm>
        </p:spPr>
        <p:txBody>
          <a:bodyPr>
            <a:normAutofit/>
          </a:bodyPr>
          <a:lstStyle/>
          <a:p>
            <a:r>
              <a:rPr lang="en-IN" sz="1900" dirty="0"/>
              <a:t>The game begins with Christopher Columbus Ship (CCS), Pirate ships, the Monsters, Treasure and the Islands. </a:t>
            </a:r>
          </a:p>
          <a:p>
            <a:r>
              <a:rPr lang="en-IN" sz="1900" dirty="0"/>
              <a:t>The aim of the CCS is to find the treasure with out getting caught to Pirate ships or the Monster.</a:t>
            </a:r>
          </a:p>
          <a:p>
            <a:r>
              <a:rPr lang="en-IN" sz="1900" dirty="0"/>
              <a:t>The Game starts with choosing the difficulty level of game as : Easy, Normal or Hard.</a:t>
            </a:r>
          </a:p>
          <a:p>
            <a:r>
              <a:rPr lang="en-IN" sz="1900" dirty="0"/>
              <a:t>The Application was created using the Java and </a:t>
            </a:r>
            <a:r>
              <a:rPr lang="en-IN" sz="1900" dirty="0" err="1"/>
              <a:t>JavaFx</a:t>
            </a:r>
            <a:r>
              <a:rPr lang="en-IN" sz="1900" dirty="0"/>
              <a:t>.</a:t>
            </a:r>
          </a:p>
          <a:p>
            <a:r>
              <a:rPr lang="en-IN" sz="1900" dirty="0"/>
              <a:t>We developed the project from scratch as our previous assignment had some issues (no SOLID design).</a:t>
            </a:r>
          </a:p>
        </p:txBody>
      </p:sp>
    </p:spTree>
    <p:extLst>
      <p:ext uri="{BB962C8B-B14F-4D97-AF65-F5344CB8AC3E}">
        <p14:creationId xmlns:p14="http://schemas.microsoft.com/office/powerpoint/2010/main" val="208223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05BE-3E70-4CC6-A641-E545DAB6B167}"/>
              </a:ext>
            </a:extLst>
          </p:cNvPr>
          <p:cNvSpPr>
            <a:spLocks noGrp="1"/>
          </p:cNvSpPr>
          <p:nvPr>
            <p:ph type="title"/>
          </p:nvPr>
        </p:nvSpPr>
        <p:spPr>
          <a:xfrm>
            <a:off x="312889" y="894637"/>
            <a:ext cx="10515600" cy="1325563"/>
          </a:xfrm>
        </p:spPr>
        <p:txBody>
          <a:bodyPr/>
          <a:lstStyle/>
          <a:p>
            <a:r>
              <a:rPr lang="en-IN" b="1" dirty="0"/>
              <a:t>Ocean Explorer</a:t>
            </a:r>
          </a:p>
        </p:txBody>
      </p:sp>
      <p:sp>
        <p:nvSpPr>
          <p:cNvPr id="3" name="Content Placeholder 2">
            <a:extLst>
              <a:ext uri="{FF2B5EF4-FFF2-40B4-BE49-F238E27FC236}">
                <a16:creationId xmlns:a16="http://schemas.microsoft.com/office/drawing/2014/main" id="{42624242-C102-4DD2-BC7C-2C0556130151}"/>
              </a:ext>
            </a:extLst>
          </p:cNvPr>
          <p:cNvSpPr>
            <a:spLocks noGrp="1"/>
          </p:cNvSpPr>
          <p:nvPr>
            <p:ph idx="1"/>
          </p:nvPr>
        </p:nvSpPr>
        <p:spPr>
          <a:xfrm>
            <a:off x="1363511" y="1956356"/>
            <a:ext cx="10515600" cy="4007007"/>
          </a:xfrm>
        </p:spPr>
        <p:txBody>
          <a:bodyPr>
            <a:normAutofit/>
          </a:bodyPr>
          <a:lstStyle/>
          <a:p>
            <a:r>
              <a:rPr lang="en-IN" sz="1900" dirty="0"/>
              <a:t>The class Ocean Explorer is the main class that launches “</a:t>
            </a:r>
            <a:r>
              <a:rPr lang="en-IN" sz="1900" dirty="0" err="1"/>
              <a:t>JavaFx</a:t>
            </a:r>
            <a:r>
              <a:rPr lang="en-IN" sz="1900" dirty="0"/>
              <a:t>” application by calling the “launch” method extended from the Application Class. </a:t>
            </a:r>
          </a:p>
          <a:p>
            <a:r>
              <a:rPr lang="en-IN" sz="1900" dirty="0"/>
              <a:t>The overridden start method creates the grid, places the islands, Create Christopher Columbus Ship, Instantiate the pirate ships, Treasure and the Monsters.</a:t>
            </a:r>
          </a:p>
          <a:p>
            <a:r>
              <a:rPr lang="en-IN" sz="1900" dirty="0"/>
              <a:t>It also has the methods like: addButtons(), startSailing(),loadPirates(), drawMap() and more.</a:t>
            </a:r>
          </a:p>
          <a:p>
            <a:r>
              <a:rPr lang="en-IN" sz="1900" dirty="0"/>
              <a:t>The Execution Starts from this Class.</a:t>
            </a:r>
          </a:p>
          <a:p>
            <a:endParaRPr lang="en-IN" sz="1900" dirty="0"/>
          </a:p>
        </p:txBody>
      </p:sp>
    </p:spTree>
    <p:extLst>
      <p:ext uri="{BB962C8B-B14F-4D97-AF65-F5344CB8AC3E}">
        <p14:creationId xmlns:p14="http://schemas.microsoft.com/office/powerpoint/2010/main" val="766063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6" name="Rectangle 10">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7" name="Picture 12">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14">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16">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0" name="Rectangle 18">
            <a:extLst>
              <a:ext uri="{FF2B5EF4-FFF2-40B4-BE49-F238E27FC236}">
                <a16:creationId xmlns:a16="http://schemas.microsoft.com/office/drawing/2014/main" id="{E6290538-402F-4417-96A6-FEA32F905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0">
            <a:extLst>
              <a:ext uri="{FF2B5EF4-FFF2-40B4-BE49-F238E27FC236}">
                <a16:creationId xmlns:a16="http://schemas.microsoft.com/office/drawing/2014/main" id="{1365318D-852E-4684-A498-2E8DA6C44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3C11922-ACC4-4994-8B41-DB61F42997E5}"/>
              </a:ext>
            </a:extLst>
          </p:cNvPr>
          <p:cNvSpPr>
            <a:spLocks noGrp="1"/>
          </p:cNvSpPr>
          <p:nvPr>
            <p:ph type="title"/>
          </p:nvPr>
        </p:nvSpPr>
        <p:spPr>
          <a:xfrm>
            <a:off x="7227582" y="1474970"/>
            <a:ext cx="3496796" cy="3152742"/>
          </a:xfrm>
        </p:spPr>
        <p:txBody>
          <a:bodyPr vert="horz" lIns="91440" tIns="45720" rIns="91440" bIns="45720" rtlCol="0" anchor="ctr">
            <a:normAutofit/>
          </a:bodyPr>
          <a:lstStyle/>
          <a:p>
            <a:r>
              <a:rPr lang="en-US" dirty="0"/>
              <a:t>Initial Grid</a:t>
            </a:r>
          </a:p>
        </p:txBody>
      </p:sp>
      <p:grpSp>
        <p:nvGrpSpPr>
          <p:cNvPr id="23" name="Group 22">
            <a:extLst>
              <a:ext uri="{FF2B5EF4-FFF2-40B4-BE49-F238E27FC236}">
                <a16:creationId xmlns:a16="http://schemas.microsoft.com/office/drawing/2014/main" id="{A64C98D7-F1CC-4F08-A9BA-6CB6F27E98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0"/>
            <a:ext cx="6104330" cy="5149101"/>
            <a:chOff x="7463259" y="583365"/>
            <a:chExt cx="6104330" cy="5181928"/>
          </a:xfrm>
        </p:grpSpPr>
        <p:sp>
          <p:nvSpPr>
            <p:cNvPr id="24" name="Rectangle 23">
              <a:extLst>
                <a:ext uri="{FF2B5EF4-FFF2-40B4-BE49-F238E27FC236}">
                  <a16:creationId xmlns:a16="http://schemas.microsoft.com/office/drawing/2014/main" id="{4C3A3B45-5B76-4C13-90BE-66E6A89D2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A8E1BC1-37A1-4CB2-BDE5-58AE0B785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Placeholder 5">
            <a:extLst>
              <a:ext uri="{FF2B5EF4-FFF2-40B4-BE49-F238E27FC236}">
                <a16:creationId xmlns:a16="http://schemas.microsoft.com/office/drawing/2014/main" id="{4B8AB163-C6AB-4323-8E2B-444415D1826E}"/>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t="215" r="1" b="559"/>
          <a:stretch/>
        </p:blipFill>
        <p:spPr>
          <a:xfrm>
            <a:off x="945297" y="811443"/>
            <a:ext cx="5471353" cy="4574021"/>
          </a:xfrm>
          <a:prstGeom prst="rect">
            <a:avLst/>
          </a:prstGeom>
        </p:spPr>
      </p:pic>
      <p:pic>
        <p:nvPicPr>
          <p:cNvPr id="27" name="Picture 26">
            <a:extLst>
              <a:ext uri="{FF2B5EF4-FFF2-40B4-BE49-F238E27FC236}">
                <a16:creationId xmlns:a16="http://schemas.microsoft.com/office/drawing/2014/main" id="{ABFBEC0F-0D5C-42C5-9762-3599B819E3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28">
            <a:extLst>
              <a:ext uri="{FF2B5EF4-FFF2-40B4-BE49-F238E27FC236}">
                <a16:creationId xmlns:a16="http://schemas.microsoft.com/office/drawing/2014/main" id="{030BFDEE-B04B-4BBD-B634-EED34B0CBA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1484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97CF-43BD-46BF-A2DF-8BCDB522C002}"/>
              </a:ext>
            </a:extLst>
          </p:cNvPr>
          <p:cNvSpPr>
            <a:spLocks noGrp="1"/>
          </p:cNvSpPr>
          <p:nvPr>
            <p:ph type="title"/>
          </p:nvPr>
        </p:nvSpPr>
        <p:spPr>
          <a:xfrm>
            <a:off x="331181" y="1068671"/>
            <a:ext cx="10515600" cy="1325563"/>
          </a:xfrm>
        </p:spPr>
        <p:txBody>
          <a:bodyPr/>
          <a:lstStyle/>
          <a:p>
            <a:r>
              <a:rPr lang="en-IN" b="1" dirty="0"/>
              <a:t>Observer Design Pattern</a:t>
            </a:r>
          </a:p>
        </p:txBody>
      </p:sp>
      <p:sp>
        <p:nvSpPr>
          <p:cNvPr id="3" name="Content Placeholder 2">
            <a:extLst>
              <a:ext uri="{FF2B5EF4-FFF2-40B4-BE49-F238E27FC236}">
                <a16:creationId xmlns:a16="http://schemas.microsoft.com/office/drawing/2014/main" id="{E376DE73-5640-4F75-B142-8BE4E950DB36}"/>
              </a:ext>
            </a:extLst>
          </p:cNvPr>
          <p:cNvSpPr>
            <a:spLocks noGrp="1"/>
          </p:cNvSpPr>
          <p:nvPr>
            <p:ph idx="1"/>
          </p:nvPr>
        </p:nvSpPr>
        <p:spPr>
          <a:xfrm>
            <a:off x="1511499" y="2059634"/>
            <a:ext cx="10515600" cy="4351338"/>
          </a:xfrm>
        </p:spPr>
        <p:txBody>
          <a:bodyPr>
            <a:normAutofit/>
          </a:bodyPr>
          <a:lstStyle/>
          <a:p>
            <a:r>
              <a:rPr lang="en-IN" sz="1800" dirty="0"/>
              <a:t>Observer design is used in the program where the Columbus ship is to be observed and the pirate ships are the observers.</a:t>
            </a:r>
          </a:p>
          <a:p>
            <a:r>
              <a:rPr lang="en-IN" sz="1800" dirty="0"/>
              <a:t>The Interface “Observer.Java”  implements the Observer design pattern which has the update method.</a:t>
            </a:r>
          </a:p>
          <a:p>
            <a:r>
              <a:rPr lang="en-IN" sz="1800" dirty="0"/>
              <a:t>This interface is implemented by the pirate ship class which also uses the update method. This update method updates the location of the Columbus ship to the pirate ships.</a:t>
            </a:r>
          </a:p>
          <a:p>
            <a:r>
              <a:rPr lang="en-IN" sz="1800" dirty="0"/>
              <a:t>The Ship class implements the  “</a:t>
            </a:r>
            <a:r>
              <a:rPr lang="en-IN" sz="1800" dirty="0" err="1"/>
              <a:t>Subject.Java</a:t>
            </a:r>
            <a:r>
              <a:rPr lang="en-IN" sz="1800" dirty="0"/>
              <a:t>” interface which has methods to register observer, notify observer and remove observer.  </a:t>
            </a:r>
          </a:p>
          <a:p>
            <a:r>
              <a:rPr lang="en-IN" sz="1800" dirty="0"/>
              <a:t>The use of Observer design pattern is to reflect the state of an object to another object. </a:t>
            </a:r>
          </a:p>
          <a:p>
            <a:pPr marL="0" indent="0">
              <a:buNone/>
            </a:pPr>
            <a:endParaRPr lang="en-IN" sz="1800" dirty="0"/>
          </a:p>
        </p:txBody>
      </p:sp>
    </p:spTree>
    <p:extLst>
      <p:ext uri="{BB962C8B-B14F-4D97-AF65-F5344CB8AC3E}">
        <p14:creationId xmlns:p14="http://schemas.microsoft.com/office/powerpoint/2010/main" val="201037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658A2-0FBD-4573-B6B0-ACA91D510CA8}"/>
              </a:ext>
            </a:extLst>
          </p:cNvPr>
          <p:cNvSpPr>
            <a:spLocks noGrp="1"/>
          </p:cNvSpPr>
          <p:nvPr>
            <p:ph type="title"/>
          </p:nvPr>
        </p:nvSpPr>
        <p:spPr>
          <a:xfrm>
            <a:off x="849683" y="1240076"/>
            <a:ext cx="2727813" cy="4584527"/>
          </a:xfrm>
        </p:spPr>
        <p:txBody>
          <a:bodyPr>
            <a:normAutofit/>
          </a:bodyPr>
          <a:lstStyle/>
          <a:p>
            <a:r>
              <a:rPr lang="en-IN" b="1">
                <a:solidFill>
                  <a:srgbClr val="FFFFFF"/>
                </a:solidFill>
              </a:rPr>
              <a:t>Singleton Design Pattern</a:t>
            </a:r>
          </a:p>
        </p:txBody>
      </p:sp>
      <p:sp>
        <p:nvSpPr>
          <p:cNvPr id="3" name="Content Placeholder 2">
            <a:extLst>
              <a:ext uri="{FF2B5EF4-FFF2-40B4-BE49-F238E27FC236}">
                <a16:creationId xmlns:a16="http://schemas.microsoft.com/office/drawing/2014/main" id="{774AE1D0-66D2-442F-9CEB-2E27A492C2A3}"/>
              </a:ext>
            </a:extLst>
          </p:cNvPr>
          <p:cNvSpPr>
            <a:spLocks noGrp="1"/>
          </p:cNvSpPr>
          <p:nvPr>
            <p:ph idx="1"/>
          </p:nvPr>
        </p:nvSpPr>
        <p:spPr>
          <a:xfrm>
            <a:off x="4705594" y="1240077"/>
            <a:ext cx="6034827" cy="4916465"/>
          </a:xfrm>
        </p:spPr>
        <p:txBody>
          <a:bodyPr anchor="t">
            <a:normAutofit/>
          </a:bodyPr>
          <a:lstStyle/>
          <a:p>
            <a:r>
              <a:rPr lang="en-IN" sz="1900" dirty="0"/>
              <a:t>The Class “</a:t>
            </a:r>
            <a:r>
              <a:rPr lang="en-IN" sz="1900" dirty="0" err="1"/>
              <a:t>singletonMap</a:t>
            </a:r>
            <a:r>
              <a:rPr lang="en-IN" sz="1900" dirty="0"/>
              <a:t>” implements the singleton design pattern. </a:t>
            </a:r>
          </a:p>
          <a:p>
            <a:r>
              <a:rPr lang="en-IN" sz="1900" dirty="0"/>
              <a:t>This class creates the map grid (20*15) and is responsible for placing the islands and returning the coordinates.</a:t>
            </a:r>
          </a:p>
          <a:p>
            <a:r>
              <a:rPr lang="en-US" sz="1900" dirty="0"/>
              <a:t>We can access the map grid from any class without any object passing.</a:t>
            </a:r>
            <a:endParaRPr lang="en-IN" sz="1900" dirty="0"/>
          </a:p>
          <a:p>
            <a:pPr marL="0" indent="0">
              <a:buNone/>
            </a:pPr>
            <a:endParaRPr lang="en-IN" sz="1900" dirty="0"/>
          </a:p>
        </p:txBody>
      </p:sp>
    </p:spTree>
    <p:extLst>
      <p:ext uri="{BB962C8B-B14F-4D97-AF65-F5344CB8AC3E}">
        <p14:creationId xmlns:p14="http://schemas.microsoft.com/office/powerpoint/2010/main" val="3026180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6909F-33D0-4DFB-AC17-E53577BD92F6}"/>
              </a:ext>
            </a:extLst>
          </p:cNvPr>
          <p:cNvSpPr>
            <a:spLocks noGrp="1"/>
          </p:cNvSpPr>
          <p:nvPr>
            <p:ph type="title"/>
          </p:nvPr>
        </p:nvSpPr>
        <p:spPr>
          <a:xfrm>
            <a:off x="849683" y="1240076"/>
            <a:ext cx="2727813" cy="4584527"/>
          </a:xfrm>
        </p:spPr>
        <p:txBody>
          <a:bodyPr>
            <a:normAutofit/>
          </a:bodyPr>
          <a:lstStyle/>
          <a:p>
            <a:r>
              <a:rPr lang="en-IN" b="1">
                <a:solidFill>
                  <a:srgbClr val="FFFFFF"/>
                </a:solidFill>
              </a:rPr>
              <a:t>Factory Method Design Pattern</a:t>
            </a:r>
          </a:p>
        </p:txBody>
      </p:sp>
      <p:sp>
        <p:nvSpPr>
          <p:cNvPr id="3" name="Content Placeholder 2">
            <a:extLst>
              <a:ext uri="{FF2B5EF4-FFF2-40B4-BE49-F238E27FC236}">
                <a16:creationId xmlns:a16="http://schemas.microsoft.com/office/drawing/2014/main" id="{F195552F-3FFA-4A5A-A3E2-78E24D9F3652}"/>
              </a:ext>
            </a:extLst>
          </p:cNvPr>
          <p:cNvSpPr>
            <a:spLocks noGrp="1"/>
          </p:cNvSpPr>
          <p:nvPr>
            <p:ph idx="1"/>
          </p:nvPr>
        </p:nvSpPr>
        <p:spPr>
          <a:xfrm>
            <a:off x="4705594" y="1240077"/>
            <a:ext cx="6034827" cy="4916465"/>
          </a:xfrm>
        </p:spPr>
        <p:txBody>
          <a:bodyPr anchor="t">
            <a:normAutofit/>
          </a:bodyPr>
          <a:lstStyle/>
          <a:p>
            <a:r>
              <a:rPr lang="en-IN" dirty="0"/>
              <a:t>The Class “</a:t>
            </a:r>
            <a:r>
              <a:rPr lang="en-IN" dirty="0" err="1"/>
              <a:t>pirateFactory</a:t>
            </a:r>
            <a:r>
              <a:rPr lang="en-IN" dirty="0"/>
              <a:t>” implements the Factory Method design pattern.</a:t>
            </a:r>
          </a:p>
          <a:p>
            <a:r>
              <a:rPr lang="en-IN" dirty="0"/>
              <a:t> The “</a:t>
            </a:r>
            <a:r>
              <a:rPr lang="en-IN" dirty="0" err="1"/>
              <a:t>createPirate</a:t>
            </a:r>
            <a:r>
              <a:rPr lang="en-IN" dirty="0"/>
              <a:t>” method in the “</a:t>
            </a:r>
            <a:r>
              <a:rPr lang="en-IN" dirty="0" err="1"/>
              <a:t>pirateFactory</a:t>
            </a:r>
            <a:r>
              <a:rPr lang="en-IN" dirty="0"/>
              <a:t>” class is used to create the </a:t>
            </a:r>
            <a:r>
              <a:rPr lang="en-IN" dirty="0" err="1"/>
              <a:t>pirateships</a:t>
            </a:r>
            <a:r>
              <a:rPr lang="en-IN" dirty="0"/>
              <a:t>.</a:t>
            </a:r>
          </a:p>
          <a:p>
            <a:r>
              <a:rPr lang="en-IN" dirty="0"/>
              <a:t>The Factory method suggest that you replace direct object construction calls by using the factory method as used in the </a:t>
            </a:r>
            <a:br>
              <a:rPr lang="en-IN" dirty="0"/>
            </a:br>
            <a:r>
              <a:rPr lang="en-IN" dirty="0"/>
              <a:t>“</a:t>
            </a:r>
            <a:r>
              <a:rPr lang="en-IN" dirty="0" err="1"/>
              <a:t>OceanExplore</a:t>
            </a:r>
            <a:r>
              <a:rPr lang="en-IN" dirty="0"/>
              <a:t>” class</a:t>
            </a:r>
          </a:p>
          <a:p>
            <a:endParaRPr lang="en-IN" dirty="0"/>
          </a:p>
        </p:txBody>
      </p:sp>
    </p:spTree>
    <p:extLst>
      <p:ext uri="{BB962C8B-B14F-4D97-AF65-F5344CB8AC3E}">
        <p14:creationId xmlns:p14="http://schemas.microsoft.com/office/powerpoint/2010/main" val="807786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5E29-4E74-4BEC-929C-65BD1AFC3B5B}"/>
              </a:ext>
            </a:extLst>
          </p:cNvPr>
          <p:cNvSpPr>
            <a:spLocks noGrp="1"/>
          </p:cNvSpPr>
          <p:nvPr>
            <p:ph type="title"/>
          </p:nvPr>
        </p:nvSpPr>
        <p:spPr>
          <a:xfrm>
            <a:off x="1803662" y="5118754"/>
            <a:ext cx="8584676" cy="1382530"/>
          </a:xfrm>
        </p:spPr>
        <p:txBody>
          <a:bodyPr vert="horz" lIns="91440" tIns="45720" rIns="91440" bIns="45720" rtlCol="0" anchor="t">
            <a:normAutofit fontScale="90000"/>
          </a:bodyPr>
          <a:lstStyle/>
          <a:p>
            <a:pPr algn="ctr"/>
            <a:r>
              <a:rPr lang="en-US" sz="4800" kern="1200" dirty="0">
                <a:solidFill>
                  <a:schemeClr val="tx1"/>
                </a:solidFill>
                <a:latin typeface="+mj-lt"/>
                <a:ea typeface="+mj-ea"/>
                <a:cs typeface="+mj-cs"/>
              </a:rPr>
              <a:t>Sample Images Created from Singleton and Factory method</a:t>
            </a:r>
          </a:p>
        </p:txBody>
      </p:sp>
      <p:pic>
        <p:nvPicPr>
          <p:cNvPr id="6" name="Picture Placeholder 5" descr="A close up of a flower&#10;&#10;Description automatically generated">
            <a:extLst>
              <a:ext uri="{FF2B5EF4-FFF2-40B4-BE49-F238E27FC236}">
                <a16:creationId xmlns:a16="http://schemas.microsoft.com/office/drawing/2014/main" id="{32DFC7F3-E9C6-4BF0-9D59-4F344ED5F06A}"/>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7" b="7"/>
          <a:stretch/>
        </p:blipFill>
        <p:spPr>
          <a:xfrm>
            <a:off x="4610101" y="997486"/>
            <a:ext cx="2971800" cy="2971800"/>
          </a:xfrm>
          <a:custGeom>
            <a:avLst/>
            <a:gdLst/>
            <a:ahLst/>
            <a:cxnLst/>
            <a:rect l="l" t="t" r="r" b="b"/>
            <a:pathLst>
              <a:path w="2971800" h="2971800">
                <a:moveTo>
                  <a:pt x="1485900" y="0"/>
                </a:moveTo>
                <a:cubicBezTo>
                  <a:pt x="2306540" y="0"/>
                  <a:pt x="2971800" y="665260"/>
                  <a:pt x="2971800" y="1485900"/>
                </a:cubicBezTo>
                <a:cubicBezTo>
                  <a:pt x="2971800" y="2306540"/>
                  <a:pt x="2306540" y="2971800"/>
                  <a:pt x="1485900" y="2971800"/>
                </a:cubicBezTo>
                <a:cubicBezTo>
                  <a:pt x="665260" y="2971800"/>
                  <a:pt x="0" y="2306540"/>
                  <a:pt x="0" y="1485900"/>
                </a:cubicBezTo>
                <a:cubicBezTo>
                  <a:pt x="0" y="665260"/>
                  <a:pt x="665260" y="0"/>
                  <a:pt x="1485900" y="0"/>
                </a:cubicBezTo>
                <a:close/>
              </a:path>
            </a:pathLst>
          </a:custGeom>
        </p:spPr>
      </p:pic>
      <p:pic>
        <p:nvPicPr>
          <p:cNvPr id="8" name="Picture 7">
            <a:extLst>
              <a:ext uri="{FF2B5EF4-FFF2-40B4-BE49-F238E27FC236}">
                <a16:creationId xmlns:a16="http://schemas.microsoft.com/office/drawing/2014/main" id="{6EF14B6B-DFEE-4C3A-9804-F2DB3B0CEAA7}"/>
              </a:ext>
            </a:extLst>
          </p:cNvPr>
          <p:cNvPicPr>
            <a:picLocks noChangeAspect="1"/>
          </p:cNvPicPr>
          <p:nvPr/>
        </p:nvPicPr>
        <p:blipFill rotWithShape="1">
          <a:blip r:embed="rId3">
            <a:extLst>
              <a:ext uri="{28A0092B-C50C-407E-A947-70E740481C1C}">
                <a14:useLocalDpi xmlns:a14="http://schemas.microsoft.com/office/drawing/2010/main" val="0"/>
              </a:ext>
            </a:extLst>
          </a:blip>
          <a:srcRect r="7" b="7"/>
          <a:stretch/>
        </p:blipFill>
        <p:spPr>
          <a:xfrm>
            <a:off x="895336" y="997486"/>
            <a:ext cx="2971800" cy="2971800"/>
          </a:xfrm>
          <a:custGeom>
            <a:avLst/>
            <a:gdLst/>
            <a:ahLst/>
            <a:cxnLst/>
            <a:rect l="l" t="t" r="r" b="b"/>
            <a:pathLst>
              <a:path w="2971800" h="2971800">
                <a:moveTo>
                  <a:pt x="1485900" y="0"/>
                </a:moveTo>
                <a:cubicBezTo>
                  <a:pt x="2306540" y="0"/>
                  <a:pt x="2971800" y="665260"/>
                  <a:pt x="2971800" y="1485900"/>
                </a:cubicBezTo>
                <a:cubicBezTo>
                  <a:pt x="2971800" y="2306540"/>
                  <a:pt x="2306540" y="2971800"/>
                  <a:pt x="1485900" y="2971800"/>
                </a:cubicBezTo>
                <a:cubicBezTo>
                  <a:pt x="665260" y="2971800"/>
                  <a:pt x="0" y="2306540"/>
                  <a:pt x="0" y="1485900"/>
                </a:cubicBezTo>
                <a:cubicBezTo>
                  <a:pt x="0" y="665260"/>
                  <a:pt x="665260" y="0"/>
                  <a:pt x="1485900" y="0"/>
                </a:cubicBezTo>
                <a:close/>
              </a:path>
            </a:pathLst>
          </a:custGeom>
        </p:spPr>
      </p:pic>
      <p:pic>
        <p:nvPicPr>
          <p:cNvPr id="10" name="Picture 9" descr="A picture containing motorcycle&#10;&#10;Description automatically generated">
            <a:extLst>
              <a:ext uri="{FF2B5EF4-FFF2-40B4-BE49-F238E27FC236}">
                <a16:creationId xmlns:a16="http://schemas.microsoft.com/office/drawing/2014/main" id="{FCC231F4-18E1-406D-AF49-A879B4A0F780}"/>
              </a:ext>
            </a:extLst>
          </p:cNvPr>
          <p:cNvPicPr>
            <a:picLocks noChangeAspect="1"/>
          </p:cNvPicPr>
          <p:nvPr/>
        </p:nvPicPr>
        <p:blipFill rotWithShape="1">
          <a:blip r:embed="rId4">
            <a:extLst>
              <a:ext uri="{28A0092B-C50C-407E-A947-70E740481C1C}">
                <a14:useLocalDpi xmlns:a14="http://schemas.microsoft.com/office/drawing/2010/main" val="0"/>
              </a:ext>
            </a:extLst>
          </a:blip>
          <a:srcRect l="10500" r="-1" b="-1"/>
          <a:stretch/>
        </p:blipFill>
        <p:spPr>
          <a:xfrm>
            <a:off x="8324865" y="997486"/>
            <a:ext cx="2971800" cy="2971800"/>
          </a:xfrm>
          <a:custGeom>
            <a:avLst/>
            <a:gdLst/>
            <a:ahLst/>
            <a:cxnLst/>
            <a:rect l="l" t="t" r="r" b="b"/>
            <a:pathLst>
              <a:path w="2971800" h="2971800">
                <a:moveTo>
                  <a:pt x="1485900" y="0"/>
                </a:moveTo>
                <a:cubicBezTo>
                  <a:pt x="2306540" y="0"/>
                  <a:pt x="2971800" y="665260"/>
                  <a:pt x="2971800" y="1485900"/>
                </a:cubicBezTo>
                <a:cubicBezTo>
                  <a:pt x="2971800" y="2306540"/>
                  <a:pt x="2306540" y="2971800"/>
                  <a:pt x="1485900" y="2971800"/>
                </a:cubicBezTo>
                <a:cubicBezTo>
                  <a:pt x="665260" y="2971800"/>
                  <a:pt x="0" y="2306540"/>
                  <a:pt x="0" y="1485900"/>
                </a:cubicBezTo>
                <a:cubicBezTo>
                  <a:pt x="0" y="665260"/>
                  <a:pt x="665260" y="0"/>
                  <a:pt x="1485900" y="0"/>
                </a:cubicBezTo>
                <a:close/>
              </a:path>
            </a:pathLst>
          </a:custGeom>
        </p:spPr>
      </p:pic>
    </p:spTree>
    <p:extLst>
      <p:ext uri="{BB962C8B-B14F-4D97-AF65-F5344CB8AC3E}">
        <p14:creationId xmlns:p14="http://schemas.microsoft.com/office/powerpoint/2010/main" val="420936169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1024</Words>
  <Application>Microsoft Macintosh PowerPoint</Application>
  <PresentationFormat>Widescreen</PresentationFormat>
  <Paragraphs>82</Paragraphs>
  <Slides>16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 MT</vt:lpstr>
      <vt:lpstr>Gallery</vt:lpstr>
      <vt:lpstr>Christopher Columbus Adventure</vt:lpstr>
      <vt:lpstr>Objective </vt:lpstr>
      <vt:lpstr>Christopher Columbus Adventure </vt:lpstr>
      <vt:lpstr>Ocean Explorer</vt:lpstr>
      <vt:lpstr>Initial Grid</vt:lpstr>
      <vt:lpstr>Observer Design Pattern</vt:lpstr>
      <vt:lpstr>Singleton Design Pattern</vt:lpstr>
      <vt:lpstr>Factory Method Design Pattern</vt:lpstr>
      <vt:lpstr>Sample Images Created from Singleton and Factory method</vt:lpstr>
      <vt:lpstr>Strategy Design Pattern</vt:lpstr>
      <vt:lpstr>Composite Design Pattern</vt:lpstr>
      <vt:lpstr>Junit Testing:</vt:lpstr>
      <vt:lpstr>PowerPoint Presentation</vt:lpstr>
      <vt:lpstr>PowerPoint Presentation</vt:lpstr>
      <vt:lpstr>Work done by individual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Christopher Columbus Adventure</dc:title>
  <dc:creator>abhinav reddy</dc:creator>
  <cp:lastModifiedBy>abhinav reddy</cp:lastModifiedBy>
  <cp:revision>3</cp:revision>
  <dcterms:created xsi:type="dcterms:W3CDTF">2020-04-30T08:44:06Z</dcterms:created>
  <dcterms:modified xsi:type="dcterms:W3CDTF">2020-04-30T09:50:13Z</dcterms:modified>
</cp:coreProperties>
</file>