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8"/>
  </p:notesMasterIdLst>
  <p:handoutMasterIdLst>
    <p:handoutMasterId r:id="rId19"/>
  </p:handoutMasterIdLst>
  <p:sldIdLst>
    <p:sldId id="256" r:id="rId5"/>
    <p:sldId id="269" r:id="rId6"/>
    <p:sldId id="260" r:id="rId7"/>
    <p:sldId id="272" r:id="rId8"/>
    <p:sldId id="271" r:id="rId9"/>
    <p:sldId id="273" r:id="rId10"/>
    <p:sldId id="274" r:id="rId11"/>
    <p:sldId id="275" r:id="rId12"/>
    <p:sldId id="279" r:id="rId13"/>
    <p:sldId id="276" r:id="rId14"/>
    <p:sldId id="277" r:id="rId15"/>
    <p:sldId id="27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6/16/2022</a:t>
            </a:fld>
            <a:endParaRPr lang="en-US" dirty="0"/>
          </a:p>
        </p:txBody>
      </p:sp>
      <p:sp>
        <p:nvSpPr>
          <p:cNvPr id="4" name="Footer Placeholder 3">
            <a:extLst>
              <a:ext uri="{FF2B5EF4-FFF2-40B4-BE49-F238E27FC236}">
                <a16:creationId xmlns:a16="http://schemas.microsoft.com/office/drawing/2014/main" xmlns=""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6/16/2022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3</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13</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xmlns=""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0" y="0"/>
            <a:ext cx="12191980" cy="6857990"/>
          </a:xfrm>
          <a:prstGeom prst="rect">
            <a:avLst/>
          </a:prstGeom>
        </p:spPr>
      </p:pic>
      <p:sp>
        <p:nvSpPr>
          <p:cNvPr id="2" name="Title 1">
            <a:extLst>
              <a:ext uri="{FF2B5EF4-FFF2-40B4-BE49-F238E27FC236}">
                <a16:creationId xmlns:a16="http://schemas.microsoft.com/office/drawing/2014/main" xmlns="" id="{3D30D32A-359B-41BB-9746-2CF3A21EEFFC}"/>
              </a:ext>
            </a:extLst>
          </p:cNvPr>
          <p:cNvSpPr>
            <a:spLocks noGrp="1"/>
          </p:cNvSpPr>
          <p:nvPr>
            <p:ph type="ctrTitle"/>
          </p:nvPr>
        </p:nvSpPr>
        <p:spPr>
          <a:xfrm>
            <a:off x="806087" y="99424"/>
            <a:ext cx="8825658" cy="3329581"/>
          </a:xfrm>
        </p:spPr>
        <p:txBody>
          <a:bodyPr>
            <a:normAutofit fontScale="90000"/>
          </a:bodyPr>
          <a:lstStyle/>
          <a:p>
            <a:r>
              <a:rPr lang="en-US" sz="6000" b="1" dirty="0" smtClean="0">
                <a:latin typeface="Bell MT" panose="02020503060305020303" pitchFamily="18" charset="0"/>
              </a:rPr>
              <a:t>STOCK MARKET ANALYSIS USING TWITTER</a:t>
            </a:r>
            <a:br>
              <a:rPr lang="en-US" sz="6000" b="1" dirty="0" smtClean="0">
                <a:latin typeface="Bell MT" panose="02020503060305020303" pitchFamily="18" charset="0"/>
              </a:rPr>
            </a:br>
            <a:r>
              <a:rPr lang="en-US" sz="4000" b="1" dirty="0" smtClean="0">
                <a:latin typeface="Bell MT" panose="02020503060305020303" pitchFamily="18" charset="0"/>
              </a:rPr>
              <a:t>(SENTIMENT ANALYSIS)</a:t>
            </a:r>
            <a:endParaRPr lang="ru-RU" sz="6000" b="1" dirty="0"/>
          </a:p>
        </p:txBody>
      </p:sp>
      <p:sp>
        <p:nvSpPr>
          <p:cNvPr id="3" name="Subtitle 2">
            <a:extLst>
              <a:ext uri="{FF2B5EF4-FFF2-40B4-BE49-F238E27FC236}">
                <a16:creationId xmlns:a16="http://schemas.microsoft.com/office/drawing/2014/main" xmlns="" id="{B4CA222A-88BC-48F4-9AE8-2115B7D1E6DC}"/>
              </a:ext>
            </a:extLst>
          </p:cNvPr>
          <p:cNvSpPr>
            <a:spLocks noGrp="1"/>
          </p:cNvSpPr>
          <p:nvPr>
            <p:ph type="subTitle" idx="1"/>
          </p:nvPr>
        </p:nvSpPr>
        <p:spPr>
          <a:xfrm>
            <a:off x="1205332" y="4430100"/>
            <a:ext cx="2993181" cy="1868119"/>
          </a:xfrm>
        </p:spPr>
        <p:txBody>
          <a:bodyPr>
            <a:normAutofit/>
          </a:bodyPr>
          <a:lstStyle/>
          <a:p>
            <a:r>
              <a:rPr lang="en-US" dirty="0" smtClean="0">
                <a:latin typeface="Bahnschrift" panose="020B0502040204020203" pitchFamily="34" charset="0"/>
              </a:rPr>
              <a:t>BY:</a:t>
            </a:r>
          </a:p>
          <a:p>
            <a:pPr marL="342900" indent="-342900">
              <a:buFont typeface="Arial" panose="020B0604020202020204" pitchFamily="34" charset="0"/>
              <a:buChar char="•"/>
            </a:pPr>
            <a:r>
              <a:rPr lang="en-US" dirty="0" smtClean="0">
                <a:latin typeface="Bahnschrift" panose="020B0502040204020203" pitchFamily="34" charset="0"/>
              </a:rPr>
              <a:t>A ABHINAV REDDY</a:t>
            </a:r>
          </a:p>
          <a:p>
            <a:pPr marL="342900" indent="-342900">
              <a:buFont typeface="Arial" panose="020B0604020202020204" pitchFamily="34" charset="0"/>
              <a:buChar char="•"/>
            </a:pPr>
            <a:r>
              <a:rPr lang="en-US" dirty="0" smtClean="0">
                <a:latin typeface="Bahnschrift" panose="020B0502040204020203" pitchFamily="34" charset="0"/>
              </a:rPr>
              <a:t>N ABHISHEK</a:t>
            </a:r>
          </a:p>
          <a:p>
            <a:pPr marL="342900" indent="-342900">
              <a:buFont typeface="Arial" panose="020B0604020202020204" pitchFamily="34" charset="0"/>
              <a:buChar char="•"/>
            </a:pPr>
            <a:r>
              <a:rPr lang="en-US" dirty="0" smtClean="0">
                <a:latin typeface="Bahnschrift" panose="020B0502040204020203" pitchFamily="34" charset="0"/>
              </a:rPr>
              <a:t>A SAI KUMAR GOUD</a:t>
            </a:r>
          </a:p>
        </p:txBody>
      </p:sp>
      <p:sp>
        <p:nvSpPr>
          <p:cNvPr id="20" name="Rectangle 19">
            <a:extLst>
              <a:ext uri="{FF2B5EF4-FFF2-40B4-BE49-F238E27FC236}">
                <a16:creationId xmlns:a16="http://schemas.microsoft.com/office/drawing/2014/main" xmlns=""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p:cNvSpPr txBox="1"/>
          <p:nvPr/>
        </p:nvSpPr>
        <p:spPr>
          <a:xfrm>
            <a:off x="6826897" y="4430100"/>
            <a:ext cx="3953815" cy="707886"/>
          </a:xfrm>
          <a:prstGeom prst="rect">
            <a:avLst/>
          </a:prstGeom>
          <a:noFill/>
        </p:spPr>
        <p:txBody>
          <a:bodyPr wrap="square" rtlCol="0">
            <a:spAutoFit/>
          </a:bodyPr>
          <a:lstStyle/>
          <a:p>
            <a:r>
              <a:rPr lang="en-US" sz="2000" dirty="0" smtClean="0">
                <a:solidFill>
                  <a:schemeClr val="accent1"/>
                </a:solidFill>
                <a:latin typeface="Bahnschrift" panose="020B0502040204020203" pitchFamily="34" charset="0"/>
              </a:rPr>
              <a:t>GUIDED BY:</a:t>
            </a:r>
          </a:p>
          <a:p>
            <a:pPr marL="342900" indent="-342900">
              <a:buFont typeface="Arial" panose="020B0604020202020204" pitchFamily="34" charset="0"/>
              <a:buChar char="•"/>
            </a:pPr>
            <a:r>
              <a:rPr lang="en-US" sz="2000" dirty="0" smtClean="0">
                <a:solidFill>
                  <a:schemeClr val="accent1"/>
                </a:solidFill>
                <a:latin typeface="Bahnschrift" panose="020B0502040204020203" pitchFamily="34" charset="0"/>
              </a:rPr>
              <a:t>Dr. K MADHUSUDHANA SIR</a:t>
            </a:r>
            <a:endParaRPr lang="en-US" sz="2000" dirty="0">
              <a:solidFill>
                <a:schemeClr val="accent1"/>
              </a:solidFill>
              <a:latin typeface="Bahnschrift" panose="020B0502040204020203"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890" y="1457813"/>
            <a:ext cx="4141232" cy="2070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Sample output screenshot: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625" y="1711606"/>
            <a:ext cx="7807136" cy="4397489"/>
          </a:xfrm>
        </p:spPr>
      </p:pic>
    </p:spTree>
    <p:extLst>
      <p:ext uri="{BB962C8B-B14F-4D97-AF65-F5344CB8AC3E}">
        <p14:creationId xmlns:p14="http://schemas.microsoft.com/office/powerpoint/2010/main" val="428025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38" y="864842"/>
            <a:ext cx="9404723" cy="1400530"/>
          </a:xfrm>
        </p:spPr>
        <p:txBody>
          <a:bodyPr/>
          <a:lstStyle/>
          <a:p>
            <a:r>
              <a:rPr lang="en-US" sz="3600" b="1" dirty="0" smtClean="0"/>
              <a:t>CONCLUSION AND FUTURE SCOPE:</a:t>
            </a:r>
            <a:endParaRPr lang="en-US" sz="3600" b="1" dirty="0"/>
          </a:p>
        </p:txBody>
      </p:sp>
      <p:sp>
        <p:nvSpPr>
          <p:cNvPr id="3" name="Content Placeholder 2"/>
          <p:cNvSpPr>
            <a:spLocks noGrp="1"/>
          </p:cNvSpPr>
          <p:nvPr>
            <p:ph idx="1"/>
          </p:nvPr>
        </p:nvSpPr>
        <p:spPr>
          <a:xfrm>
            <a:off x="1103312" y="2452165"/>
            <a:ext cx="10255854" cy="3755454"/>
          </a:xfrm>
        </p:spPr>
        <p:txBody>
          <a:bodyPr/>
          <a:lstStyle/>
          <a:p>
            <a:r>
              <a:rPr lang="en-US" dirty="0"/>
              <a:t>In this paper we investigated how sentiment analysis </a:t>
            </a:r>
            <a:r>
              <a:rPr lang="en-US" dirty="0" smtClean="0"/>
              <a:t>of </a:t>
            </a:r>
            <a:r>
              <a:rPr lang="en-US" dirty="0"/>
              <a:t>the twitter data is correlated to the prediction of </a:t>
            </a:r>
            <a:r>
              <a:rPr lang="en-US" dirty="0" smtClean="0"/>
              <a:t>the </a:t>
            </a:r>
            <a:r>
              <a:rPr lang="en-US" dirty="0"/>
              <a:t>stock market price for all the companies which </a:t>
            </a:r>
            <a:r>
              <a:rPr lang="en-US" dirty="0" smtClean="0"/>
              <a:t>are taken.</a:t>
            </a:r>
          </a:p>
          <a:p>
            <a:r>
              <a:rPr lang="en-US" dirty="0" smtClean="0"/>
              <a:t>The </a:t>
            </a:r>
            <a:r>
              <a:rPr lang="en-US" dirty="0"/>
              <a:t>result obtained after the prediction </a:t>
            </a:r>
            <a:r>
              <a:rPr lang="en-US" dirty="0" smtClean="0"/>
              <a:t>process </a:t>
            </a:r>
            <a:r>
              <a:rPr lang="en-US" dirty="0"/>
              <a:t>clearly specifies that, we have obtained the </a:t>
            </a:r>
            <a:r>
              <a:rPr lang="en-US" dirty="0" smtClean="0"/>
              <a:t>accurate </a:t>
            </a:r>
            <a:r>
              <a:rPr lang="en-US" dirty="0"/>
              <a:t>value which matches with the actual stock </a:t>
            </a:r>
            <a:r>
              <a:rPr lang="en-US" dirty="0" smtClean="0"/>
              <a:t>price </a:t>
            </a:r>
            <a:r>
              <a:rPr lang="en-US" dirty="0"/>
              <a:t>appropriately</a:t>
            </a:r>
            <a:r>
              <a:rPr lang="en-US" dirty="0" smtClean="0"/>
              <a:t>.</a:t>
            </a:r>
          </a:p>
          <a:p>
            <a:r>
              <a:rPr lang="en-US" dirty="0"/>
              <a:t>Thus, social media such as twitter can be used as a </a:t>
            </a:r>
            <a:r>
              <a:rPr lang="en-US" dirty="0" smtClean="0"/>
              <a:t>source </a:t>
            </a:r>
            <a:r>
              <a:rPr lang="en-US" dirty="0"/>
              <a:t>to predict the stock market price with </a:t>
            </a:r>
            <a:r>
              <a:rPr lang="en-US" dirty="0" smtClean="0"/>
              <a:t>maximum </a:t>
            </a:r>
            <a:r>
              <a:rPr lang="en-US" dirty="0"/>
              <a:t>accuracy.</a:t>
            </a:r>
          </a:p>
          <a:p>
            <a:endParaRPr lang="en-US" dirty="0"/>
          </a:p>
        </p:txBody>
      </p:sp>
    </p:spTree>
    <p:extLst>
      <p:ext uri="{BB962C8B-B14F-4D97-AF65-F5344CB8AC3E}">
        <p14:creationId xmlns:p14="http://schemas.microsoft.com/office/powerpoint/2010/main" val="333779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20" y="710295"/>
            <a:ext cx="9404723" cy="1400530"/>
          </a:xfrm>
        </p:spPr>
        <p:txBody>
          <a:bodyPr/>
          <a:lstStyle/>
          <a:p>
            <a:r>
              <a:rPr lang="en-US" sz="3200" dirty="0" err="1" smtClean="0"/>
              <a:t>Cont</a:t>
            </a:r>
            <a:r>
              <a:rPr lang="en-US" sz="3200" dirty="0" smtClean="0"/>
              <a:t>…</a:t>
            </a:r>
            <a:endParaRPr lang="en-US" sz="3200" dirty="0"/>
          </a:p>
        </p:txBody>
      </p:sp>
      <p:sp>
        <p:nvSpPr>
          <p:cNvPr id="3" name="Content Placeholder 2"/>
          <p:cNvSpPr>
            <a:spLocks noGrp="1"/>
          </p:cNvSpPr>
          <p:nvPr>
            <p:ph idx="1"/>
          </p:nvPr>
        </p:nvSpPr>
        <p:spPr>
          <a:xfrm>
            <a:off x="987402" y="2761257"/>
            <a:ext cx="9714942" cy="2699386"/>
          </a:xfrm>
        </p:spPr>
        <p:txBody>
          <a:bodyPr/>
          <a:lstStyle/>
          <a:p>
            <a:r>
              <a:rPr lang="en-US" dirty="0" smtClean="0"/>
              <a:t>Thus, using sentiment </a:t>
            </a:r>
            <a:r>
              <a:rPr lang="en-US" dirty="0"/>
              <a:t>analysis of twitter data and stock data from </a:t>
            </a:r>
            <a:r>
              <a:rPr lang="en-US" dirty="0" smtClean="0"/>
              <a:t>yahoo </a:t>
            </a:r>
            <a:r>
              <a:rPr lang="en-US" dirty="0"/>
              <a:t>finance API, we predict the stock market price </a:t>
            </a:r>
            <a:r>
              <a:rPr lang="en-US" dirty="0" smtClean="0"/>
              <a:t>which </a:t>
            </a:r>
            <a:r>
              <a:rPr lang="en-US" dirty="0"/>
              <a:t>is helpful for predicting future stock price. </a:t>
            </a:r>
            <a:endParaRPr lang="en-US" dirty="0" smtClean="0"/>
          </a:p>
          <a:p>
            <a:r>
              <a:rPr lang="en-US" dirty="0" smtClean="0"/>
              <a:t>As our analysis is limited, expansion to broader </a:t>
            </a:r>
            <a:r>
              <a:rPr lang="en-US" dirty="0"/>
              <a:t>set of </a:t>
            </a:r>
            <a:r>
              <a:rPr lang="en-US" dirty="0" smtClean="0"/>
              <a:t>companies </a:t>
            </a:r>
            <a:r>
              <a:rPr lang="en-US" dirty="0"/>
              <a:t>or all Twitter data might yield </a:t>
            </a:r>
            <a:r>
              <a:rPr lang="en-US" dirty="0" smtClean="0"/>
              <a:t>more</a:t>
            </a:r>
            <a:r>
              <a:rPr lang="en-US" dirty="0"/>
              <a:t> </a:t>
            </a:r>
            <a:r>
              <a:rPr lang="en-US" dirty="0"/>
              <a:t>insights into the data, leading to more effective </a:t>
            </a:r>
            <a:r>
              <a:rPr lang="en-US" dirty="0" smtClean="0"/>
              <a:t>application </a:t>
            </a:r>
            <a:r>
              <a:rPr lang="en-US" dirty="0"/>
              <a:t>in stock price prediction.</a:t>
            </a:r>
          </a:p>
          <a:p>
            <a:endParaRPr lang="en-US" dirty="0"/>
          </a:p>
        </p:txBody>
      </p:sp>
    </p:spTree>
    <p:extLst>
      <p:ext uri="{BB962C8B-B14F-4D97-AF65-F5344CB8AC3E}">
        <p14:creationId xmlns:p14="http://schemas.microsoft.com/office/powerpoint/2010/main" val="414220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xmlns=""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xmlns="" id="{970C361B-D32E-42E0-A41E-86C3D9AC886F}"/>
              </a:ext>
            </a:extLst>
          </p:cNvPr>
          <p:cNvSpPr>
            <a:spLocks noGrp="1"/>
          </p:cNvSpPr>
          <p:nvPr>
            <p:ph type="ctrTitle"/>
          </p:nvPr>
        </p:nvSpPr>
        <p:spPr>
          <a:xfrm>
            <a:off x="1077682" y="4121240"/>
            <a:ext cx="7821620" cy="1712209"/>
          </a:xfrm>
        </p:spPr>
        <p:txBody>
          <a:bodyPr>
            <a:normAutofit/>
          </a:bodyPr>
          <a:lstStyle/>
          <a:p>
            <a:r>
              <a:rPr lang="en-US" b="1" u="sng" dirty="0"/>
              <a:t>Thank You!</a:t>
            </a:r>
            <a:endParaRPr lang="ru-RU" b="1" u="sng" dirty="0"/>
          </a:p>
        </p:txBody>
      </p:sp>
      <p:sp>
        <p:nvSpPr>
          <p:cNvPr id="57" name="Rectangle 56">
            <a:extLst>
              <a:ext uri="{FF2B5EF4-FFF2-40B4-BE49-F238E27FC236}">
                <a16:creationId xmlns:a16="http://schemas.microsoft.com/office/drawing/2014/main" xmlns=""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4194" y="295565"/>
            <a:ext cx="3735230" cy="2462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2193" y="3856351"/>
            <a:ext cx="3206974" cy="2546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096" y="1306234"/>
            <a:ext cx="3988710" cy="2550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xmlns=""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p:cNvSpPr>
            <a:spLocks noGrp="1"/>
          </p:cNvSpPr>
          <p:nvPr>
            <p:ph type="title"/>
          </p:nvPr>
        </p:nvSpPr>
        <p:spPr>
          <a:xfrm>
            <a:off x="1034070" y="333588"/>
            <a:ext cx="9403742" cy="809412"/>
          </a:xfrm>
        </p:spPr>
        <p:txBody>
          <a:bodyPr/>
          <a:lstStyle/>
          <a:p>
            <a:pPr algn="ctr"/>
            <a:r>
              <a:rPr lang="en-US" b="1" dirty="0" smtClean="0">
                <a:latin typeface="Baskerville Old Face" panose="02020602080505020303" pitchFamily="18" charset="0"/>
              </a:rPr>
              <a:t>ABSTRACT &amp; INTRODUCTION</a:t>
            </a:r>
            <a:endParaRPr lang="en-US" b="1" dirty="0">
              <a:latin typeface="Baskerville Old Face" panose="02020602080505020303" pitchFamily="18" charset="0"/>
            </a:endParaRPr>
          </a:p>
        </p:txBody>
      </p:sp>
      <p:sp>
        <p:nvSpPr>
          <p:cNvPr id="5" name="Content Placeholder 4"/>
          <p:cNvSpPr>
            <a:spLocks noGrp="1"/>
          </p:cNvSpPr>
          <p:nvPr>
            <p:ph idx="1"/>
          </p:nvPr>
        </p:nvSpPr>
        <p:spPr>
          <a:xfrm>
            <a:off x="1034070" y="1867437"/>
            <a:ext cx="10333128" cy="4494726"/>
          </a:xfrm>
        </p:spPr>
        <p:txBody>
          <a:bodyPr>
            <a:normAutofit/>
          </a:bodyPr>
          <a:lstStyle/>
          <a:p>
            <a:r>
              <a:rPr lang="en-US" dirty="0"/>
              <a:t>Predicting stock market movements is a well-known problem of interest. Now-a-days social media is perfectly representing the public sentiment and opinion about current events. Especially, Twitter has attracted a lot of attention from researchers for studying the public sentiments</a:t>
            </a:r>
            <a:r>
              <a:rPr lang="en-US" dirty="0" smtClean="0"/>
              <a:t>.</a:t>
            </a:r>
          </a:p>
          <a:p>
            <a:endParaRPr lang="en-US" dirty="0"/>
          </a:p>
          <a:p>
            <a:r>
              <a:rPr lang="en-US" dirty="0"/>
              <a:t>So, we apply sentiment analysis and machine learning principles to find the correlation between “public sentiment” and “market sentiment</a:t>
            </a:r>
            <a:r>
              <a:rPr lang="en-US" dirty="0" smtClean="0"/>
              <a:t>”.</a:t>
            </a:r>
          </a:p>
          <a:p>
            <a:endParaRPr lang="en-US" dirty="0"/>
          </a:p>
          <a:p>
            <a:r>
              <a:rPr lang="en-US" dirty="0"/>
              <a:t>Previous studies have concluded that the aggregate public mood collected from Twitter may well be correlated with Dow Jones Industrial Average Index (DJIA).</a:t>
            </a:r>
          </a:p>
          <a:p>
            <a:endParaRPr lang="en-US" dirty="0"/>
          </a:p>
        </p:txBody>
      </p:sp>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DC570-72AC-45BE-BB60-458EBBAC8C19}"/>
              </a:ext>
            </a:extLst>
          </p:cNvPr>
          <p:cNvSpPr>
            <a:spLocks noGrp="1"/>
          </p:cNvSpPr>
          <p:nvPr>
            <p:ph type="title"/>
          </p:nvPr>
        </p:nvSpPr>
        <p:spPr>
          <a:xfrm>
            <a:off x="1103312" y="279161"/>
            <a:ext cx="9404723" cy="1400530"/>
          </a:xfrm>
        </p:spPr>
        <p:txBody>
          <a:bodyPr/>
          <a:lstStyle/>
          <a:p>
            <a:r>
              <a:rPr lang="en-US" sz="2800" dirty="0" smtClean="0"/>
              <a:t>Cont..</a:t>
            </a:r>
            <a:endParaRPr lang="ru-RU" sz="2800" dirty="0"/>
          </a:p>
        </p:txBody>
      </p:sp>
      <p:sp>
        <p:nvSpPr>
          <p:cNvPr id="3" name="Content Placeholder 2"/>
          <p:cNvSpPr>
            <a:spLocks noGrp="1"/>
          </p:cNvSpPr>
          <p:nvPr>
            <p:ph idx="1"/>
          </p:nvPr>
        </p:nvSpPr>
        <p:spPr>
          <a:xfrm>
            <a:off x="1103312" y="1468192"/>
            <a:ext cx="9650547" cy="4780208"/>
          </a:xfrm>
        </p:spPr>
        <p:txBody>
          <a:bodyPr/>
          <a:lstStyle/>
          <a:p>
            <a:r>
              <a:rPr lang="en-US" dirty="0"/>
              <a:t>Such that, we use twitter data to predict public mood and use the predicted mood and previous days’ DJIA values to predict the stock market movements</a:t>
            </a:r>
            <a:r>
              <a:rPr lang="en-US" dirty="0" smtClean="0"/>
              <a:t>.</a:t>
            </a:r>
          </a:p>
          <a:p>
            <a:endParaRPr lang="en-US" dirty="0"/>
          </a:p>
          <a:p>
            <a:r>
              <a:rPr lang="en-US" dirty="0"/>
              <a:t>In an elaborate way, positive news and tweets in social media about a company would definitely encourage people to invest in the stocks of that company and as a result the stock price of that company would increase</a:t>
            </a:r>
            <a:r>
              <a:rPr lang="en-US" dirty="0" smtClean="0"/>
              <a:t>.</a:t>
            </a:r>
          </a:p>
          <a:p>
            <a:endParaRPr lang="en-US" dirty="0"/>
          </a:p>
          <a:p>
            <a:r>
              <a:rPr lang="en-US" dirty="0"/>
              <a:t>At the end of this project, it is shown that a strong correlation exists between the rise and falls in stock prices with the public sentiments in tweets.</a:t>
            </a:r>
            <a:endParaRPr lang="en-US" dirty="0"/>
          </a:p>
        </p:txBody>
      </p:sp>
    </p:spTree>
    <p:extLst>
      <p:ext uri="{BB962C8B-B14F-4D97-AF65-F5344CB8AC3E}">
        <p14:creationId xmlns:p14="http://schemas.microsoft.com/office/powerpoint/2010/main" val="7028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69382"/>
            <a:ext cx="9403741" cy="629107"/>
          </a:xfrm>
        </p:spPr>
        <p:txBody>
          <a:bodyPr/>
          <a:lstStyle/>
          <a:p>
            <a:r>
              <a:rPr lang="en-US" b="1" dirty="0" smtClean="0"/>
              <a:t>REQUIREMENTS:</a:t>
            </a:r>
            <a:r>
              <a:rPr lang="en-US" dirty="0" smtClean="0"/>
              <a:t/>
            </a:r>
            <a:br>
              <a:rPr lang="en-US" dirty="0" smtClean="0"/>
            </a:br>
            <a:endParaRPr lang="en-US" dirty="0"/>
          </a:p>
        </p:txBody>
      </p:sp>
      <p:sp>
        <p:nvSpPr>
          <p:cNvPr id="3" name="Content Placeholder 2"/>
          <p:cNvSpPr>
            <a:spLocks noGrp="1"/>
          </p:cNvSpPr>
          <p:nvPr>
            <p:ph idx="1"/>
          </p:nvPr>
        </p:nvSpPr>
        <p:spPr>
          <a:xfrm>
            <a:off x="646112" y="1202913"/>
            <a:ext cx="9403741" cy="5185008"/>
          </a:xfrm>
        </p:spPr>
        <p:txBody>
          <a:bodyPr>
            <a:normAutofit fontScale="92500" lnSpcReduction="20000"/>
          </a:bodyPr>
          <a:lstStyle/>
          <a:p>
            <a:pPr marL="0" indent="0">
              <a:buNone/>
            </a:pPr>
            <a:r>
              <a:rPr lang="en-US" u="sng" dirty="0"/>
              <a:t>Functional Requirements</a:t>
            </a:r>
            <a:r>
              <a:rPr lang="en-US" u="sng" dirty="0" smtClean="0"/>
              <a:t>:</a:t>
            </a:r>
            <a:r>
              <a:rPr lang="en-US" dirty="0"/>
              <a:t/>
            </a:r>
            <a:br>
              <a:rPr lang="en-US" dirty="0"/>
            </a:br>
            <a:endParaRPr lang="en-US" dirty="0"/>
          </a:p>
          <a:p>
            <a:r>
              <a:rPr lang="en-US" dirty="0"/>
              <a:t>Functional requirement are the functions or features that must be included in </a:t>
            </a:r>
            <a:r>
              <a:rPr lang="en-US" dirty="0" smtClean="0"/>
              <a:t>any system </a:t>
            </a:r>
            <a:r>
              <a:rPr lang="en-US" dirty="0"/>
              <a:t>to satisfy the business needs and be acceptable to the users. Based on </a:t>
            </a:r>
            <a:r>
              <a:rPr lang="en-US" dirty="0" smtClean="0"/>
              <a:t>this, the </a:t>
            </a:r>
            <a:r>
              <a:rPr lang="en-US" dirty="0"/>
              <a:t>functional requirements that the system must require are as f</a:t>
            </a:r>
            <a:r>
              <a:rPr lang="en-US" dirty="0" smtClean="0"/>
              <a:t>ollows</a:t>
            </a:r>
            <a:r>
              <a:rPr lang="en-US" dirty="0"/>
              <a:t>:</a:t>
            </a:r>
          </a:p>
          <a:p>
            <a:r>
              <a:rPr lang="en-US" dirty="0"/>
              <a:t>System should be able to process new tweets stored in database </a:t>
            </a:r>
            <a:r>
              <a:rPr lang="en-US" dirty="0" smtClean="0"/>
              <a:t>after retrieval</a:t>
            </a:r>
            <a:endParaRPr lang="en-US" dirty="0"/>
          </a:p>
          <a:p>
            <a:r>
              <a:rPr lang="en-US" dirty="0"/>
              <a:t>System should be able to analyze data and classify each tweet </a:t>
            </a:r>
            <a:r>
              <a:rPr lang="en-US" dirty="0" smtClean="0"/>
              <a:t>polarity.</a:t>
            </a:r>
          </a:p>
          <a:p>
            <a:endParaRPr lang="en-US" dirty="0" smtClean="0"/>
          </a:p>
          <a:p>
            <a:pPr marL="0" indent="0">
              <a:buNone/>
            </a:pPr>
            <a:r>
              <a:rPr lang="en-US" u="sng" dirty="0"/>
              <a:t>Non-Functional Requirements</a:t>
            </a:r>
            <a:r>
              <a:rPr lang="en-US" u="sng" dirty="0" smtClean="0"/>
              <a:t>:</a:t>
            </a:r>
            <a:r>
              <a:rPr lang="en-US" dirty="0"/>
              <a:t/>
            </a:r>
            <a:br>
              <a:rPr lang="en-US" dirty="0"/>
            </a:br>
            <a:endParaRPr lang="en-US" dirty="0"/>
          </a:p>
          <a:p>
            <a:r>
              <a:rPr lang="en-US" dirty="0"/>
              <a:t>User friendly</a:t>
            </a:r>
          </a:p>
          <a:p>
            <a:r>
              <a:rPr lang="en-US" dirty="0"/>
              <a:t>System should provide better accuracy</a:t>
            </a:r>
          </a:p>
          <a:p>
            <a:r>
              <a:rPr lang="en-US" dirty="0"/>
              <a:t>To perform with efficient throughput and response </a:t>
            </a:r>
            <a:r>
              <a:rPr lang="en-US" dirty="0" smtClean="0"/>
              <a:t>time</a:t>
            </a:r>
            <a:r>
              <a:rPr lang="en-US" dirty="0"/>
              <a:t/>
            </a:r>
            <a:br>
              <a:rPr lang="en-US" dirty="0"/>
            </a:br>
            <a:endParaRPr lang="en-US" dirty="0"/>
          </a:p>
        </p:txBody>
      </p:sp>
    </p:spTree>
    <p:extLst>
      <p:ext uri="{BB962C8B-B14F-4D97-AF65-F5344CB8AC3E}">
        <p14:creationId xmlns:p14="http://schemas.microsoft.com/office/powerpoint/2010/main" val="347488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SOFTWARE REQUIREMENTS:</a:t>
            </a:r>
            <a:endParaRPr lang="en-US" sz="3600" b="1" dirty="0"/>
          </a:p>
        </p:txBody>
      </p:sp>
      <p:sp>
        <p:nvSpPr>
          <p:cNvPr id="3" name="Content Placeholder 2"/>
          <p:cNvSpPr>
            <a:spLocks noGrp="1"/>
          </p:cNvSpPr>
          <p:nvPr>
            <p:ph idx="1"/>
          </p:nvPr>
        </p:nvSpPr>
        <p:spPr/>
        <p:txBody>
          <a:bodyPr>
            <a:normAutofit/>
          </a:bodyPr>
          <a:lstStyle/>
          <a:p>
            <a:pPr marL="0" indent="0">
              <a:buNone/>
            </a:pPr>
            <a:r>
              <a:rPr lang="en-US" sz="2400" b="1" dirty="0" smtClean="0"/>
              <a:t>Software Requirements are:</a:t>
            </a:r>
          </a:p>
          <a:p>
            <a:pPr marL="0" indent="0">
              <a:buNone/>
            </a:pPr>
            <a:endParaRPr lang="en-US" sz="2400" b="1" dirty="0" smtClean="0"/>
          </a:p>
          <a:p>
            <a:r>
              <a:rPr lang="en-US" dirty="0" err="1"/>
              <a:t>Jupyter</a:t>
            </a:r>
            <a:r>
              <a:rPr lang="en-US" dirty="0"/>
              <a:t> </a:t>
            </a:r>
            <a:r>
              <a:rPr lang="en-US" dirty="0" smtClean="0"/>
              <a:t>Notebook/</a:t>
            </a:r>
            <a:r>
              <a:rPr lang="en-US" dirty="0" err="1" smtClean="0"/>
              <a:t>pycharm</a:t>
            </a:r>
            <a:endParaRPr lang="en-US" dirty="0"/>
          </a:p>
          <a:p>
            <a:r>
              <a:rPr lang="en-US" dirty="0"/>
              <a:t>Google </a:t>
            </a:r>
            <a:r>
              <a:rPr lang="en-US" dirty="0" err="1"/>
              <a:t>colab</a:t>
            </a:r>
            <a:r>
              <a:rPr lang="en-US" dirty="0"/>
              <a:t> which we can share code on cloud. </a:t>
            </a:r>
            <a:endParaRPr lang="en-US" dirty="0" smtClean="0"/>
          </a:p>
          <a:p>
            <a:r>
              <a:rPr lang="en-US" dirty="0" smtClean="0"/>
              <a:t>Operating </a:t>
            </a:r>
            <a:r>
              <a:rPr lang="en-US" dirty="0" err="1"/>
              <a:t>System:Windows</a:t>
            </a:r>
            <a:r>
              <a:rPr lang="en-US" dirty="0"/>
              <a:t> OS/MACOS</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333" y="4055536"/>
            <a:ext cx="1700989" cy="1971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825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173935"/>
            <a:ext cx="9404723" cy="1400530"/>
          </a:xfrm>
        </p:spPr>
        <p:txBody>
          <a:bodyPr/>
          <a:lstStyle/>
          <a:p>
            <a:r>
              <a:rPr lang="en-US" sz="3600" b="1" dirty="0" smtClean="0"/>
              <a:t>HARDWARE REQUIREMENTS:</a:t>
            </a:r>
            <a:endParaRPr lang="en-US" sz="3600" b="1" dirty="0"/>
          </a:p>
        </p:txBody>
      </p:sp>
      <p:sp>
        <p:nvSpPr>
          <p:cNvPr id="3" name="Content Placeholder 2"/>
          <p:cNvSpPr>
            <a:spLocks noGrp="1"/>
          </p:cNvSpPr>
          <p:nvPr>
            <p:ph idx="1"/>
          </p:nvPr>
        </p:nvSpPr>
        <p:spPr>
          <a:xfrm>
            <a:off x="1091414" y="2877166"/>
            <a:ext cx="9263200" cy="2944085"/>
          </a:xfrm>
        </p:spPr>
        <p:txBody>
          <a:bodyPr/>
          <a:lstStyle/>
          <a:p>
            <a:pPr>
              <a:buFont typeface="Wingdings" panose="05000000000000000000" pitchFamily="2" charset="2"/>
              <a:buChar char="q"/>
            </a:pPr>
            <a:r>
              <a:rPr lang="en-US" dirty="0" smtClean="0"/>
              <a:t>RAM                :    4GB RAM and above</a:t>
            </a:r>
          </a:p>
          <a:p>
            <a:pPr>
              <a:buFont typeface="Wingdings" panose="05000000000000000000" pitchFamily="2" charset="2"/>
              <a:buChar char="q"/>
            </a:pPr>
            <a:r>
              <a:rPr lang="en-US" dirty="0" smtClean="0"/>
              <a:t>Hard Disk        :    5GB and above</a:t>
            </a:r>
          </a:p>
          <a:p>
            <a:pPr>
              <a:buFont typeface="Wingdings" panose="05000000000000000000" pitchFamily="2" charset="2"/>
              <a:buChar char="q"/>
            </a:pPr>
            <a:r>
              <a:rPr lang="en-US" dirty="0" smtClean="0"/>
              <a:t>Processor        :    Dual core processor and above</a:t>
            </a:r>
          </a:p>
        </p:txBody>
      </p:sp>
    </p:spTree>
    <p:extLst>
      <p:ext uri="{BB962C8B-B14F-4D97-AF65-F5344CB8AC3E}">
        <p14:creationId xmlns:p14="http://schemas.microsoft.com/office/powerpoint/2010/main" val="21528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5472" cy="796533"/>
          </a:xfrm>
        </p:spPr>
        <p:txBody>
          <a:bodyPr/>
          <a:lstStyle/>
          <a:p>
            <a:r>
              <a:rPr lang="en-US" sz="3400" dirty="0" smtClean="0"/>
              <a:t>Libraries used:</a:t>
            </a:r>
            <a:endParaRPr lang="en-US" sz="3400" dirty="0"/>
          </a:p>
        </p:txBody>
      </p:sp>
      <p:sp>
        <p:nvSpPr>
          <p:cNvPr id="3" name="Content Placeholder 2"/>
          <p:cNvSpPr>
            <a:spLocks noGrp="1"/>
          </p:cNvSpPr>
          <p:nvPr>
            <p:ph idx="1"/>
          </p:nvPr>
        </p:nvSpPr>
        <p:spPr>
          <a:xfrm>
            <a:off x="819977" y="1455313"/>
            <a:ext cx="10603584" cy="4702934"/>
          </a:xfrm>
        </p:spPr>
        <p:txBody>
          <a:bodyPr>
            <a:normAutofit fontScale="77500" lnSpcReduction="20000"/>
          </a:bodyPr>
          <a:lstStyle/>
          <a:p>
            <a:pPr marL="0" indent="0">
              <a:buNone/>
            </a:pPr>
            <a:r>
              <a:rPr lang="en-US" dirty="0" smtClean="0"/>
              <a:t>Numpy:</a:t>
            </a:r>
            <a:endParaRPr lang="en-US" dirty="0"/>
          </a:p>
          <a:p>
            <a:r>
              <a:rPr lang="en-US" dirty="0"/>
              <a:t>NumPy is a library for the Python programming language, adding support for large, multi-dimensional arrays and matrices, along with a large collection of high-level mathematical functions to operate on these arrays</a:t>
            </a:r>
          </a:p>
          <a:p>
            <a:pPr marL="0" indent="0">
              <a:buNone/>
            </a:pPr>
            <a:r>
              <a:rPr lang="en-US" dirty="0" smtClean="0"/>
              <a:t>Pandas:</a:t>
            </a:r>
          </a:p>
          <a:p>
            <a:r>
              <a:rPr lang="en-US" dirty="0" smtClean="0"/>
              <a:t>Pandas </a:t>
            </a:r>
            <a:r>
              <a:rPr lang="en-US" dirty="0"/>
              <a:t>is a software library written for the Python programming language for data manipulation and analysis</a:t>
            </a:r>
            <a:r>
              <a:rPr lang="en-US" dirty="0" smtClean="0"/>
              <a:t>.</a:t>
            </a:r>
            <a:endParaRPr lang="en-US" dirty="0"/>
          </a:p>
          <a:p>
            <a:pPr marL="0" indent="0">
              <a:buNone/>
            </a:pPr>
            <a:r>
              <a:rPr lang="en-US" dirty="0" smtClean="0"/>
              <a:t>VADER ( Valence </a:t>
            </a:r>
            <a:r>
              <a:rPr lang="en-US" dirty="0"/>
              <a:t>Aware Dictionary and </a:t>
            </a:r>
            <a:r>
              <a:rPr lang="en-US" dirty="0"/>
              <a:t>S</a:t>
            </a:r>
            <a:r>
              <a:rPr lang="en-US" dirty="0" smtClean="0"/>
              <a:t>entiment Reasoner ):</a:t>
            </a:r>
            <a:endParaRPr lang="en-US" dirty="0"/>
          </a:p>
          <a:p>
            <a:r>
              <a:rPr lang="en-US" dirty="0" smtClean="0"/>
              <a:t>The </a:t>
            </a:r>
            <a:r>
              <a:rPr lang="en-US" dirty="0"/>
              <a:t>VADAR sentiment analysis under the library </a:t>
            </a:r>
            <a:r>
              <a:rPr lang="en-US" dirty="0" smtClean="0"/>
              <a:t>nltk (</a:t>
            </a:r>
            <a:r>
              <a:rPr lang="en-US" dirty="0"/>
              <a:t>The Natural Language Toolkit).</a:t>
            </a:r>
          </a:p>
          <a:p>
            <a:r>
              <a:rPr lang="en-US" dirty="0" smtClean="0"/>
              <a:t>By </a:t>
            </a:r>
            <a:r>
              <a:rPr lang="en-US" dirty="0"/>
              <a:t>using we get the compound </a:t>
            </a:r>
            <a:r>
              <a:rPr lang="en-US" dirty="0" smtClean="0"/>
              <a:t>value it </a:t>
            </a:r>
            <a:r>
              <a:rPr lang="en-US" dirty="0"/>
              <a:t>will tell whether the statement is overall negative or positive</a:t>
            </a:r>
            <a:r>
              <a:rPr lang="en-US" dirty="0" smtClean="0"/>
              <a:t>.</a:t>
            </a:r>
            <a:r>
              <a:rPr lang="en-US" dirty="0"/>
              <a:t/>
            </a:r>
            <a:br>
              <a:rPr lang="en-US" dirty="0"/>
            </a:br>
            <a:endParaRPr lang="en-US" dirty="0" smtClean="0"/>
          </a:p>
          <a:p>
            <a:pPr marL="0" indent="0">
              <a:buNone/>
            </a:pPr>
            <a:r>
              <a:rPr lang="en-US" dirty="0" smtClean="0"/>
              <a:t>Scikit-learn</a:t>
            </a:r>
          </a:p>
          <a:p>
            <a:r>
              <a:rPr lang="en-US" dirty="0" smtClean="0"/>
              <a:t>Scikit-learn </a:t>
            </a:r>
            <a:r>
              <a:rPr lang="en-US" dirty="0"/>
              <a:t>(Sklearn)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a:t>
            </a:r>
          </a:p>
          <a:p>
            <a:r>
              <a:rPr lang="en-US" dirty="0" smtClean="0"/>
              <a:t>From </a:t>
            </a:r>
            <a:r>
              <a:rPr lang="en-US" dirty="0"/>
              <a:t>this library</a:t>
            </a:r>
            <a:r>
              <a:rPr lang="en-US" dirty="0" smtClean="0"/>
              <a:t>, we </a:t>
            </a:r>
            <a:r>
              <a:rPr lang="en-US" dirty="0"/>
              <a:t>are importing the Random forest Regressor</a:t>
            </a:r>
          </a:p>
        </p:txBody>
      </p:sp>
    </p:spTree>
    <p:extLst>
      <p:ext uri="{BB962C8B-B14F-4D97-AF65-F5344CB8AC3E}">
        <p14:creationId xmlns:p14="http://schemas.microsoft.com/office/powerpoint/2010/main" val="7386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71" y="298172"/>
            <a:ext cx="9309258" cy="667744"/>
          </a:xfrm>
        </p:spPr>
        <p:txBody>
          <a:bodyPr/>
          <a:lstStyle/>
          <a:p>
            <a:r>
              <a:rPr lang="en-US" sz="3400" dirty="0" smtClean="0"/>
              <a:t>Plan of action:</a:t>
            </a:r>
            <a:endParaRPr lang="en-US" sz="3400" dirty="0"/>
          </a:p>
        </p:txBody>
      </p:sp>
      <p:sp>
        <p:nvSpPr>
          <p:cNvPr id="3" name="Content Placeholder 2"/>
          <p:cNvSpPr>
            <a:spLocks noGrp="1"/>
          </p:cNvSpPr>
          <p:nvPr>
            <p:ph idx="1"/>
          </p:nvPr>
        </p:nvSpPr>
        <p:spPr>
          <a:xfrm>
            <a:off x="608529" y="1808218"/>
            <a:ext cx="7054401" cy="4747127"/>
          </a:xfrm>
        </p:spPr>
        <p:txBody>
          <a:bodyPr/>
          <a:lstStyle/>
          <a:p>
            <a:pPr marL="0" indent="0">
              <a:buNone/>
            </a:pPr>
            <a:r>
              <a:rPr lang="en-US" dirty="0"/>
              <a:t>Data Collection &amp; Parsing</a:t>
            </a:r>
            <a:r>
              <a:rPr lang="en-US" dirty="0" smtClean="0"/>
              <a:t>:</a:t>
            </a:r>
          </a:p>
          <a:p>
            <a:r>
              <a:rPr lang="en-US" dirty="0" smtClean="0"/>
              <a:t> </a:t>
            </a:r>
            <a:r>
              <a:rPr lang="en-US" dirty="0"/>
              <a:t>The stock market data is collected using yfinance API and tweets are fetched from </a:t>
            </a:r>
            <a:r>
              <a:rPr lang="en-US" dirty="0" smtClean="0"/>
              <a:t>twitter. </a:t>
            </a:r>
            <a:r>
              <a:rPr lang="en-US" dirty="0"/>
              <a:t>In this step the preprocessing of the tweets such as removing stop words, hyperlink and other steps are carried out</a:t>
            </a:r>
            <a:r>
              <a:rPr lang="en-US" dirty="0" smtClean="0"/>
              <a:t>.</a:t>
            </a:r>
          </a:p>
          <a:p>
            <a:endParaRPr lang="en-US" dirty="0"/>
          </a:p>
          <a:p>
            <a:pPr marL="0" indent="0">
              <a:buNone/>
            </a:pPr>
            <a:r>
              <a:rPr lang="en-US" dirty="0"/>
              <a:t>Sentiment Analysis: </a:t>
            </a:r>
            <a:endParaRPr lang="en-US" dirty="0" smtClean="0"/>
          </a:p>
          <a:p>
            <a:r>
              <a:rPr lang="en-US" dirty="0" smtClean="0"/>
              <a:t>The </a:t>
            </a:r>
            <a:r>
              <a:rPr lang="en-US" dirty="0"/>
              <a:t>sentiment analysis of the tweet is carried out using VADER. Here each tweet is given a sentiment score which determines if the tweet is positive, negative or neutral.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07" y="1621598"/>
            <a:ext cx="4412178" cy="4611777"/>
          </a:xfrm>
          <a:prstGeom prst="rect">
            <a:avLst/>
          </a:prstGeom>
        </p:spPr>
      </p:pic>
    </p:spTree>
    <p:extLst>
      <p:ext uri="{BB962C8B-B14F-4D97-AF65-F5344CB8AC3E}">
        <p14:creationId xmlns:p14="http://schemas.microsoft.com/office/powerpoint/2010/main" val="121856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02" y="246656"/>
            <a:ext cx="9404723" cy="1400530"/>
          </a:xfrm>
        </p:spPr>
        <p:txBody>
          <a:bodyPr/>
          <a:lstStyle/>
          <a:p>
            <a:r>
              <a:rPr lang="en-US" sz="3200" dirty="0" err="1" smtClean="0"/>
              <a:t>Cont</a:t>
            </a:r>
            <a:r>
              <a:rPr lang="en-US" sz="3200" dirty="0" smtClean="0"/>
              <a:t>…</a:t>
            </a:r>
            <a:endParaRPr lang="en-US" sz="3200" dirty="0"/>
          </a:p>
        </p:txBody>
      </p:sp>
      <p:sp>
        <p:nvSpPr>
          <p:cNvPr id="3" name="Content Placeholder 2"/>
          <p:cNvSpPr>
            <a:spLocks noGrp="1"/>
          </p:cNvSpPr>
          <p:nvPr>
            <p:ph idx="1"/>
          </p:nvPr>
        </p:nvSpPr>
        <p:spPr>
          <a:xfrm>
            <a:off x="733534" y="3047715"/>
            <a:ext cx="10805938" cy="3425781"/>
          </a:xfrm>
        </p:spPr>
        <p:txBody>
          <a:bodyPr/>
          <a:lstStyle/>
          <a:p>
            <a:pPr marL="0" indent="0">
              <a:buNone/>
            </a:pPr>
            <a:r>
              <a:rPr lang="en-US" dirty="0"/>
              <a:t>Processing</a:t>
            </a:r>
            <a:r>
              <a:rPr lang="en-US" dirty="0" smtClean="0"/>
              <a:t>:</a:t>
            </a:r>
          </a:p>
          <a:p>
            <a:r>
              <a:rPr lang="en-US" dirty="0" smtClean="0"/>
              <a:t>The </a:t>
            </a:r>
            <a:r>
              <a:rPr lang="en-US" dirty="0"/>
              <a:t>rows which have missing values such as price values are further processed. The data along with the sentiment scores is divided into train and test data and is fed to the model.</a:t>
            </a:r>
          </a:p>
          <a:p>
            <a:pPr marL="0" indent="0">
              <a:buNone/>
            </a:pPr>
            <a:r>
              <a:rPr lang="en-US" dirty="0"/>
              <a:t>Applying Regression Models: </a:t>
            </a:r>
            <a:endParaRPr lang="en-US" dirty="0" smtClean="0"/>
          </a:p>
          <a:p>
            <a:r>
              <a:rPr lang="en-US" dirty="0" smtClean="0"/>
              <a:t>To </a:t>
            </a:r>
            <a:r>
              <a:rPr lang="en-US" dirty="0"/>
              <a:t>predict stock Market prices, we have used Random Forest and Support vector regression models in this project. We will be then using RMSE scores to validate the efficiency of our models and to analyze which model works better for the used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79" y="551240"/>
            <a:ext cx="6458549" cy="2191891"/>
          </a:xfrm>
          <a:prstGeom prst="rect">
            <a:avLst/>
          </a:prstGeom>
        </p:spPr>
      </p:pic>
    </p:spTree>
    <p:extLst>
      <p:ext uri="{BB962C8B-B14F-4D97-AF65-F5344CB8AC3E}">
        <p14:creationId xmlns:p14="http://schemas.microsoft.com/office/powerpoint/2010/main" val="1658900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2.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C54328-0E3E-40FC-9B9C-E60E585EE030}">
  <ds:schemaRefs>
    <ds:schemaRef ds:uri="http://purl.org/dc/dcmitype/"/>
    <ds:schemaRef ds:uri="71af3243-3dd4-4a8d-8c0d-dd76da1f02a5"/>
    <ds:schemaRef ds:uri="http://schemas.microsoft.com/office/2006/documentManagement/types"/>
    <ds:schemaRef ds:uri="16c05727-aa75-4e4a-9b5f-8a80a1165891"/>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703</Words>
  <Application>Microsoft Office PowerPoint</Application>
  <PresentationFormat>Widescreen</PresentationFormat>
  <Paragraphs>74</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vt:lpstr>
      <vt:lpstr>Baskerville Old Face</vt:lpstr>
      <vt:lpstr>Bell MT</vt:lpstr>
      <vt:lpstr>Calibri</vt:lpstr>
      <vt:lpstr>Century Gothic</vt:lpstr>
      <vt:lpstr>Wingdings</vt:lpstr>
      <vt:lpstr>Wingdings 3</vt:lpstr>
      <vt:lpstr>Ion</vt:lpstr>
      <vt:lpstr>STOCK MARKET ANALYSIS USING TWITTER (SENTIMENT ANALYSIS)</vt:lpstr>
      <vt:lpstr>ABSTRACT &amp; INTRODUCTION</vt:lpstr>
      <vt:lpstr>Cont..</vt:lpstr>
      <vt:lpstr>REQUIREMENTS: </vt:lpstr>
      <vt:lpstr>SOFTWARE REQUIREMENTS:</vt:lpstr>
      <vt:lpstr>HARDWARE REQUIREMENTS:</vt:lpstr>
      <vt:lpstr>Libraries used:</vt:lpstr>
      <vt:lpstr>Plan of action:</vt:lpstr>
      <vt:lpstr>Cont…</vt:lpstr>
      <vt:lpstr>Sample output screenshot:</vt:lpstr>
      <vt:lpstr>CONCLUSION AND FUTURE SCOPE:</vt:lpstr>
      <vt:lpstr>Cont…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2022-06-16T14:31:36Z</dcterms:created>
  <dcterms:modified xsi:type="dcterms:W3CDTF">2022-06-16T18:21:36Z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