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8" r:id="rId11"/>
    <p:sldId id="266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 </a:t>
            </a:r>
            <a:r>
              <a:rPr lang="en-US" dirty="0" smtClean="0"/>
              <a:t>project : Fact and Opinion Classification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Group : 19</a:t>
            </a:r>
            <a:endParaRPr lang="en-US" dirty="0"/>
          </a:p>
          <a:p>
            <a:r>
              <a:rPr lang="en-US" dirty="0"/>
              <a:t>Team members-  </a:t>
            </a:r>
            <a:r>
              <a:rPr lang="en-US" dirty="0" err="1"/>
              <a:t>Somrup</a:t>
            </a:r>
            <a:r>
              <a:rPr lang="en-US" dirty="0"/>
              <a:t>  </a:t>
            </a:r>
            <a:r>
              <a:rPr lang="en-US" dirty="0" smtClean="0"/>
              <a:t>Abhinav (13IE10030)  </a:t>
            </a:r>
            <a:r>
              <a:rPr lang="en-US" dirty="0"/>
              <a:t>Shubham  </a:t>
            </a:r>
            <a:r>
              <a:rPr lang="en-US" dirty="0" err="1"/>
              <a:t>Anum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 for 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4999"/>
            <a:ext cx="7732334" cy="3823447"/>
          </a:xfrm>
        </p:spPr>
      </p:pic>
    </p:spTree>
    <p:extLst>
      <p:ext uri="{BB962C8B-B14F-4D97-AF65-F5344CB8AC3E}">
        <p14:creationId xmlns:p14="http://schemas.microsoft.com/office/powerpoint/2010/main" val="411492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47882"/>
          </a:xfrm>
        </p:spPr>
        <p:txBody>
          <a:bodyPr/>
          <a:lstStyle/>
          <a:p>
            <a:r>
              <a:rPr lang="en-US" dirty="0"/>
              <a:t>Below graph shows the feature importance plot ; the most important features being number of </a:t>
            </a:r>
            <a:r>
              <a:rPr lang="en-US" b="1" dirty="0"/>
              <a:t>strong adjectives</a:t>
            </a:r>
            <a:r>
              <a:rPr lang="en-US" dirty="0"/>
              <a:t>, number of </a:t>
            </a:r>
            <a:r>
              <a:rPr lang="en-US" b="1" dirty="0"/>
              <a:t>numeric ordinals</a:t>
            </a:r>
            <a:r>
              <a:rPr lang="en-US" dirty="0"/>
              <a:t>, number of </a:t>
            </a:r>
            <a:r>
              <a:rPr lang="en-US" b="1" dirty="0"/>
              <a:t>adverb modifier </a:t>
            </a:r>
            <a:r>
              <a:rPr lang="en-US" dirty="0"/>
              <a:t>and number of </a:t>
            </a:r>
            <a:r>
              <a:rPr lang="en-US" b="1" dirty="0"/>
              <a:t>adverb clause modifier </a:t>
            </a:r>
            <a:r>
              <a:rPr lang="en-US" dirty="0"/>
              <a:t>respectively.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459" y="3327077"/>
            <a:ext cx="7221241" cy="324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1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From testing dataset of 317 sentences, the logistic regression model correctly identifies 243 of the sentences, thereby giving an accuracy of nearly 77.91%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521" y="3699682"/>
            <a:ext cx="5591452" cy="130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3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883" y="2738718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405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and Opinion Classification of News Articles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we attempt to distinguish entire articles as reporting news/fact or expressing opinion.</a:t>
            </a:r>
          </a:p>
          <a:p>
            <a:r>
              <a:rPr lang="en-IN" dirty="0"/>
              <a:t>A fact is considered something proven to be true and An opinion is a personal belief that is not founded on proof or </a:t>
            </a:r>
            <a:r>
              <a:rPr lang="en-IN" dirty="0" err="1"/>
              <a:t>certainity</a:t>
            </a:r>
            <a:r>
              <a:rPr lang="en-IN" dirty="0"/>
              <a:t>.</a:t>
            </a:r>
          </a:p>
          <a:p>
            <a:r>
              <a:rPr lang="en-IN" dirty="0"/>
              <a:t>We also try to give a percentage of </a:t>
            </a:r>
            <a:r>
              <a:rPr lang="en-IN" dirty="0" err="1"/>
              <a:t>opinon</a:t>
            </a:r>
            <a:r>
              <a:rPr lang="en-IN" dirty="0"/>
              <a:t> in the article.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collected from the news articles of Guardian from the domains of sports ,technology ,lifestyle ,politics etc.</a:t>
            </a:r>
          </a:p>
          <a:p>
            <a:r>
              <a:rPr lang="en-US" dirty="0"/>
              <a:t>Sentences from the news articles were classified into opinions and facts manually.</a:t>
            </a:r>
          </a:p>
          <a:p>
            <a:r>
              <a:rPr lang="en-US" dirty="0"/>
              <a:t>Then the opinions were classified into subcategories of Reporting</a:t>
            </a:r>
            <a:r>
              <a:rPr lang="en-IN" dirty="0"/>
              <a:t>, Judgement, Advise and Sentiment.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0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acomp</a:t>
            </a:r>
            <a:r>
              <a:rPr lang="en-US" dirty="0"/>
              <a:t> – </a:t>
            </a:r>
            <a:r>
              <a:rPr lang="en-US" dirty="0" err="1"/>
              <a:t>Adjectivial</a:t>
            </a:r>
            <a:r>
              <a:rPr lang="en-US" dirty="0"/>
              <a:t> complement</a:t>
            </a:r>
          </a:p>
          <a:p>
            <a:r>
              <a:rPr lang="en-US" dirty="0" err="1"/>
              <a:t>advcl</a:t>
            </a:r>
            <a:r>
              <a:rPr lang="en-US" dirty="0"/>
              <a:t>- Adverbial clause</a:t>
            </a:r>
          </a:p>
          <a:p>
            <a:r>
              <a:rPr lang="en-US" dirty="0" err="1"/>
              <a:t>amod</a:t>
            </a:r>
            <a:r>
              <a:rPr lang="en-US" dirty="0"/>
              <a:t>: adjectival modifier</a:t>
            </a:r>
          </a:p>
          <a:p>
            <a:r>
              <a:rPr lang="en-US" dirty="0"/>
              <a:t>cc: coordination</a:t>
            </a:r>
          </a:p>
          <a:p>
            <a:r>
              <a:rPr lang="en-US" dirty="0" err="1"/>
              <a:t>ccomp</a:t>
            </a:r>
            <a:r>
              <a:rPr lang="en-US" dirty="0"/>
              <a:t>: clausal complement</a:t>
            </a:r>
          </a:p>
          <a:p>
            <a:r>
              <a:rPr lang="en-US" dirty="0"/>
              <a:t>Presence of root verb</a:t>
            </a:r>
          </a:p>
          <a:p>
            <a:r>
              <a:rPr lang="en-US" dirty="0"/>
              <a:t>Number of nouns</a:t>
            </a:r>
          </a:p>
          <a:p>
            <a:r>
              <a:rPr lang="en-US" dirty="0"/>
              <a:t>Presence of strong and weak words</a:t>
            </a:r>
          </a:p>
          <a:p>
            <a:r>
              <a:rPr lang="en-US" dirty="0"/>
              <a:t>Presence of number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: She looks very beautiful</a:t>
            </a:r>
          </a:p>
          <a:p>
            <a:r>
              <a:rPr lang="en-US" dirty="0"/>
              <a:t>Looks -&gt; beautiful: </a:t>
            </a:r>
            <a:r>
              <a:rPr lang="en-US" dirty="0" err="1"/>
              <a:t>Adjectivial</a:t>
            </a:r>
            <a:r>
              <a:rPr lang="en-US" dirty="0"/>
              <a:t> complements</a:t>
            </a:r>
          </a:p>
          <a:p>
            <a:r>
              <a:rPr lang="en-US" dirty="0"/>
              <a:t>She looks very beautiful : opinion</a:t>
            </a:r>
          </a:p>
          <a:p>
            <a:r>
              <a:rPr lang="en-US" dirty="0"/>
              <a:t>The presence of </a:t>
            </a:r>
            <a:r>
              <a:rPr lang="en-US" dirty="0" err="1"/>
              <a:t>adjectivial</a:t>
            </a:r>
            <a:r>
              <a:rPr lang="en-US" dirty="0"/>
              <a:t> complements tend to denote opinions</a:t>
            </a:r>
          </a:p>
          <a:p>
            <a:pPr marL="0" indent="0">
              <a:buNone/>
            </a:pPr>
            <a:r>
              <a:rPr lang="en-US" dirty="0"/>
              <a:t>Similarly the presence of strong and weak adjectives signifies an opinion and </a:t>
            </a:r>
          </a:p>
          <a:p>
            <a:pPr marL="0" indent="0">
              <a:buNone/>
            </a:pPr>
            <a:r>
              <a:rPr lang="en-US" dirty="0"/>
              <a:t>Presence of numbers indicate facts</a:t>
            </a:r>
          </a:p>
        </p:txBody>
      </p:sp>
    </p:spTree>
    <p:extLst>
      <p:ext uri="{BB962C8B-B14F-4D97-AF65-F5344CB8AC3E}">
        <p14:creationId xmlns:p14="http://schemas.microsoft.com/office/powerpoint/2010/main" val="259329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Stanford POS tagger was used to extract the number of nouns and pronouns used in the text</a:t>
            </a:r>
          </a:p>
          <a:p>
            <a:r>
              <a:rPr lang="en-US" dirty="0"/>
              <a:t>Stanford Dependency parser was used to extract the dependencies</a:t>
            </a:r>
          </a:p>
          <a:p>
            <a:r>
              <a:rPr lang="en-US" dirty="0"/>
              <a:t>All the features were stored in a csv file and then used in machine learning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Snippets for feature extraction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757082"/>
            <a:ext cx="5787665" cy="4334436"/>
          </a:xfrm>
        </p:spPr>
      </p:pic>
    </p:spTree>
    <p:extLst>
      <p:ext uri="{BB962C8B-B14F-4D97-AF65-F5344CB8AC3E}">
        <p14:creationId xmlns:p14="http://schemas.microsoft.com/office/powerpoint/2010/main" val="137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the nearly a thousand sentences whose features could be extracted from POS tagger and the dependency parsers, we take approximately 70% of the dataset for training our model.</a:t>
            </a:r>
          </a:p>
          <a:p>
            <a:r>
              <a:rPr lang="en-US" dirty="0"/>
              <a:t>The remaining 30% was used to test the model.</a:t>
            </a:r>
          </a:p>
          <a:p>
            <a:r>
              <a:rPr lang="en-US" dirty="0"/>
              <a:t>The model used for training was logistic regression using </a:t>
            </a:r>
            <a:r>
              <a:rPr lang="en-US" dirty="0" err="1"/>
              <a:t>eXtreme</a:t>
            </a:r>
            <a:r>
              <a:rPr lang="en-US" dirty="0"/>
              <a:t> Gradient Boosting.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8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of the </a:t>
            </a:r>
            <a:r>
              <a:rPr lang="en-US" dirty="0" err="1"/>
              <a:t>xgboost</a:t>
            </a:r>
            <a:r>
              <a:rPr lang="en-US" dirty="0"/>
              <a:t> were set as follows : </a:t>
            </a:r>
          </a:p>
          <a:p>
            <a:pPr>
              <a:buAutoNum type="arabicPeriod"/>
            </a:pPr>
            <a:r>
              <a:rPr lang="en-US" dirty="0"/>
              <a:t>Objective : “</a:t>
            </a:r>
            <a:r>
              <a:rPr lang="en-US" dirty="0" err="1"/>
              <a:t>reg:logistic</a:t>
            </a:r>
            <a:r>
              <a:rPr lang="en-US" dirty="0"/>
              <a:t>”, other approaches such as “</a:t>
            </a:r>
            <a:r>
              <a:rPr lang="en-US" dirty="0" err="1"/>
              <a:t>multi:softprob</a:t>
            </a:r>
            <a:r>
              <a:rPr lang="en-US" dirty="0"/>
              <a:t>” were tried as well.</a:t>
            </a:r>
          </a:p>
          <a:p>
            <a:pPr>
              <a:buAutoNum type="arabicPeriod"/>
            </a:pPr>
            <a:r>
              <a:rPr lang="en-US" dirty="0" err="1"/>
              <a:t>Eval_Metric</a:t>
            </a:r>
            <a:r>
              <a:rPr lang="en-US" dirty="0"/>
              <a:t> : “</a:t>
            </a:r>
            <a:r>
              <a:rPr lang="en-US" dirty="0" err="1"/>
              <a:t>merror</a:t>
            </a:r>
            <a:r>
              <a:rPr lang="en-US" dirty="0"/>
              <a:t>” identifies the rate of </a:t>
            </a:r>
            <a:r>
              <a:rPr lang="en-US" dirty="0" err="1"/>
              <a:t>mis</a:t>
            </a:r>
            <a:r>
              <a:rPr lang="en-US" dirty="0"/>
              <a:t> classification</a:t>
            </a:r>
          </a:p>
          <a:p>
            <a:pPr>
              <a:buAutoNum type="arabicPeriod"/>
            </a:pPr>
            <a:r>
              <a:rPr lang="en-US" dirty="0"/>
              <a:t>Min child weight : 4</a:t>
            </a:r>
          </a:p>
          <a:p>
            <a:pPr>
              <a:buAutoNum type="arabicPeriod"/>
            </a:pPr>
            <a:r>
              <a:rPr lang="en-US" dirty="0" err="1"/>
              <a:t>Max_depth</a:t>
            </a:r>
            <a:r>
              <a:rPr lang="en-US" dirty="0"/>
              <a:t> : 10</a:t>
            </a:r>
          </a:p>
          <a:p>
            <a:pPr>
              <a:buAutoNum type="arabicPeriod"/>
            </a:pPr>
            <a:r>
              <a:rPr lang="en-US" dirty="0"/>
              <a:t>The total number of trees used for boosting = 1000.</a:t>
            </a:r>
          </a:p>
        </p:txBody>
      </p:sp>
    </p:spTree>
    <p:extLst>
      <p:ext uri="{BB962C8B-B14F-4D97-AF65-F5344CB8AC3E}">
        <p14:creationId xmlns:p14="http://schemas.microsoft.com/office/powerpoint/2010/main" val="9424202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236</TotalTime>
  <Words>435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Natural language processing </vt:lpstr>
      <vt:lpstr>Facts and Opinion Classification of News Articles </vt:lpstr>
      <vt:lpstr>Training Data</vt:lpstr>
      <vt:lpstr>Features</vt:lpstr>
      <vt:lpstr>Features </vt:lpstr>
      <vt:lpstr>Feature Extraction</vt:lpstr>
      <vt:lpstr>Snippets for feature extraction</vt:lpstr>
      <vt:lpstr>Machine Learning</vt:lpstr>
      <vt:lpstr>XGB Model</vt:lpstr>
      <vt:lpstr>Snippet for ML</vt:lpstr>
      <vt:lpstr>Variable Importance</vt:lpstr>
      <vt:lpstr>Results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shubham pachouri</dc:creator>
  <cp:lastModifiedBy>Abhi Sharma</cp:lastModifiedBy>
  <cp:revision>24</cp:revision>
  <dcterms:created xsi:type="dcterms:W3CDTF">2016-11-13T15:46:55Z</dcterms:created>
  <dcterms:modified xsi:type="dcterms:W3CDTF">2016-11-18T16:32:59Z</dcterms:modified>
</cp:coreProperties>
</file>