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1"/>
  </p:notesMasterIdLst>
  <p:sldIdLst>
    <p:sldId id="256" r:id="rId2"/>
    <p:sldId id="257" r:id="rId3"/>
    <p:sldId id="258" r:id="rId4"/>
    <p:sldId id="265" r:id="rId5"/>
    <p:sldId id="259" r:id="rId6"/>
    <p:sldId id="261" r:id="rId7"/>
    <p:sldId id="262" r:id="rId8"/>
    <p:sldId id="263" r:id="rId9"/>
    <p:sldId id="264"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5" roundtripDataSignature="AMtx7mjSPXnrCB6pjudKc1UxO7LwA4HLd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8B3F38A-B033-4BC7-861A-6292F037D1FB}">
  <a:tblStyle styleId="{A8B3F38A-B033-4BC7-861A-6292F037D1FB}"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customschemas.google.com/relationships/presentationmetadata" Target="meta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1" name="Google Shape;10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7" name="Google Shape;10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0" name="Google Shape;12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6" name="Google Shape;12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2" name="Google Shape;13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8" name="Google Shape;13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11"/>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17365D"/>
              </a:buClr>
              <a:buSzPts val="2800"/>
              <a:buFont typeface="Verdana"/>
              <a:buNone/>
              <a:defRPr>
                <a:solidFill>
                  <a:srgbClr val="17365D"/>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1"/>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400"/>
              </a:spcBef>
              <a:spcAft>
                <a:spcPts val="0"/>
              </a:spcAft>
              <a:buClr>
                <a:srgbClr val="17365D"/>
              </a:buClr>
              <a:buSzPts val="2000"/>
              <a:buNone/>
              <a:defRPr sz="2000" b="1">
                <a:solidFill>
                  <a:srgbClr val="17365D"/>
                </a:solidFill>
              </a:defRPr>
            </a:lvl1pPr>
            <a:lvl2pPr lvl="1" algn="ctr">
              <a:lnSpc>
                <a:spcPct val="100000"/>
              </a:lnSpc>
              <a:spcBef>
                <a:spcPts val="400"/>
              </a:spcBef>
              <a:spcAft>
                <a:spcPts val="0"/>
              </a:spcAft>
              <a:buClr>
                <a:srgbClr val="888888"/>
              </a:buClr>
              <a:buSzPts val="2000"/>
              <a:buNone/>
              <a:defRPr>
                <a:solidFill>
                  <a:srgbClr val="888888"/>
                </a:solidFill>
              </a:defRPr>
            </a:lvl2pPr>
            <a:lvl3pPr lvl="2" algn="ctr">
              <a:lnSpc>
                <a:spcPct val="100000"/>
              </a:lnSpc>
              <a:spcBef>
                <a:spcPts val="360"/>
              </a:spcBef>
              <a:spcAft>
                <a:spcPts val="0"/>
              </a:spcAft>
              <a:buClr>
                <a:srgbClr val="888888"/>
              </a:buClr>
              <a:buSzPts val="1800"/>
              <a:buNone/>
              <a:defRPr>
                <a:solidFill>
                  <a:srgbClr val="888888"/>
                </a:solidFill>
              </a:defRPr>
            </a:lvl3pPr>
            <a:lvl4pPr lvl="3" algn="ctr">
              <a:lnSpc>
                <a:spcPct val="100000"/>
              </a:lnSpc>
              <a:spcBef>
                <a:spcPts val="320"/>
              </a:spcBef>
              <a:spcAft>
                <a:spcPts val="0"/>
              </a:spcAft>
              <a:buClr>
                <a:srgbClr val="888888"/>
              </a:buClr>
              <a:buSzPts val="1600"/>
              <a:buNone/>
              <a:defRPr>
                <a:solidFill>
                  <a:srgbClr val="888888"/>
                </a:solidFill>
              </a:defRPr>
            </a:lvl4pPr>
            <a:lvl5pPr lvl="4" algn="ctr">
              <a:lnSpc>
                <a:spcPct val="100000"/>
              </a:lnSpc>
              <a:spcBef>
                <a:spcPts val="320"/>
              </a:spcBef>
              <a:spcAft>
                <a:spcPts val="0"/>
              </a:spcAft>
              <a:buClr>
                <a:srgbClr val="888888"/>
              </a:buClr>
              <a:buSzPts val="16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6" name="Google Shape;16;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20"/>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0"/>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4" name="Google Shape;74;p2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2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21"/>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1"/>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0" name="Google Shape;80;p2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17365D"/>
              </a:buClr>
              <a:buSzPts val="2800"/>
              <a:buFont typeface="Verdana"/>
              <a:buNone/>
              <a:defRPr>
                <a:solidFill>
                  <a:srgbClr val="17365D"/>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a:solidFill>
                  <a:schemeClr val="dk1"/>
                </a:solidFill>
              </a:defRPr>
            </a:lvl1pPr>
            <a:lvl2pPr marL="914400" lvl="1" indent="-355600" algn="l">
              <a:lnSpc>
                <a:spcPct val="100000"/>
              </a:lnSpc>
              <a:spcBef>
                <a:spcPts val="400"/>
              </a:spcBef>
              <a:spcAft>
                <a:spcPts val="0"/>
              </a:spcAft>
              <a:buClr>
                <a:schemeClr val="dk1"/>
              </a:buClr>
              <a:buSzPts val="2000"/>
              <a:buChar char="–"/>
              <a:defRPr>
                <a:solidFill>
                  <a:schemeClr val="dk1"/>
                </a:solidFill>
              </a:defRPr>
            </a:lvl2pPr>
            <a:lvl3pPr marL="1371600" lvl="2" indent="-342900" algn="l">
              <a:lnSpc>
                <a:spcPct val="100000"/>
              </a:lnSpc>
              <a:spcBef>
                <a:spcPts val="360"/>
              </a:spcBef>
              <a:spcAft>
                <a:spcPts val="0"/>
              </a:spcAft>
              <a:buClr>
                <a:schemeClr val="dk1"/>
              </a:buClr>
              <a:buSzPts val="1800"/>
              <a:buChar char="•"/>
              <a:defRPr>
                <a:solidFill>
                  <a:schemeClr val="dk1"/>
                </a:solidFill>
              </a:defRPr>
            </a:lvl3pPr>
            <a:lvl4pPr marL="1828800" lvl="3" indent="-330200" algn="l">
              <a:lnSpc>
                <a:spcPct val="100000"/>
              </a:lnSpc>
              <a:spcBef>
                <a:spcPts val="320"/>
              </a:spcBef>
              <a:spcAft>
                <a:spcPts val="0"/>
              </a:spcAft>
              <a:buClr>
                <a:schemeClr val="dk1"/>
              </a:buClr>
              <a:buSzPts val="1600"/>
              <a:buChar char="–"/>
              <a:defRPr>
                <a:solidFill>
                  <a:schemeClr val="dk1"/>
                </a:solidFill>
              </a:defRPr>
            </a:lvl4pPr>
            <a:lvl5pPr marL="2286000" lvl="4" indent="-330200" algn="l">
              <a:lnSpc>
                <a:spcPct val="100000"/>
              </a:lnSpc>
              <a:spcBef>
                <a:spcPts val="320"/>
              </a:spcBef>
              <a:spcAft>
                <a:spcPts val="0"/>
              </a:spcAft>
              <a:buClr>
                <a:schemeClr val="dk1"/>
              </a:buClr>
              <a:buSzPts val="1600"/>
              <a:buChar char="»"/>
              <a:defRPr>
                <a:solidFill>
                  <a:schemeClr val="dk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 name="Google Shape;22;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13"/>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FF0000"/>
              </a:buClr>
              <a:buSzPts val="4000"/>
              <a:buFont typeface="Verdana"/>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3"/>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28" name="Google Shape;28;p1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FF0000"/>
              </a:buClr>
              <a:buSzPts val="2800"/>
              <a:buFont typeface="Verdana"/>
              <a:buNone/>
              <a:defRPr>
                <a:solidFill>
                  <a:srgbClr val="FF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4"/>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4" name="Google Shape;34;p14"/>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5" name="Google Shape;35;p1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15"/>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FF0000"/>
              </a:buClr>
              <a:buSzPts val="2800"/>
              <a:buFont typeface="Verdana"/>
              <a:buNone/>
              <a:defRPr>
                <a:solidFill>
                  <a:srgbClr val="FF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5"/>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1" name="Google Shape;41;p15"/>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2" name="Google Shape;42;p15"/>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3" name="Google Shape;43;p15"/>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4" name="Google Shape;44;p1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16"/>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1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pic>
        <p:nvPicPr>
          <p:cNvPr id="52" name="Google Shape;52;p16"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18"/>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FF0000"/>
              </a:buClr>
              <a:buSzPts val="2000"/>
              <a:buFont typeface="Verdana"/>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8"/>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60" name="Google Shape;60;p18"/>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1" name="Google Shape;61;p1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9"/>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FF0000"/>
              </a:buClr>
              <a:buSzPts val="2000"/>
              <a:buFont typeface="Verdana"/>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9"/>
          <p:cNvSpPr>
            <a:spLocks noGrp="1"/>
          </p:cNvSpPr>
          <p:nvPr>
            <p:ph type="pic" idx="2"/>
          </p:nvPr>
        </p:nvSpPr>
        <p:spPr>
          <a:xfrm>
            <a:off x="2389717" y="612775"/>
            <a:ext cx="7315200" cy="4114800"/>
          </a:xfrm>
          <a:prstGeom prst="rect">
            <a:avLst/>
          </a:prstGeom>
          <a:noFill/>
          <a:ln>
            <a:noFill/>
          </a:ln>
        </p:spPr>
      </p:sp>
      <p:sp>
        <p:nvSpPr>
          <p:cNvPr id="67" name="Google Shape;67;p19"/>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8" name="Google Shape;68;p1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cxnSp>
        <p:nvCxnSpPr>
          <p:cNvPr id="11" name="Google Shape;11;p10"/>
          <p:cNvCxnSpPr/>
          <p:nvPr/>
        </p:nvCxnSpPr>
        <p:spPr>
          <a:xfrm>
            <a:off x="812800" y="914400"/>
            <a:ext cx="10668000" cy="0"/>
          </a:xfrm>
          <a:prstGeom prst="straightConnector1">
            <a:avLst/>
          </a:prstGeom>
          <a:noFill/>
          <a:ln w="57150" cap="flat" cmpd="thickThin">
            <a:solidFill>
              <a:schemeClr val="dk1"/>
            </a:solidFill>
            <a:prstDash val="solid"/>
            <a:round/>
            <a:headEnd type="none" w="sm" len="sm"/>
            <a:tailEnd type="none" w="sm" len="sm"/>
          </a:ln>
        </p:spPr>
      </p:cxnSp>
      <p:pic>
        <p:nvPicPr>
          <p:cNvPr id="12" name="Google Shape;12;p10"/>
          <p:cNvPicPr preferRelativeResize="0"/>
          <p:nvPr/>
        </p:nvPicPr>
        <p:blipFill rotWithShape="1">
          <a:blip r:embed="rId13">
            <a:alphaModFix/>
          </a:blip>
          <a:srcRect b="18045"/>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hyperlink" Target="https://reactnative.dev/"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jpg"/><Relationship Id="rId5" Type="http://schemas.openxmlformats.org/officeDocument/2006/relationships/hyperlink" Target="https://docs.aws.amazon.com/lambda/" TargetMode="External"/><Relationship Id="rId4" Type="http://schemas.openxmlformats.org/officeDocument/2006/relationships/hyperlink" Target="https://www.mongodb.com/docs/"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17365D"/>
              </a:buClr>
              <a:buSzPts val="2800"/>
              <a:buFont typeface="Verdana"/>
              <a:buNone/>
            </a:pPr>
            <a:r>
              <a:rPr lang="en-US" dirty="0">
                <a:solidFill>
                  <a:schemeClr val="dk1"/>
                </a:solidFill>
                <a:latin typeface="Trebuchet MS"/>
                <a:ea typeface="Trebuchet MS"/>
                <a:cs typeface="Trebuchet MS"/>
                <a:sym typeface="Trebuchet MS"/>
              </a:rPr>
              <a:t>TRACK AND TRACE SUPPLY CHAIN</a:t>
            </a:r>
            <a:endParaRPr dirty="0">
              <a:solidFill>
                <a:schemeClr val="dk1"/>
              </a:solidFill>
              <a:latin typeface="Trebuchet MS"/>
              <a:ea typeface="Trebuchet MS"/>
              <a:cs typeface="Trebuchet MS"/>
              <a:sym typeface="Trebuchet MS"/>
            </a:endParaRPr>
          </a:p>
        </p:txBody>
      </p:sp>
      <p:sp>
        <p:nvSpPr>
          <p:cNvPr id="88" name="Google Shape;88;p1"/>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17365D"/>
              </a:buClr>
              <a:buSzPts val="2000"/>
              <a:buNone/>
            </a:pPr>
            <a:r>
              <a:rPr lang="en-US" dirty="0">
                <a:latin typeface="Cambria"/>
                <a:ea typeface="Cambria"/>
                <a:cs typeface="Cambria"/>
                <a:sym typeface="Cambria"/>
              </a:rPr>
              <a:t>Batch Number: 213</a:t>
            </a:r>
            <a:endParaRPr dirty="0">
              <a:latin typeface="Cambria"/>
              <a:ea typeface="Cambria"/>
              <a:cs typeface="Cambria"/>
              <a:sym typeface="Cambria"/>
            </a:endParaRPr>
          </a:p>
          <a:p>
            <a:pPr marL="0" lvl="0" indent="0" algn="l" rtl="0">
              <a:lnSpc>
                <a:spcPct val="100000"/>
              </a:lnSpc>
              <a:spcBef>
                <a:spcPts val="400"/>
              </a:spcBef>
              <a:spcAft>
                <a:spcPts val="0"/>
              </a:spcAft>
              <a:buClr>
                <a:srgbClr val="17365D"/>
              </a:buClr>
              <a:buSzPts val="2000"/>
              <a:buNone/>
            </a:pPr>
            <a:endParaRPr dirty="0">
              <a:latin typeface="Cambria"/>
              <a:ea typeface="Cambria"/>
              <a:cs typeface="Cambria"/>
              <a:sym typeface="Cambria"/>
            </a:endParaRPr>
          </a:p>
        </p:txBody>
      </p:sp>
      <p:graphicFrame>
        <p:nvGraphicFramePr>
          <p:cNvPr id="89" name="Google Shape;89;p1"/>
          <p:cNvGraphicFramePr/>
          <p:nvPr/>
        </p:nvGraphicFramePr>
        <p:xfrm>
          <a:off x="553347" y="2721840"/>
          <a:ext cx="5418675" cy="2194620"/>
        </p:xfrm>
        <a:graphic>
          <a:graphicData uri="http://schemas.openxmlformats.org/drawingml/2006/table">
            <a:tbl>
              <a:tblPr firstRow="1" bandRow="1">
                <a:noFill/>
                <a:tableStyleId>{A8B3F38A-B033-4BC7-861A-6292F037D1FB}</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50">
                <a:tc>
                  <a:txBody>
                    <a:bodyPr/>
                    <a:lstStyle/>
                    <a:p>
                      <a:pPr marL="0" marR="0" lvl="1" indent="0" algn="ctr" rtl="0">
                        <a:lnSpc>
                          <a:spcPct val="100000"/>
                        </a:lnSpc>
                        <a:spcBef>
                          <a:spcPts val="0"/>
                        </a:spcBef>
                        <a:spcAft>
                          <a:spcPts val="0"/>
                        </a:spcAft>
                        <a:buClr>
                          <a:srgbClr val="000000"/>
                        </a:buClr>
                        <a:buSzPts val="1800"/>
                        <a:buFont typeface="Arial"/>
                        <a:buNone/>
                      </a:pPr>
                      <a:r>
                        <a:rPr lang="en-US" sz="1800" b="1" u="none" strike="noStrike" cap="none">
                          <a:solidFill>
                            <a:srgbClr val="17365D"/>
                          </a:solidFill>
                        </a:rPr>
                        <a:t>Roll Number</a:t>
                      </a:r>
                      <a:endParaRPr sz="1800" b="1" u="none" strike="noStrike" cap="none">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solidFill>
                            <a:srgbClr val="17365D"/>
                          </a:solidFill>
                        </a:rPr>
                        <a:t>Student Name</a:t>
                      </a:r>
                      <a:endParaRPr sz="1800" b="1" u="none" strike="noStrike" cap="none">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50">
                <a:tc>
                  <a:txBody>
                    <a:bodyPr/>
                    <a:lstStyle/>
                    <a:p>
                      <a:pPr marL="0" marR="0" lvl="0" indent="0" algn="l" rtl="0">
                        <a:lnSpc>
                          <a:spcPct val="100000"/>
                        </a:lnSpc>
                        <a:spcBef>
                          <a:spcPts val="0"/>
                        </a:spcBef>
                        <a:spcAft>
                          <a:spcPts val="0"/>
                        </a:spcAft>
                        <a:buClr>
                          <a:srgbClr val="000000"/>
                        </a:buClr>
                        <a:buSzPts val="1800"/>
                        <a:buFont typeface="Arial"/>
                        <a:buNone/>
                      </a:pPr>
                      <a:r>
                        <a:rPr lang="en-US" sz="1800"/>
                        <a:t>20211CSE0849</a:t>
                      </a:r>
                      <a:endParaRPr sz="180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a:t>Abhinav Kumar Singh</a:t>
                      </a:r>
                      <a:endParaRPr sz="180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50">
                <a:tc>
                  <a:txBody>
                    <a:bodyPr/>
                    <a:lstStyle/>
                    <a:p>
                      <a:pPr marL="0" marR="0" lvl="0" indent="0" algn="l" rtl="0">
                        <a:lnSpc>
                          <a:spcPct val="100000"/>
                        </a:lnSpc>
                        <a:spcBef>
                          <a:spcPts val="0"/>
                        </a:spcBef>
                        <a:spcAft>
                          <a:spcPts val="0"/>
                        </a:spcAft>
                        <a:buClr>
                          <a:srgbClr val="000000"/>
                        </a:buClr>
                        <a:buSzPts val="1800"/>
                        <a:buFont typeface="Arial"/>
                        <a:buNone/>
                      </a:pPr>
                      <a:r>
                        <a:rPr lang="en-US" sz="1800"/>
                        <a:t>20211CSE0862</a:t>
                      </a: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a:t>Sourav Bhowmick</a:t>
                      </a: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50">
                <a:tc>
                  <a:txBody>
                    <a:bodyPr/>
                    <a:lstStyle/>
                    <a:p>
                      <a:pPr marL="0" marR="0" lvl="0" indent="0" algn="l" rtl="0">
                        <a:lnSpc>
                          <a:spcPct val="100000"/>
                        </a:lnSpc>
                        <a:spcBef>
                          <a:spcPts val="0"/>
                        </a:spcBef>
                        <a:spcAft>
                          <a:spcPts val="0"/>
                        </a:spcAft>
                        <a:buClr>
                          <a:srgbClr val="000000"/>
                        </a:buClr>
                        <a:buSzPts val="1800"/>
                        <a:buFont typeface="Arial"/>
                        <a:buNone/>
                      </a:pPr>
                      <a:r>
                        <a:rPr lang="en-US" sz="1800"/>
                        <a:t>20211CSE0830</a:t>
                      </a: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a:t>Aaditya Kumar</a:t>
                      </a: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50">
                <a:tc>
                  <a:txBody>
                    <a:bodyPr/>
                    <a:lstStyle/>
                    <a:p>
                      <a:pPr marL="0" marR="0" lvl="0" indent="0" algn="l" rtl="0">
                        <a:lnSpc>
                          <a:spcPct val="100000"/>
                        </a:lnSpc>
                        <a:spcBef>
                          <a:spcPts val="0"/>
                        </a:spcBef>
                        <a:spcAft>
                          <a:spcPts val="0"/>
                        </a:spcAft>
                        <a:buClr>
                          <a:srgbClr val="000000"/>
                        </a:buClr>
                        <a:buSzPts val="1800"/>
                        <a:buFont typeface="Arial"/>
                        <a:buNone/>
                      </a:pPr>
                      <a:r>
                        <a:rPr lang="en-US" sz="1800"/>
                        <a:t>20211CSE0878</a:t>
                      </a: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a:t>Aditya Kumar Jha</a:t>
                      </a: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50">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lnSpc>
                <a:spcPct val="100000"/>
              </a:lnSpc>
              <a:spcBef>
                <a:spcPts val="0"/>
              </a:spcBef>
              <a:spcAft>
                <a:spcPts val="0"/>
              </a:spcAft>
              <a:buClr>
                <a:srgbClr val="17365D"/>
              </a:buClr>
              <a:buSzPts val="2000"/>
              <a:buFont typeface="Arial"/>
              <a:buNone/>
            </a:pPr>
            <a:r>
              <a:rPr lang="en-US" sz="2000" b="1" i="0" u="none" strike="noStrike" cap="none" dirty="0">
                <a:solidFill>
                  <a:srgbClr val="17365D"/>
                </a:solidFill>
                <a:latin typeface="Cambria"/>
                <a:ea typeface="Cambria"/>
                <a:cs typeface="Cambria"/>
                <a:sym typeface="Cambria"/>
              </a:rPr>
              <a:t>Under the Supervision of,</a:t>
            </a:r>
            <a:endParaRPr sz="1400" b="0" i="0" u="none" strike="noStrike" cap="none" dirty="0">
              <a:solidFill>
                <a:srgbClr val="000000"/>
              </a:solidFill>
              <a:latin typeface="Cambria"/>
              <a:ea typeface="Cambria"/>
              <a:cs typeface="Cambria"/>
              <a:sym typeface="Cambria"/>
            </a:endParaRPr>
          </a:p>
          <a:p>
            <a:pPr marL="0" marR="0" lvl="0" indent="0" algn="ctr" rtl="0">
              <a:lnSpc>
                <a:spcPct val="100000"/>
              </a:lnSpc>
              <a:spcBef>
                <a:spcPts val="400"/>
              </a:spcBef>
              <a:spcAft>
                <a:spcPts val="0"/>
              </a:spcAft>
              <a:buClr>
                <a:srgbClr val="17365D"/>
              </a:buClr>
              <a:buSzPts val="2000"/>
              <a:buFont typeface="Arial"/>
              <a:buNone/>
            </a:pPr>
            <a:endParaRPr sz="2000" b="1" i="0" u="none" strike="noStrike" cap="none" dirty="0">
              <a:solidFill>
                <a:srgbClr val="17365D"/>
              </a:solidFill>
              <a:latin typeface="Cambria"/>
              <a:ea typeface="Cambria"/>
              <a:cs typeface="Cambria"/>
              <a:sym typeface="Cambria"/>
            </a:endParaRPr>
          </a:p>
          <a:p>
            <a:pPr lvl="0">
              <a:spcBef>
                <a:spcPts val="340"/>
              </a:spcBef>
              <a:buClr>
                <a:srgbClr val="17365D"/>
              </a:buClr>
              <a:buSzPts val="1700"/>
            </a:pPr>
            <a:r>
              <a:rPr lang="en-US" sz="1700" b="1" i="0" u="none" strike="noStrike" cap="none" dirty="0" smtClean="0">
                <a:solidFill>
                  <a:srgbClr val="17365D"/>
                </a:solidFill>
                <a:latin typeface="Cambria"/>
                <a:ea typeface="Cambria"/>
                <a:cs typeface="Cambria"/>
                <a:sym typeface="Cambria"/>
              </a:rPr>
              <a:t>Prof</a:t>
            </a:r>
            <a:r>
              <a:rPr lang="en-US" sz="1700" b="1" i="0" u="none" strike="noStrike" cap="none" dirty="0">
                <a:solidFill>
                  <a:srgbClr val="17365D"/>
                </a:solidFill>
                <a:latin typeface="Cambria"/>
                <a:ea typeface="Cambria"/>
                <a:cs typeface="Cambria"/>
                <a:sym typeface="Cambria"/>
              </a:rPr>
              <a:t>. </a:t>
            </a:r>
            <a:r>
              <a:rPr lang="en-US" sz="2000" b="1" dirty="0">
                <a:solidFill>
                  <a:schemeClr val="dk1"/>
                </a:solidFill>
                <a:latin typeface="Cambria"/>
                <a:ea typeface="Cambria"/>
                <a:cs typeface="Cambria"/>
                <a:sym typeface="Cambria"/>
              </a:rPr>
              <a:t>Dr. Abdul Khadar A </a:t>
            </a:r>
            <a:endParaRPr sz="2000" b="1" i="0" u="none" strike="noStrike" cap="none" dirty="0">
              <a:solidFill>
                <a:srgbClr val="000000"/>
              </a:solidFill>
              <a:latin typeface="Cambria"/>
              <a:ea typeface="Cambria"/>
              <a:cs typeface="Cambria"/>
              <a:sym typeface="Cambria"/>
            </a:endParaRPr>
          </a:p>
          <a:p>
            <a:pPr marL="0" marR="0" lvl="0" indent="0" algn="l" rtl="0">
              <a:lnSpc>
                <a:spcPct val="100000"/>
              </a:lnSpc>
              <a:spcBef>
                <a:spcPts val="340"/>
              </a:spcBef>
              <a:spcAft>
                <a:spcPts val="0"/>
              </a:spcAft>
              <a:buClr>
                <a:srgbClr val="17365D"/>
              </a:buClr>
              <a:buSzPts val="1700"/>
              <a:buFont typeface="Arial"/>
              <a:buNone/>
            </a:pPr>
            <a:r>
              <a:rPr lang="en-US" sz="1700" b="1" i="0" u="none" strike="noStrike" cap="none" dirty="0">
                <a:solidFill>
                  <a:srgbClr val="17365D"/>
                </a:solidFill>
                <a:latin typeface="Cambria"/>
                <a:ea typeface="Cambria"/>
                <a:cs typeface="Cambria"/>
                <a:sym typeface="Cambria"/>
              </a:rPr>
              <a:t>Professor / Associate Professor / Assistant Professor</a:t>
            </a:r>
            <a:endParaRPr sz="1400" b="0" i="0" u="none" strike="noStrike" cap="none" dirty="0">
              <a:solidFill>
                <a:srgbClr val="000000"/>
              </a:solidFill>
              <a:latin typeface="Cambria"/>
              <a:ea typeface="Cambria"/>
              <a:cs typeface="Cambria"/>
              <a:sym typeface="Cambria"/>
            </a:endParaRPr>
          </a:p>
          <a:p>
            <a:pPr marL="0" marR="0" lvl="0" indent="0" algn="l" rtl="0">
              <a:lnSpc>
                <a:spcPct val="100000"/>
              </a:lnSpc>
              <a:spcBef>
                <a:spcPts val="340"/>
              </a:spcBef>
              <a:spcAft>
                <a:spcPts val="0"/>
              </a:spcAft>
              <a:buClr>
                <a:srgbClr val="17365D"/>
              </a:buClr>
              <a:buSzPts val="1700"/>
              <a:buFont typeface="Arial"/>
              <a:buNone/>
            </a:pPr>
            <a:r>
              <a:rPr lang="en-US" sz="1700" b="1" i="0" u="none" strike="noStrike" cap="none" dirty="0">
                <a:solidFill>
                  <a:srgbClr val="17365D"/>
                </a:solidFill>
                <a:latin typeface="Cambria"/>
                <a:ea typeface="Cambria"/>
                <a:cs typeface="Cambria"/>
                <a:sym typeface="Cambria"/>
              </a:rPr>
              <a:t>School of Computer Science and Engineering</a:t>
            </a:r>
            <a:endParaRPr sz="1400" b="0" i="0" u="none" strike="noStrike" cap="none" dirty="0">
              <a:solidFill>
                <a:srgbClr val="000000"/>
              </a:solidFill>
              <a:latin typeface="Cambria"/>
              <a:ea typeface="Cambria"/>
              <a:cs typeface="Cambria"/>
              <a:sym typeface="Cambria"/>
            </a:endParaRPr>
          </a:p>
          <a:p>
            <a:pPr marL="0" marR="0" lvl="0" indent="0" algn="l" rtl="0">
              <a:lnSpc>
                <a:spcPct val="100000"/>
              </a:lnSpc>
              <a:spcBef>
                <a:spcPts val="340"/>
              </a:spcBef>
              <a:spcAft>
                <a:spcPts val="0"/>
              </a:spcAft>
              <a:buClr>
                <a:srgbClr val="17365D"/>
              </a:buClr>
              <a:buSzPts val="1700"/>
              <a:buFont typeface="Arial"/>
              <a:buNone/>
            </a:pPr>
            <a:r>
              <a:rPr lang="en-US" sz="1700" b="1" i="0" u="none" strike="noStrike" cap="none" dirty="0">
                <a:solidFill>
                  <a:srgbClr val="17365D"/>
                </a:solidFill>
                <a:latin typeface="Cambria"/>
                <a:ea typeface="Cambria"/>
                <a:cs typeface="Cambria"/>
                <a:sym typeface="Cambria"/>
              </a:rPr>
              <a:t>Presidency University</a:t>
            </a:r>
            <a:endParaRPr sz="1400" b="0" i="0" u="none" strike="noStrike" cap="none" dirty="0">
              <a:solidFill>
                <a:srgbClr val="000000"/>
              </a:solidFill>
              <a:latin typeface="Cambria"/>
              <a:ea typeface="Cambria"/>
              <a:cs typeface="Cambria"/>
              <a:sym typeface="Cambria"/>
            </a:endParaRPr>
          </a:p>
          <a:p>
            <a:pPr marL="0" marR="0" lvl="0" indent="0" algn="l" rtl="0">
              <a:lnSpc>
                <a:spcPct val="100000"/>
              </a:lnSpc>
              <a:spcBef>
                <a:spcPts val="400"/>
              </a:spcBef>
              <a:spcAft>
                <a:spcPts val="0"/>
              </a:spcAft>
              <a:buClr>
                <a:srgbClr val="17365D"/>
              </a:buClr>
              <a:buSzPts val="2000"/>
              <a:buFont typeface="Arial"/>
              <a:buNone/>
            </a:pPr>
            <a:endParaRPr sz="2000" b="1" i="0" u="none" strike="noStrike" cap="none" dirty="0">
              <a:solidFill>
                <a:srgbClr val="17365D"/>
              </a:solidFill>
              <a:latin typeface="Cambria"/>
              <a:ea typeface="Cambria"/>
              <a:cs typeface="Cambria"/>
              <a:sym typeface="Cambria"/>
            </a:endParaRPr>
          </a:p>
        </p:txBody>
      </p:sp>
      <p:sp>
        <p:nvSpPr>
          <p:cNvPr id="92" name="Google Shape;92;p1"/>
          <p:cNvSpPr txBox="1"/>
          <p:nvPr/>
        </p:nvSpPr>
        <p:spPr>
          <a:xfrm>
            <a:off x="-28950" y="4714950"/>
            <a:ext cx="12249900" cy="1562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17365D"/>
              </a:buClr>
              <a:buSzPts val="2000"/>
              <a:buFont typeface="Arial"/>
              <a:buNone/>
            </a:pPr>
            <a:r>
              <a:rPr lang="en-US" sz="2000" b="1" i="0" u="none" strike="noStrike" cap="none" dirty="0">
                <a:solidFill>
                  <a:schemeClr val="accent1"/>
                </a:solidFill>
                <a:latin typeface="Cambria"/>
                <a:ea typeface="Cambria"/>
                <a:cs typeface="Cambria"/>
                <a:sym typeface="Cambria"/>
              </a:rPr>
              <a:t>Name of the Program: </a:t>
            </a:r>
            <a:r>
              <a:rPr lang="en-US" sz="2000" b="1" dirty="0" err="1">
                <a:solidFill>
                  <a:schemeClr val="dk1"/>
                </a:solidFill>
                <a:latin typeface="Cambria"/>
                <a:ea typeface="Cambria"/>
                <a:cs typeface="Cambria"/>
                <a:sym typeface="Cambria"/>
              </a:rPr>
              <a:t>B.tech</a:t>
            </a:r>
            <a:r>
              <a:rPr lang="en-US" sz="2000" b="1" dirty="0">
                <a:solidFill>
                  <a:schemeClr val="dk1"/>
                </a:solidFill>
                <a:latin typeface="Cambria"/>
                <a:ea typeface="Cambria"/>
                <a:cs typeface="Cambria"/>
                <a:sym typeface="Cambria"/>
              </a:rPr>
              <a:t> Computer Science and Engineering</a:t>
            </a:r>
            <a:endParaRPr sz="2000" b="1" dirty="0">
              <a:solidFill>
                <a:schemeClr val="dk1"/>
              </a:solidFill>
              <a:latin typeface="Cambria"/>
              <a:ea typeface="Cambria"/>
              <a:cs typeface="Cambria"/>
              <a:sym typeface="Cambria"/>
            </a:endParaRPr>
          </a:p>
          <a:p>
            <a:pPr marL="0" marR="0" lvl="0" indent="0" algn="l" rtl="0">
              <a:lnSpc>
                <a:spcPct val="100000"/>
              </a:lnSpc>
              <a:spcBef>
                <a:spcPts val="0"/>
              </a:spcBef>
              <a:spcAft>
                <a:spcPts val="0"/>
              </a:spcAft>
              <a:buClr>
                <a:srgbClr val="17365D"/>
              </a:buClr>
              <a:buSzPts val="2000"/>
              <a:buFont typeface="Arial"/>
              <a:buNone/>
            </a:pPr>
            <a:r>
              <a:rPr lang="en-US" sz="2000" b="1" i="0" u="none" strike="noStrike" cap="none" dirty="0">
                <a:solidFill>
                  <a:schemeClr val="accent1"/>
                </a:solidFill>
                <a:latin typeface="Cambria"/>
                <a:ea typeface="Cambria"/>
                <a:cs typeface="Cambria"/>
                <a:sym typeface="Cambria"/>
              </a:rPr>
              <a:t>Name of the </a:t>
            </a:r>
            <a:r>
              <a:rPr lang="en-US" sz="2000" b="1" i="0" u="none" strike="noStrike" cap="none" dirty="0" err="1">
                <a:solidFill>
                  <a:schemeClr val="accent1"/>
                </a:solidFill>
                <a:latin typeface="Cambria"/>
                <a:ea typeface="Cambria"/>
                <a:cs typeface="Cambria"/>
                <a:sym typeface="Cambria"/>
              </a:rPr>
              <a:t>HoD</a:t>
            </a:r>
            <a:r>
              <a:rPr lang="en-US" sz="2000" b="1" i="0" u="none" strike="noStrike" cap="none" dirty="0">
                <a:solidFill>
                  <a:schemeClr val="accent1"/>
                </a:solidFill>
                <a:latin typeface="Cambria"/>
                <a:ea typeface="Cambria"/>
                <a:cs typeface="Cambria"/>
                <a:sym typeface="Cambria"/>
              </a:rPr>
              <a:t>: </a:t>
            </a:r>
            <a:r>
              <a:rPr lang="en-US" sz="2000" b="1" dirty="0" err="1">
                <a:solidFill>
                  <a:schemeClr val="dk1"/>
                </a:solidFill>
                <a:latin typeface="Cambria"/>
                <a:ea typeface="Cambria"/>
                <a:cs typeface="Cambria"/>
                <a:sym typeface="Cambria"/>
              </a:rPr>
              <a:t>Dr</a:t>
            </a:r>
            <a:r>
              <a:rPr lang="en-US" sz="2000" b="1" dirty="0">
                <a:solidFill>
                  <a:schemeClr val="dk1"/>
                </a:solidFill>
                <a:latin typeface="Cambria"/>
                <a:ea typeface="Cambria"/>
                <a:cs typeface="Cambria"/>
                <a:sym typeface="Cambria"/>
              </a:rPr>
              <a:t> Asif Mohammad H B</a:t>
            </a:r>
            <a:endParaRPr dirty="0">
              <a:solidFill>
                <a:schemeClr val="dk1"/>
              </a:solidFill>
            </a:endParaRPr>
          </a:p>
          <a:p>
            <a:pPr marL="0" marR="0" lvl="0" indent="0" algn="l" rtl="0">
              <a:lnSpc>
                <a:spcPct val="100000"/>
              </a:lnSpc>
              <a:spcBef>
                <a:spcPts val="0"/>
              </a:spcBef>
              <a:spcAft>
                <a:spcPts val="0"/>
              </a:spcAft>
              <a:buClr>
                <a:srgbClr val="17365D"/>
              </a:buClr>
              <a:buSzPts val="2000"/>
              <a:buFont typeface="Arial"/>
              <a:buNone/>
            </a:pPr>
            <a:r>
              <a:rPr lang="en-US" sz="2000" b="1" i="0" u="none" strike="noStrike" cap="none" dirty="0">
                <a:solidFill>
                  <a:schemeClr val="accent1"/>
                </a:solidFill>
                <a:latin typeface="Cambria"/>
                <a:ea typeface="Cambria"/>
                <a:cs typeface="Cambria"/>
                <a:sym typeface="Cambria"/>
              </a:rPr>
              <a:t>Name of the Program Project Coordinator: </a:t>
            </a:r>
            <a:r>
              <a:rPr lang="en-US" sz="2000" b="1" dirty="0" smtClean="0">
                <a:solidFill>
                  <a:schemeClr val="tx1"/>
                </a:solidFill>
                <a:latin typeface="Cambria"/>
                <a:ea typeface="Cambria"/>
                <a:cs typeface="Cambria"/>
                <a:sym typeface="Cambria"/>
              </a:rPr>
              <a:t>Mr. </a:t>
            </a:r>
            <a:r>
              <a:rPr lang="en-US" sz="2000" b="1" dirty="0" err="1" smtClean="0">
                <a:solidFill>
                  <a:schemeClr val="tx1"/>
                </a:solidFill>
                <a:latin typeface="Cambria"/>
                <a:ea typeface="Cambria"/>
                <a:cs typeface="Cambria"/>
                <a:sym typeface="Cambria"/>
              </a:rPr>
              <a:t>Amarnath</a:t>
            </a:r>
            <a:r>
              <a:rPr lang="en-US" sz="2000" b="1" dirty="0" smtClean="0">
                <a:solidFill>
                  <a:schemeClr val="tx1"/>
                </a:solidFill>
                <a:latin typeface="Cambria"/>
                <a:ea typeface="Cambria"/>
                <a:cs typeface="Cambria"/>
                <a:sym typeface="Cambria"/>
              </a:rPr>
              <a:t> J.L</a:t>
            </a:r>
            <a:endParaRPr dirty="0">
              <a:solidFill>
                <a:schemeClr val="tx1"/>
              </a:solidFill>
            </a:endParaRPr>
          </a:p>
          <a:p>
            <a:pPr marL="0" marR="0" lvl="0" indent="0" algn="l" rtl="0">
              <a:lnSpc>
                <a:spcPct val="100000"/>
              </a:lnSpc>
              <a:spcBef>
                <a:spcPts val="0"/>
              </a:spcBef>
              <a:spcAft>
                <a:spcPts val="0"/>
              </a:spcAft>
              <a:buNone/>
            </a:pPr>
            <a:r>
              <a:rPr lang="en-US" sz="2000" b="1" i="0" u="none" strike="noStrike" cap="none" dirty="0">
                <a:solidFill>
                  <a:schemeClr val="accent1"/>
                </a:solidFill>
                <a:latin typeface="Cambria"/>
                <a:ea typeface="Cambria"/>
                <a:cs typeface="Cambria"/>
                <a:sym typeface="Cambria"/>
              </a:rPr>
              <a:t>Name of the School Project Coordinators: </a:t>
            </a:r>
            <a:r>
              <a:rPr lang="en-US" sz="2000" b="1" i="0" u="none" strike="noStrike" cap="none" dirty="0">
                <a:solidFill>
                  <a:schemeClr val="dk1"/>
                </a:solidFill>
                <a:latin typeface="Cambria"/>
                <a:ea typeface="Cambria"/>
                <a:cs typeface="Cambria"/>
                <a:sym typeface="Cambria"/>
              </a:rPr>
              <a:t>Dr. </a:t>
            </a:r>
            <a:r>
              <a:rPr lang="en-US" sz="2000" b="1" i="0" u="none" strike="noStrike" cap="none" dirty="0" err="1">
                <a:solidFill>
                  <a:schemeClr val="dk1"/>
                </a:solidFill>
                <a:latin typeface="Cambria"/>
                <a:ea typeface="Cambria"/>
                <a:cs typeface="Cambria"/>
                <a:sym typeface="Cambria"/>
              </a:rPr>
              <a:t>Sampath</a:t>
            </a:r>
            <a:r>
              <a:rPr lang="en-US" sz="2000" b="1" i="0" u="none" strike="noStrike" cap="none" dirty="0">
                <a:solidFill>
                  <a:schemeClr val="dk1"/>
                </a:solidFill>
                <a:latin typeface="Cambria"/>
                <a:ea typeface="Cambria"/>
                <a:cs typeface="Cambria"/>
                <a:sym typeface="Cambria"/>
              </a:rPr>
              <a:t> A K / Dr. Abdul Khadar A / Mr. </a:t>
            </a:r>
            <a:r>
              <a:rPr lang="en-US" sz="2000" b="1" i="0" u="none" strike="noStrike" cap="none" dirty="0" err="1">
                <a:solidFill>
                  <a:schemeClr val="dk1"/>
                </a:solidFill>
                <a:latin typeface="Cambria"/>
                <a:ea typeface="Cambria"/>
                <a:cs typeface="Cambria"/>
                <a:sym typeface="Cambria"/>
              </a:rPr>
              <a:t>Md</a:t>
            </a:r>
            <a:r>
              <a:rPr lang="en-US" sz="2000" b="1" i="0" u="none" strike="noStrike" cap="none" dirty="0">
                <a:solidFill>
                  <a:schemeClr val="dk1"/>
                </a:solidFill>
                <a:latin typeface="Cambria"/>
                <a:ea typeface="Cambria"/>
                <a:cs typeface="Cambria"/>
                <a:sym typeface="Cambria"/>
              </a:rPr>
              <a:t> </a:t>
            </a:r>
            <a:r>
              <a:rPr lang="en-US" sz="2000" b="1" i="0" u="none" strike="noStrike" cap="none" dirty="0" err="1">
                <a:solidFill>
                  <a:schemeClr val="dk1"/>
                </a:solidFill>
                <a:latin typeface="Cambria"/>
                <a:ea typeface="Cambria"/>
                <a:cs typeface="Cambria"/>
                <a:sym typeface="Cambria"/>
              </a:rPr>
              <a:t>Ziaur</a:t>
            </a:r>
            <a:r>
              <a:rPr lang="en-US" sz="2000" b="1" i="0" u="none" strike="noStrike" cap="none" dirty="0">
                <a:solidFill>
                  <a:schemeClr val="dk1"/>
                </a:solidFill>
                <a:latin typeface="Cambria"/>
                <a:ea typeface="Cambria"/>
                <a:cs typeface="Cambria"/>
                <a:sym typeface="Cambria"/>
              </a:rPr>
              <a:t> Rahman</a:t>
            </a:r>
            <a:endParaRPr sz="2000" b="1" i="0" u="none" strike="noStrike" cap="none" dirty="0">
              <a:solidFill>
                <a:schemeClr val="dk1"/>
              </a:solidFill>
              <a:latin typeface="Cambria"/>
              <a:ea typeface="Cambria"/>
              <a:cs typeface="Cambria"/>
              <a:sym typeface="Cambria"/>
            </a:endParaRPr>
          </a:p>
        </p:txBody>
      </p:sp>
      <p:pic>
        <p:nvPicPr>
          <p:cNvPr id="3" name="Picture 2">
            <a:extLst>
              <a:ext uri="{FF2B5EF4-FFF2-40B4-BE49-F238E27FC236}">
                <a16:creationId xmlns:a16="http://schemas.microsoft.com/office/drawing/2014/main" id="{675E4E8D-C9B0-28F6-5F35-C55CD85A26C9}"/>
              </a:ext>
            </a:extLst>
          </p:cNvPr>
          <p:cNvPicPr>
            <a:picLocks noChangeAspect="1"/>
          </p:cNvPicPr>
          <p:nvPr/>
        </p:nvPicPr>
        <p:blipFill>
          <a:blip r:embed="rId3"/>
          <a:stretch>
            <a:fillRect/>
          </a:stretch>
        </p:blipFill>
        <p:spPr>
          <a:xfrm>
            <a:off x="11242829" y="0"/>
            <a:ext cx="949171" cy="939019"/>
          </a:xfrm>
          <a:prstGeom prst="rect">
            <a:avLst/>
          </a:prstGeom>
        </p:spPr>
      </p:pic>
      <p:pic>
        <p:nvPicPr>
          <p:cNvPr id="7" name="Picture 6">
            <a:extLst>
              <a:ext uri="{FF2B5EF4-FFF2-40B4-BE49-F238E27FC236}">
                <a16:creationId xmlns:a16="http://schemas.microsoft.com/office/drawing/2014/main" id="{BF508B31-9E78-2747-C20F-63FFAE42CEDE}"/>
              </a:ext>
            </a:extLst>
          </p:cNvPr>
          <p:cNvPicPr>
            <a:picLocks noChangeAspect="1"/>
          </p:cNvPicPr>
          <p:nvPr/>
        </p:nvPicPr>
        <p:blipFill>
          <a:blip r:embed="rId4"/>
          <a:stretch>
            <a:fillRect/>
          </a:stretch>
        </p:blipFill>
        <p:spPr>
          <a:xfrm>
            <a:off x="3283686" y="39587"/>
            <a:ext cx="5376672" cy="8484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17365D"/>
              </a:buClr>
              <a:buSzPts val="2800"/>
              <a:buFont typeface="Verdana"/>
              <a:buNone/>
            </a:pPr>
            <a:r>
              <a:rPr lang="en-IN" sz="800" dirty="0">
                <a:latin typeface="Cambria"/>
                <a:ea typeface="Cambria"/>
                <a:cs typeface="Cambria"/>
                <a:sym typeface="Cambria"/>
              </a:rPr>
              <a:t>.</a:t>
            </a:r>
            <a:endParaRPr sz="800" dirty="0">
              <a:latin typeface="Cambria"/>
              <a:ea typeface="Cambria"/>
              <a:cs typeface="Cambria"/>
              <a:sym typeface="Cambria"/>
            </a:endParaRPr>
          </a:p>
        </p:txBody>
      </p:sp>
      <p:sp>
        <p:nvSpPr>
          <p:cNvPr id="98" name="Google Shape;98;p2"/>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fontScale="92500" lnSpcReduction="20000"/>
          </a:bodyPr>
          <a:lstStyle/>
          <a:p>
            <a:pPr marL="152400" lvl="0" indent="0" algn="just" rtl="0">
              <a:lnSpc>
                <a:spcPct val="200000"/>
              </a:lnSpc>
              <a:spcBef>
                <a:spcPts val="0"/>
              </a:spcBef>
              <a:spcAft>
                <a:spcPts val="0"/>
              </a:spcAft>
              <a:buSzPts val="2400"/>
              <a:buNone/>
            </a:pPr>
            <a:r>
              <a:rPr lang="en-US" sz="2800" b="1" dirty="0">
                <a:solidFill>
                  <a:schemeClr val="accent1"/>
                </a:solidFill>
                <a:latin typeface="Cambria"/>
                <a:ea typeface="Cambria"/>
                <a:cs typeface="Cambria"/>
                <a:sym typeface="Cambria"/>
              </a:rPr>
              <a:t>Content :</a:t>
            </a:r>
            <a:r>
              <a:rPr lang="en-US" b="1" dirty="0">
                <a:solidFill>
                  <a:schemeClr val="accent1"/>
                </a:solidFill>
                <a:latin typeface="Cambria"/>
                <a:ea typeface="Cambria"/>
                <a:cs typeface="Cambria"/>
                <a:sym typeface="Cambria"/>
              </a:rPr>
              <a:t> </a:t>
            </a:r>
          </a:p>
          <a:p>
            <a:pPr marL="495300" lvl="0" indent="-342900" algn="just" rtl="0">
              <a:lnSpc>
                <a:spcPct val="200000"/>
              </a:lnSpc>
              <a:spcBef>
                <a:spcPts val="0"/>
              </a:spcBef>
              <a:spcAft>
                <a:spcPts val="0"/>
              </a:spcAft>
              <a:buSzPts val="2400"/>
              <a:buFont typeface="Noto Sans Symbols"/>
              <a:buChar char="⮚"/>
            </a:pPr>
            <a:r>
              <a:rPr lang="en-US" dirty="0">
                <a:latin typeface="Cambria"/>
                <a:ea typeface="Cambria"/>
                <a:cs typeface="Cambria"/>
                <a:sym typeface="Cambria"/>
              </a:rPr>
              <a:t>Problem Statement</a:t>
            </a:r>
          </a:p>
          <a:p>
            <a:pPr marL="495300" lvl="0" indent="-342900" algn="just" rtl="0">
              <a:lnSpc>
                <a:spcPct val="200000"/>
              </a:lnSpc>
              <a:spcBef>
                <a:spcPts val="0"/>
              </a:spcBef>
              <a:spcAft>
                <a:spcPts val="0"/>
              </a:spcAft>
              <a:buSzPts val="2400"/>
              <a:buFont typeface="Noto Sans Symbols"/>
              <a:buChar char="⮚"/>
            </a:pPr>
            <a:r>
              <a:rPr lang="en-IN" dirty="0"/>
              <a:t>GitHub Link</a:t>
            </a:r>
            <a:endParaRPr dirty="0"/>
          </a:p>
          <a:p>
            <a:pPr marL="495300" lvl="0" indent="-342900" algn="just" rtl="0">
              <a:lnSpc>
                <a:spcPct val="200000"/>
              </a:lnSpc>
              <a:spcBef>
                <a:spcPts val="0"/>
              </a:spcBef>
              <a:spcAft>
                <a:spcPts val="0"/>
              </a:spcAft>
              <a:buSzPts val="2400"/>
              <a:buFont typeface="Noto Sans Symbols"/>
              <a:buChar char="⮚"/>
            </a:pPr>
            <a:r>
              <a:rPr lang="en-US" dirty="0">
                <a:latin typeface="Cambria"/>
                <a:ea typeface="Cambria"/>
                <a:cs typeface="Cambria"/>
                <a:sym typeface="Cambria"/>
              </a:rPr>
              <a:t>Analysis of Problem Statement</a:t>
            </a:r>
            <a:endParaRPr dirty="0"/>
          </a:p>
          <a:p>
            <a:pPr marL="495300" lvl="0" indent="-342900" algn="just" rtl="0">
              <a:lnSpc>
                <a:spcPct val="200000"/>
              </a:lnSpc>
              <a:spcBef>
                <a:spcPts val="0"/>
              </a:spcBef>
              <a:spcAft>
                <a:spcPts val="0"/>
              </a:spcAft>
              <a:buClr>
                <a:schemeClr val="dk1"/>
              </a:buClr>
              <a:buSzPts val="2400"/>
              <a:buFont typeface="Noto Sans Symbols"/>
              <a:buChar char="⮚"/>
            </a:pPr>
            <a:r>
              <a:rPr lang="en-US" dirty="0">
                <a:latin typeface="Cambria"/>
                <a:ea typeface="Cambria"/>
                <a:cs typeface="Cambria"/>
                <a:sym typeface="Cambria"/>
              </a:rPr>
              <a:t>Timeline of the Project</a:t>
            </a:r>
            <a:endParaRPr dirty="0"/>
          </a:p>
          <a:p>
            <a:pPr marL="495300" lvl="0" indent="-342900" algn="just" rtl="0">
              <a:lnSpc>
                <a:spcPct val="200000"/>
              </a:lnSpc>
              <a:spcBef>
                <a:spcPts val="0"/>
              </a:spcBef>
              <a:spcAft>
                <a:spcPts val="0"/>
              </a:spcAft>
              <a:buClr>
                <a:schemeClr val="dk1"/>
              </a:buClr>
              <a:buSzPts val="2400"/>
              <a:buFont typeface="Noto Sans Symbols"/>
              <a:buChar char="⮚"/>
            </a:pPr>
            <a:r>
              <a:rPr lang="en-US" dirty="0">
                <a:latin typeface="Cambria"/>
                <a:ea typeface="Cambria"/>
                <a:cs typeface="Cambria"/>
                <a:sym typeface="Cambria"/>
              </a:rPr>
              <a:t>References</a:t>
            </a:r>
            <a:endParaRPr dirty="0"/>
          </a:p>
          <a:p>
            <a:pPr marL="495300" lvl="0" indent="-190500" algn="just" rtl="0">
              <a:lnSpc>
                <a:spcPct val="200000"/>
              </a:lnSpc>
              <a:spcBef>
                <a:spcPts val="0"/>
              </a:spcBef>
              <a:spcAft>
                <a:spcPts val="0"/>
              </a:spcAft>
              <a:buClr>
                <a:schemeClr val="dk1"/>
              </a:buClr>
              <a:buSzPts val="2400"/>
              <a:buFont typeface="Noto Sans Symbols"/>
              <a:buNone/>
            </a:pPr>
            <a:endParaRPr dirty="0">
              <a:latin typeface="Cambria"/>
              <a:ea typeface="Cambria"/>
              <a:cs typeface="Cambria"/>
              <a:sym typeface="Cambria"/>
            </a:endParaRPr>
          </a:p>
          <a:p>
            <a:pPr marL="495300" lvl="0" indent="-190500" algn="just" rtl="0">
              <a:lnSpc>
                <a:spcPct val="200000"/>
              </a:lnSpc>
              <a:spcBef>
                <a:spcPts val="0"/>
              </a:spcBef>
              <a:spcAft>
                <a:spcPts val="0"/>
              </a:spcAft>
              <a:buClr>
                <a:schemeClr val="dk1"/>
              </a:buClr>
              <a:buSzPts val="2400"/>
              <a:buFont typeface="Noto Sans Symbols"/>
              <a:buNone/>
            </a:pPr>
            <a:endParaRPr dirty="0">
              <a:latin typeface="Cambria"/>
              <a:ea typeface="Cambria"/>
              <a:cs typeface="Cambria"/>
              <a:sym typeface="Cambria"/>
            </a:endParaRPr>
          </a:p>
        </p:txBody>
      </p:sp>
      <p:pic>
        <p:nvPicPr>
          <p:cNvPr id="2" name="Picture 1">
            <a:extLst>
              <a:ext uri="{FF2B5EF4-FFF2-40B4-BE49-F238E27FC236}">
                <a16:creationId xmlns:a16="http://schemas.microsoft.com/office/drawing/2014/main" id="{6022D28F-89B1-D327-A08C-B5B576CC2CC7}"/>
              </a:ext>
            </a:extLst>
          </p:cNvPr>
          <p:cNvPicPr>
            <a:picLocks noChangeAspect="1"/>
          </p:cNvPicPr>
          <p:nvPr/>
        </p:nvPicPr>
        <p:blipFill>
          <a:blip r:embed="rId3"/>
          <a:stretch>
            <a:fillRect/>
          </a:stretch>
        </p:blipFill>
        <p:spPr>
          <a:xfrm>
            <a:off x="11242829" y="0"/>
            <a:ext cx="949171" cy="939019"/>
          </a:xfrm>
          <a:prstGeom prst="rect">
            <a:avLst/>
          </a:prstGeom>
        </p:spPr>
      </p:pic>
      <p:sp>
        <p:nvSpPr>
          <p:cNvPr id="3" name="Rectangle 2"/>
          <p:cNvSpPr/>
          <p:nvPr/>
        </p:nvSpPr>
        <p:spPr>
          <a:xfrm>
            <a:off x="2618920" y="274638"/>
            <a:ext cx="6619120" cy="584775"/>
          </a:xfrm>
          <a:prstGeom prst="rect">
            <a:avLst/>
          </a:prstGeom>
        </p:spPr>
        <p:txBody>
          <a:bodyPr wrap="none">
            <a:spAutoFit/>
          </a:bodyPr>
          <a:lstStyle/>
          <a:p>
            <a:r>
              <a:rPr lang="en-US" sz="3200" b="1" dirty="0">
                <a:solidFill>
                  <a:schemeClr val="dk1"/>
                </a:solidFill>
                <a:latin typeface="Trebuchet MS"/>
                <a:ea typeface="Trebuchet MS"/>
                <a:cs typeface="Trebuchet MS"/>
                <a:sym typeface="Trebuchet MS"/>
              </a:rPr>
              <a:t>TRACK AND TRACE SUPPLY CHAIN</a:t>
            </a:r>
            <a:endParaRPr lang="en-IN" sz="32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17365D"/>
              </a:buClr>
              <a:buSzPts val="2800"/>
              <a:buFont typeface="Verdana"/>
              <a:buNone/>
            </a:pPr>
            <a:r>
              <a:rPr lang="en-US" sz="100" dirty="0">
                <a:latin typeface="Cambria"/>
                <a:ea typeface="Cambria"/>
                <a:cs typeface="Cambria"/>
                <a:sym typeface="Cambria"/>
              </a:rPr>
              <a:t>.</a:t>
            </a:r>
            <a:endParaRPr sz="100" dirty="0">
              <a:latin typeface="Cambria"/>
              <a:ea typeface="Cambria"/>
              <a:cs typeface="Cambria"/>
              <a:sym typeface="Cambria"/>
            </a:endParaRPr>
          </a:p>
        </p:txBody>
      </p:sp>
      <p:sp>
        <p:nvSpPr>
          <p:cNvPr id="104" name="Google Shape;104;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62500" lnSpcReduction="20000"/>
          </a:bodyPr>
          <a:lstStyle/>
          <a:p>
            <a:pPr marL="342900" lvl="0" indent="-190500" algn="just" rtl="0">
              <a:lnSpc>
                <a:spcPct val="100000"/>
              </a:lnSpc>
              <a:spcBef>
                <a:spcPts val="0"/>
              </a:spcBef>
              <a:spcAft>
                <a:spcPts val="0"/>
              </a:spcAft>
              <a:buSzPct val="100000"/>
              <a:buNone/>
            </a:pPr>
            <a:r>
              <a:rPr lang="en-US" sz="4600" b="1" dirty="0">
                <a:solidFill>
                  <a:srgbClr val="0070C0"/>
                </a:solidFill>
                <a:latin typeface="Cambria"/>
                <a:ea typeface="Cambria"/>
                <a:cs typeface="Cambria"/>
                <a:sym typeface="Cambria"/>
              </a:rPr>
              <a:t>Problem Statement Number:</a:t>
            </a:r>
            <a:r>
              <a:rPr lang="en-US" b="1" dirty="0">
                <a:latin typeface="Cambria"/>
                <a:ea typeface="Cambria"/>
                <a:cs typeface="Cambria"/>
                <a:sym typeface="Cambria"/>
              </a:rPr>
              <a:t> </a:t>
            </a:r>
            <a:endParaRPr lang="en-US" b="1" dirty="0">
              <a:solidFill>
                <a:srgbClr val="17365D"/>
              </a:solidFill>
              <a:latin typeface="Cambria"/>
              <a:ea typeface="Cambria"/>
              <a:cs typeface="Cambria"/>
              <a:sym typeface="Cambria"/>
            </a:endParaRPr>
          </a:p>
          <a:p>
            <a:pPr marL="342900" lvl="0" indent="-190500" algn="just" rtl="0">
              <a:lnSpc>
                <a:spcPct val="100000"/>
              </a:lnSpc>
              <a:spcBef>
                <a:spcPts val="0"/>
              </a:spcBef>
              <a:spcAft>
                <a:spcPts val="0"/>
              </a:spcAft>
              <a:buSzPct val="100000"/>
              <a:buNone/>
            </a:pPr>
            <a:endParaRPr lang="en-US" dirty="0">
              <a:solidFill>
                <a:srgbClr val="17365D"/>
              </a:solidFill>
              <a:latin typeface="Cambria"/>
              <a:ea typeface="Cambria"/>
              <a:cs typeface="Cambria"/>
              <a:sym typeface="Cambria"/>
            </a:endParaRPr>
          </a:p>
          <a:p>
            <a:pPr marL="342900" lvl="0" indent="-190500" algn="just" rtl="0">
              <a:lnSpc>
                <a:spcPct val="100000"/>
              </a:lnSpc>
              <a:spcBef>
                <a:spcPts val="0"/>
              </a:spcBef>
              <a:spcAft>
                <a:spcPts val="0"/>
              </a:spcAft>
              <a:buSzPct val="100000"/>
              <a:buNone/>
            </a:pPr>
            <a:endParaRPr lang="en-US" dirty="0">
              <a:solidFill>
                <a:srgbClr val="17365D"/>
              </a:solidFill>
              <a:latin typeface="Cambria"/>
              <a:ea typeface="Cambria"/>
              <a:cs typeface="Cambria"/>
              <a:sym typeface="Cambria"/>
            </a:endParaRPr>
          </a:p>
          <a:p>
            <a:pPr marL="342900" lvl="0" indent="-190500" algn="just" rtl="0">
              <a:lnSpc>
                <a:spcPct val="100000"/>
              </a:lnSpc>
              <a:spcBef>
                <a:spcPts val="0"/>
              </a:spcBef>
              <a:spcAft>
                <a:spcPts val="0"/>
              </a:spcAft>
              <a:buSzPct val="100000"/>
              <a:buNone/>
            </a:pPr>
            <a:r>
              <a:rPr lang="en-US" sz="2900" dirty="0">
                <a:solidFill>
                  <a:srgbClr val="17365D"/>
                </a:solidFill>
                <a:latin typeface="Cambria"/>
                <a:ea typeface="Cambria"/>
                <a:cs typeface="Cambria"/>
                <a:sym typeface="Cambria"/>
              </a:rPr>
              <a:t>Organization</a:t>
            </a:r>
            <a:r>
              <a:rPr lang="en-US" sz="2900" dirty="0">
                <a:latin typeface="Cambria"/>
                <a:ea typeface="Cambria"/>
                <a:cs typeface="Cambria"/>
                <a:sym typeface="Cambria"/>
              </a:rPr>
              <a:t>: Hindustan Unilever Limited</a:t>
            </a:r>
            <a:endParaRPr sz="2900" dirty="0">
              <a:latin typeface="Cambria"/>
              <a:ea typeface="Cambria"/>
              <a:cs typeface="Cambria"/>
              <a:sym typeface="Cambria"/>
            </a:endParaRPr>
          </a:p>
          <a:p>
            <a:pPr marL="342900" lvl="0" indent="-190500" algn="just" rtl="0">
              <a:lnSpc>
                <a:spcPct val="200000"/>
              </a:lnSpc>
              <a:spcBef>
                <a:spcPts val="0"/>
              </a:spcBef>
              <a:spcAft>
                <a:spcPts val="0"/>
              </a:spcAft>
              <a:buSzPct val="100000"/>
              <a:buNone/>
            </a:pPr>
            <a:r>
              <a:rPr lang="en-US" sz="2900" dirty="0">
                <a:solidFill>
                  <a:srgbClr val="17365D"/>
                </a:solidFill>
                <a:latin typeface="Cambria"/>
                <a:ea typeface="Cambria"/>
                <a:cs typeface="Cambria"/>
                <a:sym typeface="Cambria"/>
              </a:rPr>
              <a:t>Category (Hardware / Software / Both)</a:t>
            </a:r>
            <a:r>
              <a:rPr lang="en-US" sz="2900" dirty="0">
                <a:latin typeface="Cambria"/>
                <a:ea typeface="Cambria"/>
                <a:cs typeface="Cambria"/>
                <a:sym typeface="Cambria"/>
              </a:rPr>
              <a:t>: Software</a:t>
            </a:r>
            <a:endParaRPr sz="2900" dirty="0"/>
          </a:p>
          <a:p>
            <a:pPr marL="342900" lvl="0" indent="-190500" algn="just" rtl="0">
              <a:lnSpc>
                <a:spcPct val="200000"/>
              </a:lnSpc>
              <a:spcBef>
                <a:spcPts val="0"/>
              </a:spcBef>
              <a:spcAft>
                <a:spcPts val="0"/>
              </a:spcAft>
              <a:buSzPct val="100000"/>
              <a:buNone/>
            </a:pPr>
            <a:r>
              <a:rPr lang="en-US" sz="2900" dirty="0">
                <a:solidFill>
                  <a:srgbClr val="17365D"/>
                </a:solidFill>
                <a:latin typeface="Cambria"/>
                <a:ea typeface="Cambria"/>
                <a:cs typeface="Cambria"/>
                <a:sym typeface="Cambria"/>
              </a:rPr>
              <a:t>Problem Description</a:t>
            </a:r>
            <a:r>
              <a:rPr lang="en-US" sz="2900" dirty="0">
                <a:latin typeface="Cambria"/>
                <a:ea typeface="Cambria"/>
                <a:cs typeface="Cambria"/>
                <a:sym typeface="Cambria"/>
              </a:rPr>
              <a:t>: Every year Millions of units of consumer products are transported from farms to factories to distributors to retailers and finally the end consumer. To deliver Quality and transparency, Organizations need to be able to trace each product to its origin. The challenge is to design a solution to track each of the millions of units from point of origin to retailer. The design should need minimal human effort.</a:t>
            </a:r>
            <a:endParaRPr sz="2900" dirty="0">
              <a:latin typeface="Cambria"/>
              <a:ea typeface="Cambria"/>
              <a:cs typeface="Cambria"/>
              <a:sym typeface="Cambria"/>
            </a:endParaRPr>
          </a:p>
          <a:p>
            <a:pPr marL="0" lvl="0" indent="0" algn="just" rtl="0">
              <a:lnSpc>
                <a:spcPct val="200000"/>
              </a:lnSpc>
              <a:spcBef>
                <a:spcPts val="0"/>
              </a:spcBef>
              <a:spcAft>
                <a:spcPts val="0"/>
              </a:spcAft>
              <a:buSzPct val="100000"/>
              <a:buNone/>
            </a:pPr>
            <a:r>
              <a:rPr lang="en-US" sz="2900" dirty="0">
                <a:latin typeface="Cambria"/>
                <a:ea typeface="Cambria"/>
                <a:cs typeface="Cambria"/>
                <a:sym typeface="Cambria"/>
              </a:rPr>
              <a:t>    </a:t>
            </a:r>
            <a:r>
              <a:rPr lang="en-US" sz="2900" dirty="0">
                <a:solidFill>
                  <a:srgbClr val="17365D"/>
                </a:solidFill>
                <a:latin typeface="Cambria"/>
                <a:ea typeface="Cambria"/>
                <a:cs typeface="Cambria"/>
                <a:sym typeface="Cambria"/>
              </a:rPr>
              <a:t>Difficulty Level:</a:t>
            </a:r>
            <a:r>
              <a:rPr lang="en-US" sz="2900" dirty="0">
                <a:latin typeface="Cambria"/>
                <a:ea typeface="Cambria"/>
                <a:cs typeface="Cambria"/>
                <a:sym typeface="Cambria"/>
              </a:rPr>
              <a:t> Complex</a:t>
            </a:r>
            <a:endParaRPr sz="2900" dirty="0">
              <a:latin typeface="Cambria"/>
              <a:ea typeface="Cambria"/>
              <a:cs typeface="Cambria"/>
              <a:sym typeface="Cambria"/>
            </a:endParaRPr>
          </a:p>
        </p:txBody>
      </p:sp>
      <p:pic>
        <p:nvPicPr>
          <p:cNvPr id="2" name="Picture 1">
            <a:extLst>
              <a:ext uri="{FF2B5EF4-FFF2-40B4-BE49-F238E27FC236}">
                <a16:creationId xmlns:a16="http://schemas.microsoft.com/office/drawing/2014/main" id="{A359996B-A3AF-17C9-33FF-1E5CD7E88D61}"/>
              </a:ext>
            </a:extLst>
          </p:cNvPr>
          <p:cNvPicPr>
            <a:picLocks noChangeAspect="1"/>
          </p:cNvPicPr>
          <p:nvPr/>
        </p:nvPicPr>
        <p:blipFill>
          <a:blip r:embed="rId3"/>
          <a:stretch>
            <a:fillRect/>
          </a:stretch>
        </p:blipFill>
        <p:spPr>
          <a:xfrm>
            <a:off x="11242829" y="9144"/>
            <a:ext cx="949171" cy="939019"/>
          </a:xfrm>
          <a:prstGeom prst="rect">
            <a:avLst/>
          </a:prstGeom>
        </p:spPr>
      </p:pic>
      <p:sp>
        <p:nvSpPr>
          <p:cNvPr id="4" name="Rectangle 3"/>
          <p:cNvSpPr/>
          <p:nvPr/>
        </p:nvSpPr>
        <p:spPr>
          <a:xfrm>
            <a:off x="2837240" y="274638"/>
            <a:ext cx="6619120" cy="584775"/>
          </a:xfrm>
          <a:prstGeom prst="rect">
            <a:avLst/>
          </a:prstGeom>
        </p:spPr>
        <p:txBody>
          <a:bodyPr wrap="none">
            <a:spAutoFit/>
          </a:bodyPr>
          <a:lstStyle/>
          <a:p>
            <a:r>
              <a:rPr lang="en-US" sz="3200" b="1" dirty="0">
                <a:solidFill>
                  <a:schemeClr val="dk1"/>
                </a:solidFill>
                <a:latin typeface="Trebuchet MS"/>
                <a:ea typeface="Trebuchet MS"/>
                <a:cs typeface="Trebuchet MS"/>
                <a:sym typeface="Trebuchet MS"/>
              </a:rPr>
              <a:t>TRACK AND TRACE SUPPLY CHAIN</a:t>
            </a:r>
            <a:endParaRPr lang="en-IN" sz="32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107DF-76E9-C39E-BB40-E1C02DAC65B7}"/>
              </a:ext>
            </a:extLst>
          </p:cNvPr>
          <p:cNvSpPr>
            <a:spLocks noGrp="1"/>
          </p:cNvSpPr>
          <p:nvPr>
            <p:ph type="title"/>
          </p:nvPr>
        </p:nvSpPr>
        <p:spPr>
          <a:xfrm>
            <a:off x="812800" y="246502"/>
            <a:ext cx="10668000" cy="487500"/>
          </a:xfrm>
        </p:spPr>
        <p:txBody>
          <a:bodyPr/>
          <a:lstStyle/>
          <a:p>
            <a:pPr algn="ctr"/>
            <a:r>
              <a:rPr lang="en-US" sz="3200" dirty="0">
                <a:solidFill>
                  <a:schemeClr val="dk1"/>
                </a:solidFill>
                <a:latin typeface="Trebuchet MS"/>
                <a:ea typeface="Trebuchet MS"/>
                <a:cs typeface="Trebuchet MS"/>
                <a:sym typeface="Trebuchet MS"/>
              </a:rPr>
              <a:t>TRACK AND TRACE SUPPLY CHAIN</a:t>
            </a:r>
            <a:endParaRPr lang="en-IN" sz="3200" dirty="0"/>
          </a:p>
        </p:txBody>
      </p:sp>
      <p:sp>
        <p:nvSpPr>
          <p:cNvPr id="3" name="Text Placeholder 2">
            <a:extLst>
              <a:ext uri="{FF2B5EF4-FFF2-40B4-BE49-F238E27FC236}">
                <a16:creationId xmlns:a16="http://schemas.microsoft.com/office/drawing/2014/main" id="{4B2CA833-5DF2-21DA-7DDE-256AA1A3BF70}"/>
              </a:ext>
            </a:extLst>
          </p:cNvPr>
          <p:cNvSpPr>
            <a:spLocks noGrp="1"/>
          </p:cNvSpPr>
          <p:nvPr>
            <p:ph type="body" idx="1"/>
          </p:nvPr>
        </p:nvSpPr>
        <p:spPr/>
        <p:txBody>
          <a:bodyPr/>
          <a:lstStyle/>
          <a:p>
            <a:r>
              <a:rPr lang="en-IN" sz="2800" b="1" dirty="0">
                <a:solidFill>
                  <a:schemeClr val="accent1"/>
                </a:solidFill>
              </a:rPr>
              <a:t>GitHub Link:</a:t>
            </a:r>
          </a:p>
          <a:p>
            <a:endParaRPr lang="en-IN" dirty="0"/>
          </a:p>
          <a:p>
            <a:r>
              <a:rPr lang="en-IN" dirty="0">
                <a:solidFill>
                  <a:schemeClr val="accent5">
                    <a:lumMod val="50000"/>
                  </a:schemeClr>
                </a:solidFill>
              </a:rPr>
              <a:t>https://github.com/abhinavs5040/Track-and-Trace-Supply-chain-project-.git</a:t>
            </a:r>
            <a:endParaRPr lang="en-IN" dirty="0">
              <a:solidFill>
                <a:schemeClr val="accent5">
                  <a:lumMod val="50000"/>
                </a:schemeClr>
              </a:solidFill>
            </a:endParaRPr>
          </a:p>
        </p:txBody>
      </p:sp>
      <p:pic>
        <p:nvPicPr>
          <p:cNvPr id="5" name="Picture 4">
            <a:extLst>
              <a:ext uri="{FF2B5EF4-FFF2-40B4-BE49-F238E27FC236}">
                <a16:creationId xmlns:a16="http://schemas.microsoft.com/office/drawing/2014/main" id="{FBBF5556-FC5B-C202-19C5-31FACAF80EE5}"/>
              </a:ext>
            </a:extLst>
          </p:cNvPr>
          <p:cNvPicPr>
            <a:picLocks noChangeAspect="1"/>
          </p:cNvPicPr>
          <p:nvPr/>
        </p:nvPicPr>
        <p:blipFill>
          <a:blip r:embed="rId2"/>
          <a:stretch>
            <a:fillRect/>
          </a:stretch>
        </p:blipFill>
        <p:spPr>
          <a:xfrm>
            <a:off x="11242829" y="0"/>
            <a:ext cx="949171" cy="939019"/>
          </a:xfrm>
          <a:prstGeom prst="rect">
            <a:avLst/>
          </a:prstGeom>
        </p:spPr>
      </p:pic>
    </p:spTree>
    <p:extLst>
      <p:ext uri="{BB962C8B-B14F-4D97-AF65-F5344CB8AC3E}">
        <p14:creationId xmlns:p14="http://schemas.microsoft.com/office/powerpoint/2010/main" val="1691763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indent="0" algn="l" rtl="0">
              <a:lnSpc>
                <a:spcPct val="200000"/>
              </a:lnSpc>
              <a:spcBef>
                <a:spcPts val="0"/>
              </a:spcBef>
              <a:spcAft>
                <a:spcPts val="0"/>
              </a:spcAft>
              <a:buSzPts val="2800"/>
              <a:buNone/>
            </a:pPr>
            <a:r>
              <a:rPr lang="en-US" sz="100" dirty="0"/>
              <a:t>.</a:t>
            </a:r>
            <a:endParaRPr sz="100" dirty="0"/>
          </a:p>
        </p:txBody>
      </p:sp>
      <p:sp>
        <p:nvSpPr>
          <p:cNvPr id="110" name="Google Shape;110;p4"/>
          <p:cNvSpPr txBox="1">
            <a:spLocks noGrp="1"/>
          </p:cNvSpPr>
          <p:nvPr>
            <p:ph type="body" idx="1"/>
          </p:nvPr>
        </p:nvSpPr>
        <p:spPr>
          <a:xfrm>
            <a:off x="812800" y="1143000"/>
            <a:ext cx="10668000" cy="4749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45700" rIns="91425" bIns="45700" anchor="t" anchorCtr="0">
            <a:normAutofit fontScale="32500" lnSpcReduction="20000"/>
          </a:bodyPr>
          <a:lstStyle/>
          <a:p>
            <a:pPr marL="0" lvl="0" indent="0" algn="l" rtl="0">
              <a:lnSpc>
                <a:spcPct val="115000"/>
              </a:lnSpc>
              <a:spcBef>
                <a:spcPts val="1200"/>
              </a:spcBef>
              <a:spcAft>
                <a:spcPts val="0"/>
              </a:spcAft>
              <a:buClr>
                <a:schemeClr val="dk1"/>
              </a:buClr>
              <a:buSzPts val="275"/>
              <a:buFont typeface="Arial"/>
              <a:buNone/>
            </a:pPr>
            <a:r>
              <a:rPr lang="en-US" sz="11100" b="1" dirty="0">
                <a:solidFill>
                  <a:srgbClr val="0070C0"/>
                </a:solidFill>
                <a:latin typeface="Cambria"/>
                <a:ea typeface="Cambria"/>
                <a:cs typeface="Cambria"/>
                <a:sym typeface="Cambria"/>
              </a:rPr>
              <a:t>Analysis of Problem Statement</a:t>
            </a:r>
            <a:endParaRPr lang="en-US" sz="11100" b="1" dirty="0">
              <a:solidFill>
                <a:srgbClr val="0070C0"/>
              </a:solidFill>
              <a:latin typeface="Arial"/>
              <a:ea typeface="Arial"/>
              <a:cs typeface="Arial"/>
              <a:sym typeface="Arial"/>
            </a:endParaRPr>
          </a:p>
          <a:p>
            <a:pPr marL="0" lvl="0" indent="0" algn="l" rtl="0">
              <a:lnSpc>
                <a:spcPct val="115000"/>
              </a:lnSpc>
              <a:spcBef>
                <a:spcPts val="1200"/>
              </a:spcBef>
              <a:spcAft>
                <a:spcPts val="0"/>
              </a:spcAft>
              <a:buClr>
                <a:schemeClr val="dk1"/>
              </a:buClr>
              <a:buSzPts val="275"/>
              <a:buFont typeface="Arial"/>
              <a:buNone/>
            </a:pPr>
            <a:r>
              <a:rPr lang="en-US" sz="5982" dirty="0">
                <a:latin typeface="Arial"/>
                <a:ea typeface="Arial"/>
                <a:cs typeface="Arial"/>
                <a:sym typeface="Arial"/>
              </a:rPr>
              <a:t>The goal is to </a:t>
            </a:r>
            <a:r>
              <a:rPr lang="en-US" sz="5982" b="1" dirty="0">
                <a:latin typeface="Arial"/>
                <a:ea typeface="Arial"/>
                <a:cs typeface="Arial"/>
                <a:sym typeface="Arial"/>
              </a:rPr>
              <a:t>track millions of consumer product units</a:t>
            </a:r>
            <a:r>
              <a:rPr lang="en-US" sz="5982" dirty="0">
                <a:latin typeface="Arial"/>
                <a:ea typeface="Arial"/>
                <a:cs typeface="Arial"/>
                <a:sym typeface="Arial"/>
              </a:rPr>
              <a:t> from their point of origin to the retailer with </a:t>
            </a:r>
            <a:r>
              <a:rPr lang="en-US" sz="5982" b="1" dirty="0">
                <a:latin typeface="Arial"/>
                <a:ea typeface="Arial"/>
                <a:cs typeface="Arial"/>
                <a:sym typeface="Arial"/>
              </a:rPr>
              <a:t>minimal human effort</a:t>
            </a:r>
            <a:r>
              <a:rPr lang="en-US" sz="5982" dirty="0">
                <a:latin typeface="Arial"/>
                <a:ea typeface="Arial"/>
                <a:cs typeface="Arial"/>
                <a:sym typeface="Arial"/>
              </a:rPr>
              <a:t>. Traditional barcode-based solutions are insufficient, so we need a more advanced, scalable system that can handle the complexity of tracking across the supply chain.</a:t>
            </a:r>
            <a:endParaRPr sz="5982" dirty="0">
              <a:latin typeface="Arial"/>
              <a:ea typeface="Arial"/>
              <a:cs typeface="Arial"/>
              <a:sym typeface="Arial"/>
            </a:endParaRPr>
          </a:p>
          <a:p>
            <a:pPr marL="0" lvl="0" indent="0" algn="l" rtl="0">
              <a:lnSpc>
                <a:spcPct val="115000"/>
              </a:lnSpc>
              <a:spcBef>
                <a:spcPts val="1400"/>
              </a:spcBef>
              <a:spcAft>
                <a:spcPts val="0"/>
              </a:spcAft>
              <a:buClr>
                <a:schemeClr val="dk1"/>
              </a:buClr>
              <a:buSzPts val="275"/>
              <a:buFont typeface="Arial"/>
              <a:buNone/>
            </a:pPr>
            <a:r>
              <a:rPr lang="en-US" sz="6182" b="1" dirty="0">
                <a:solidFill>
                  <a:schemeClr val="dk2"/>
                </a:solidFill>
                <a:latin typeface="Trebuchet MS"/>
                <a:ea typeface="Trebuchet MS"/>
                <a:cs typeface="Trebuchet MS"/>
                <a:sym typeface="Trebuchet MS"/>
              </a:rPr>
              <a:t>Key Features Required:</a:t>
            </a:r>
            <a:endParaRPr sz="6182" b="1" dirty="0">
              <a:solidFill>
                <a:schemeClr val="dk2"/>
              </a:solidFill>
              <a:latin typeface="Trebuchet MS"/>
              <a:ea typeface="Trebuchet MS"/>
              <a:cs typeface="Trebuchet MS"/>
              <a:sym typeface="Trebuchet MS"/>
            </a:endParaRPr>
          </a:p>
          <a:p>
            <a:pPr marL="457200" lvl="0" indent="-323565" algn="l" rtl="0">
              <a:lnSpc>
                <a:spcPct val="115000"/>
              </a:lnSpc>
              <a:spcBef>
                <a:spcPts val="1200"/>
              </a:spcBef>
              <a:spcAft>
                <a:spcPts val="0"/>
              </a:spcAft>
              <a:buSzPct val="100000"/>
              <a:buAutoNum type="arabicPeriod"/>
            </a:pPr>
            <a:r>
              <a:rPr lang="en-US" sz="5982" b="1" dirty="0">
                <a:latin typeface="Arial"/>
                <a:ea typeface="Arial"/>
                <a:cs typeface="Arial"/>
                <a:sym typeface="Arial"/>
              </a:rPr>
              <a:t>Tracking of individual units</a:t>
            </a:r>
            <a:r>
              <a:rPr lang="en-US" sz="5982" dirty="0">
                <a:latin typeface="Arial"/>
                <a:ea typeface="Arial"/>
                <a:cs typeface="Arial"/>
                <a:sym typeface="Arial"/>
              </a:rPr>
              <a:t> from point of origin to retailers.</a:t>
            </a:r>
            <a:endParaRPr sz="7520" dirty="0">
              <a:latin typeface="Arial"/>
              <a:ea typeface="Arial"/>
              <a:cs typeface="Arial"/>
              <a:sym typeface="Arial"/>
            </a:endParaRPr>
          </a:p>
          <a:p>
            <a:pPr marL="457200" lvl="0" indent="-323565" algn="l" rtl="0">
              <a:lnSpc>
                <a:spcPct val="115000"/>
              </a:lnSpc>
              <a:spcBef>
                <a:spcPts val="0"/>
              </a:spcBef>
              <a:spcAft>
                <a:spcPts val="0"/>
              </a:spcAft>
              <a:buSzPct val="100000"/>
              <a:buAutoNum type="arabicPeriod"/>
            </a:pPr>
            <a:r>
              <a:rPr lang="en-US" sz="5982" b="1" dirty="0">
                <a:latin typeface="Arial"/>
                <a:ea typeface="Arial"/>
                <a:cs typeface="Arial"/>
                <a:sym typeface="Arial"/>
              </a:rPr>
              <a:t>Scalability</a:t>
            </a:r>
            <a:r>
              <a:rPr lang="en-US" sz="5982" dirty="0">
                <a:latin typeface="Arial"/>
                <a:ea typeface="Arial"/>
                <a:cs typeface="Arial"/>
                <a:sym typeface="Arial"/>
              </a:rPr>
              <a:t> to handle millions of units.</a:t>
            </a:r>
            <a:endParaRPr sz="5982" dirty="0">
              <a:latin typeface="Arial"/>
              <a:ea typeface="Arial"/>
              <a:cs typeface="Arial"/>
              <a:sym typeface="Arial"/>
            </a:endParaRPr>
          </a:p>
          <a:p>
            <a:pPr marL="457200" lvl="0" indent="-323565" algn="l" rtl="0">
              <a:lnSpc>
                <a:spcPct val="115000"/>
              </a:lnSpc>
              <a:spcBef>
                <a:spcPts val="0"/>
              </a:spcBef>
              <a:spcAft>
                <a:spcPts val="0"/>
              </a:spcAft>
              <a:buSzPct val="100000"/>
              <a:buAutoNum type="arabicPeriod"/>
            </a:pPr>
            <a:r>
              <a:rPr lang="en-US" sz="5982" b="1" dirty="0">
                <a:latin typeface="Arial"/>
                <a:ea typeface="Arial"/>
                <a:cs typeface="Arial"/>
                <a:sym typeface="Arial"/>
              </a:rPr>
              <a:t>Minimal human intervention</a:t>
            </a:r>
            <a:r>
              <a:rPr lang="en-US" sz="5982" dirty="0">
                <a:latin typeface="Arial"/>
                <a:ea typeface="Arial"/>
                <a:cs typeface="Arial"/>
                <a:sym typeface="Arial"/>
              </a:rPr>
              <a:t>.</a:t>
            </a:r>
            <a:endParaRPr sz="5982" dirty="0">
              <a:latin typeface="Arial"/>
              <a:ea typeface="Arial"/>
              <a:cs typeface="Arial"/>
              <a:sym typeface="Arial"/>
            </a:endParaRPr>
          </a:p>
          <a:p>
            <a:pPr marL="457200" lvl="0" indent="-323565" algn="l" rtl="0">
              <a:lnSpc>
                <a:spcPct val="115000"/>
              </a:lnSpc>
              <a:spcBef>
                <a:spcPts val="0"/>
              </a:spcBef>
              <a:spcAft>
                <a:spcPts val="0"/>
              </a:spcAft>
              <a:buSzPct val="100000"/>
              <a:buAutoNum type="arabicPeriod"/>
            </a:pPr>
            <a:r>
              <a:rPr lang="en-US" sz="5982" dirty="0">
                <a:latin typeface="Arial"/>
                <a:ea typeface="Arial"/>
                <a:cs typeface="Arial"/>
                <a:sym typeface="Arial"/>
              </a:rPr>
              <a:t>Integration with </a:t>
            </a:r>
            <a:r>
              <a:rPr lang="en-US" sz="5982" b="1" dirty="0">
                <a:latin typeface="Arial"/>
                <a:ea typeface="Arial"/>
                <a:cs typeface="Arial"/>
                <a:sym typeface="Arial"/>
              </a:rPr>
              <a:t>existing supply chain systems</a:t>
            </a:r>
            <a:r>
              <a:rPr lang="en-US" sz="5982" dirty="0">
                <a:latin typeface="Arial"/>
                <a:ea typeface="Arial"/>
                <a:cs typeface="Arial"/>
                <a:sym typeface="Arial"/>
              </a:rPr>
              <a:t>.</a:t>
            </a:r>
            <a:endParaRPr sz="5982" dirty="0">
              <a:latin typeface="Arial"/>
              <a:ea typeface="Arial"/>
              <a:cs typeface="Arial"/>
              <a:sym typeface="Arial"/>
            </a:endParaRPr>
          </a:p>
          <a:p>
            <a:pPr marL="457200" lvl="0" indent="-323565" algn="l" rtl="0">
              <a:lnSpc>
                <a:spcPct val="115000"/>
              </a:lnSpc>
              <a:spcBef>
                <a:spcPts val="0"/>
              </a:spcBef>
              <a:spcAft>
                <a:spcPts val="0"/>
              </a:spcAft>
              <a:buSzPct val="100000"/>
              <a:buAutoNum type="arabicPeriod"/>
            </a:pPr>
            <a:r>
              <a:rPr lang="en-US" sz="5982" b="1" dirty="0">
                <a:latin typeface="Arial"/>
                <a:ea typeface="Arial"/>
                <a:cs typeface="Arial"/>
                <a:sym typeface="Arial"/>
              </a:rPr>
              <a:t>Real-time data collection, analysis, and reporting</a:t>
            </a:r>
            <a:r>
              <a:rPr lang="en-US" sz="5982" dirty="0">
                <a:latin typeface="Arial"/>
                <a:ea typeface="Arial"/>
                <a:cs typeface="Arial"/>
                <a:sym typeface="Arial"/>
              </a:rPr>
              <a:t>.</a:t>
            </a:r>
            <a:endParaRPr sz="6082" dirty="0">
              <a:latin typeface="Arial"/>
              <a:ea typeface="Arial"/>
              <a:cs typeface="Arial"/>
              <a:sym typeface="Arial"/>
            </a:endParaRPr>
          </a:p>
          <a:p>
            <a:pPr marL="342900" lvl="0" indent="-190500" algn="just" rtl="0">
              <a:lnSpc>
                <a:spcPct val="200000"/>
              </a:lnSpc>
              <a:spcBef>
                <a:spcPts val="0"/>
              </a:spcBef>
              <a:spcAft>
                <a:spcPts val="0"/>
              </a:spcAft>
              <a:buClr>
                <a:schemeClr val="dk1"/>
              </a:buClr>
              <a:buSzPct val="100000"/>
              <a:buNone/>
            </a:pPr>
            <a:endParaRPr dirty="0">
              <a:latin typeface="Cambria"/>
              <a:ea typeface="Cambria"/>
              <a:cs typeface="Cambria"/>
              <a:sym typeface="Cambria"/>
            </a:endParaRPr>
          </a:p>
          <a:p>
            <a:pPr marL="342900" lvl="0" indent="-190500" algn="just" rtl="0">
              <a:lnSpc>
                <a:spcPct val="200000"/>
              </a:lnSpc>
              <a:spcBef>
                <a:spcPts val="0"/>
              </a:spcBef>
              <a:spcAft>
                <a:spcPts val="0"/>
              </a:spcAft>
              <a:buClr>
                <a:schemeClr val="dk1"/>
              </a:buClr>
              <a:buSzPct val="100000"/>
              <a:buNone/>
            </a:pPr>
            <a:endParaRPr dirty="0">
              <a:latin typeface="Cambria"/>
              <a:ea typeface="Cambria"/>
              <a:cs typeface="Cambria"/>
              <a:sym typeface="Cambria"/>
            </a:endParaRPr>
          </a:p>
          <a:p>
            <a:pPr marL="342900" lvl="0" indent="-190500" algn="just" rtl="0">
              <a:lnSpc>
                <a:spcPct val="200000"/>
              </a:lnSpc>
              <a:spcBef>
                <a:spcPts val="0"/>
              </a:spcBef>
              <a:spcAft>
                <a:spcPts val="0"/>
              </a:spcAft>
              <a:buClr>
                <a:schemeClr val="dk1"/>
              </a:buClr>
              <a:buSzPct val="100000"/>
              <a:buNone/>
            </a:pPr>
            <a:endParaRPr dirty="0">
              <a:latin typeface="Cambria"/>
              <a:ea typeface="Cambria"/>
              <a:cs typeface="Cambria"/>
              <a:sym typeface="Cambria"/>
            </a:endParaRPr>
          </a:p>
        </p:txBody>
      </p:sp>
      <p:pic>
        <p:nvPicPr>
          <p:cNvPr id="2" name="Picture 1">
            <a:extLst>
              <a:ext uri="{FF2B5EF4-FFF2-40B4-BE49-F238E27FC236}">
                <a16:creationId xmlns:a16="http://schemas.microsoft.com/office/drawing/2014/main" id="{45D4115D-6E96-2A7F-C943-88224EC8719A}"/>
              </a:ext>
            </a:extLst>
          </p:cNvPr>
          <p:cNvPicPr>
            <a:picLocks noChangeAspect="1"/>
          </p:cNvPicPr>
          <p:nvPr/>
        </p:nvPicPr>
        <p:blipFill>
          <a:blip r:embed="rId3"/>
          <a:stretch>
            <a:fillRect/>
          </a:stretch>
        </p:blipFill>
        <p:spPr>
          <a:xfrm>
            <a:off x="11242829" y="9144"/>
            <a:ext cx="949171" cy="939019"/>
          </a:xfrm>
          <a:prstGeom prst="rect">
            <a:avLst/>
          </a:prstGeom>
        </p:spPr>
      </p:pic>
      <p:sp>
        <p:nvSpPr>
          <p:cNvPr id="4" name="Rectangle 3"/>
          <p:cNvSpPr/>
          <p:nvPr/>
        </p:nvSpPr>
        <p:spPr>
          <a:xfrm>
            <a:off x="2837240" y="226000"/>
            <a:ext cx="6619120" cy="584775"/>
          </a:xfrm>
          <a:prstGeom prst="rect">
            <a:avLst/>
          </a:prstGeom>
        </p:spPr>
        <p:txBody>
          <a:bodyPr wrap="none">
            <a:spAutoFit/>
          </a:bodyPr>
          <a:lstStyle/>
          <a:p>
            <a:r>
              <a:rPr lang="en-US" sz="3200" b="1" dirty="0">
                <a:solidFill>
                  <a:schemeClr val="dk1"/>
                </a:solidFill>
                <a:latin typeface="Trebuchet MS"/>
                <a:ea typeface="Trebuchet MS"/>
                <a:cs typeface="Trebuchet MS"/>
                <a:sym typeface="Trebuchet MS"/>
              </a:rPr>
              <a:t>TRACK AND TRACE SUPPLY CHAIN</a:t>
            </a:r>
            <a:endParaRPr lang="en-IN" sz="32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6"/>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indent="0" algn="l" rtl="0">
              <a:lnSpc>
                <a:spcPct val="200000"/>
              </a:lnSpc>
              <a:spcBef>
                <a:spcPts val="0"/>
              </a:spcBef>
              <a:spcAft>
                <a:spcPts val="0"/>
              </a:spcAft>
              <a:buSzPts val="2800"/>
              <a:buNone/>
            </a:pPr>
            <a:r>
              <a:rPr lang="en-US" sz="100" dirty="0">
                <a:latin typeface="Cambria"/>
                <a:ea typeface="Cambria"/>
                <a:cs typeface="Cambria"/>
                <a:sym typeface="Cambria"/>
              </a:rPr>
              <a:t>.</a:t>
            </a:r>
            <a:endParaRPr sz="100" dirty="0">
              <a:latin typeface="Cambria"/>
              <a:ea typeface="Cambria"/>
              <a:cs typeface="Cambria"/>
              <a:sym typeface="Cambria"/>
            </a:endParaRPr>
          </a:p>
        </p:txBody>
      </p:sp>
      <p:sp>
        <p:nvSpPr>
          <p:cNvPr id="123" name="Google Shape;123;p6"/>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105000"/>
              </a:lnSpc>
              <a:spcBef>
                <a:spcPts val="1400"/>
              </a:spcBef>
              <a:spcAft>
                <a:spcPts val="0"/>
              </a:spcAft>
              <a:buClr>
                <a:schemeClr val="dk1"/>
              </a:buClr>
              <a:buSzPct val="31575"/>
              <a:buFont typeface="Arial"/>
              <a:buNone/>
            </a:pPr>
            <a:r>
              <a:rPr lang="en-US" sz="3500" b="1" dirty="0">
                <a:solidFill>
                  <a:srgbClr val="0070C0"/>
                </a:solidFill>
                <a:latin typeface="Cambria"/>
                <a:ea typeface="Cambria"/>
                <a:cs typeface="Cambria"/>
                <a:sym typeface="Cambria"/>
              </a:rPr>
              <a:t>Analysis of Problem Statement (contd...)</a:t>
            </a:r>
            <a:endParaRPr lang="en-US" sz="3500" b="1" dirty="0">
              <a:solidFill>
                <a:srgbClr val="0070C0"/>
              </a:solidFill>
              <a:latin typeface="Arial"/>
              <a:ea typeface="Arial"/>
              <a:cs typeface="Arial"/>
              <a:sym typeface="Arial"/>
            </a:endParaRPr>
          </a:p>
          <a:p>
            <a:pPr marL="0" lvl="0" indent="0" algn="l" rtl="0">
              <a:lnSpc>
                <a:spcPct val="105000"/>
              </a:lnSpc>
              <a:spcBef>
                <a:spcPts val="1400"/>
              </a:spcBef>
              <a:spcAft>
                <a:spcPts val="0"/>
              </a:spcAft>
              <a:buClr>
                <a:schemeClr val="dk1"/>
              </a:buClr>
              <a:buSzPct val="31575"/>
              <a:buFont typeface="Arial"/>
              <a:buNone/>
            </a:pPr>
            <a:r>
              <a:rPr lang="en-US" sz="1916" b="1" dirty="0">
                <a:latin typeface="Arial"/>
                <a:ea typeface="Arial"/>
                <a:cs typeface="Arial"/>
                <a:sym typeface="Arial"/>
              </a:rPr>
              <a:t>5. Data Storage and Syncing</a:t>
            </a:r>
            <a:endParaRPr sz="1916" b="1" dirty="0">
              <a:latin typeface="Arial"/>
              <a:ea typeface="Arial"/>
              <a:cs typeface="Arial"/>
              <a:sym typeface="Arial"/>
            </a:endParaRPr>
          </a:p>
          <a:p>
            <a:pPr marL="457200" lvl="0" indent="-321760" algn="l" rtl="0">
              <a:lnSpc>
                <a:spcPct val="105000"/>
              </a:lnSpc>
              <a:spcBef>
                <a:spcPts val="1200"/>
              </a:spcBef>
              <a:spcAft>
                <a:spcPts val="0"/>
              </a:spcAft>
              <a:buSzPct val="100000"/>
              <a:buChar char="●"/>
            </a:pPr>
            <a:r>
              <a:rPr lang="en-US" sz="1586" b="1" dirty="0">
                <a:latin typeface="Arial"/>
                <a:ea typeface="Arial"/>
                <a:cs typeface="Arial"/>
                <a:sym typeface="Arial"/>
              </a:rPr>
              <a:t>Realm</a:t>
            </a:r>
            <a:r>
              <a:rPr lang="en-US" sz="1586" dirty="0">
                <a:latin typeface="Arial"/>
                <a:ea typeface="Arial"/>
                <a:cs typeface="Arial"/>
                <a:sym typeface="Arial"/>
              </a:rPr>
              <a:t> or </a:t>
            </a:r>
            <a:r>
              <a:rPr lang="en-US" sz="1586" b="1" dirty="0">
                <a:latin typeface="Arial"/>
                <a:ea typeface="Arial"/>
                <a:cs typeface="Arial"/>
                <a:sym typeface="Arial"/>
              </a:rPr>
              <a:t>SQLite</a:t>
            </a:r>
            <a:r>
              <a:rPr lang="en-US" sz="1586" dirty="0">
                <a:latin typeface="Arial"/>
                <a:ea typeface="Arial"/>
                <a:cs typeface="Arial"/>
                <a:sym typeface="Arial"/>
              </a:rPr>
              <a:t>: For local offline data storage on the mobile app, allowing the app to work even when the device is not connected to the internet.</a:t>
            </a:r>
            <a:endParaRPr sz="1586" dirty="0">
              <a:latin typeface="Arial"/>
              <a:ea typeface="Arial"/>
              <a:cs typeface="Arial"/>
              <a:sym typeface="Arial"/>
            </a:endParaRPr>
          </a:p>
          <a:p>
            <a:pPr marL="457200" lvl="0" indent="-321760" algn="l" rtl="0">
              <a:lnSpc>
                <a:spcPct val="105000"/>
              </a:lnSpc>
              <a:spcBef>
                <a:spcPts val="0"/>
              </a:spcBef>
              <a:spcAft>
                <a:spcPts val="0"/>
              </a:spcAft>
              <a:buSzPct val="100000"/>
              <a:buChar char="●"/>
            </a:pPr>
            <a:r>
              <a:rPr lang="en-US" sz="1586" b="1" dirty="0">
                <a:latin typeface="Arial"/>
                <a:ea typeface="Arial"/>
                <a:cs typeface="Arial"/>
                <a:sym typeface="Arial"/>
              </a:rPr>
              <a:t>Redux-Persist</a:t>
            </a:r>
            <a:r>
              <a:rPr lang="en-US" sz="1586" dirty="0">
                <a:latin typeface="Arial"/>
                <a:ea typeface="Arial"/>
                <a:cs typeface="Arial"/>
                <a:sym typeface="Arial"/>
              </a:rPr>
              <a:t>: To persist the state of the app locally, ensuring that tracking data is available offline and synced when the app goes online.</a:t>
            </a:r>
            <a:endParaRPr sz="1586" dirty="0">
              <a:latin typeface="Arial"/>
              <a:ea typeface="Arial"/>
              <a:cs typeface="Arial"/>
              <a:sym typeface="Arial"/>
            </a:endParaRPr>
          </a:p>
          <a:p>
            <a:pPr marL="0" lvl="0" indent="0" algn="l" rtl="0">
              <a:lnSpc>
                <a:spcPct val="105000"/>
              </a:lnSpc>
              <a:spcBef>
                <a:spcPts val="1400"/>
              </a:spcBef>
              <a:spcAft>
                <a:spcPts val="0"/>
              </a:spcAft>
              <a:buClr>
                <a:schemeClr val="dk1"/>
              </a:buClr>
              <a:buSzPct val="31575"/>
              <a:buFont typeface="Arial"/>
              <a:buNone/>
            </a:pPr>
            <a:r>
              <a:rPr lang="en-US" sz="1916" b="1" dirty="0">
                <a:latin typeface="Arial"/>
                <a:ea typeface="Arial"/>
                <a:cs typeface="Arial"/>
                <a:sym typeface="Arial"/>
              </a:rPr>
              <a:t>6. Real-Time Data Processing</a:t>
            </a:r>
            <a:endParaRPr sz="1916" b="1" dirty="0">
              <a:latin typeface="Arial"/>
              <a:ea typeface="Arial"/>
              <a:cs typeface="Arial"/>
              <a:sym typeface="Arial"/>
            </a:endParaRPr>
          </a:p>
          <a:p>
            <a:pPr marL="457200" lvl="0" indent="-321760" algn="l" rtl="0">
              <a:lnSpc>
                <a:spcPct val="105000"/>
              </a:lnSpc>
              <a:spcBef>
                <a:spcPts val="1200"/>
              </a:spcBef>
              <a:spcAft>
                <a:spcPts val="0"/>
              </a:spcAft>
              <a:buSzPct val="100000"/>
              <a:buChar char="●"/>
            </a:pPr>
            <a:r>
              <a:rPr lang="en-US" sz="1586" b="1" dirty="0">
                <a:latin typeface="Arial"/>
                <a:ea typeface="Arial"/>
                <a:cs typeface="Arial"/>
                <a:sym typeface="Arial"/>
              </a:rPr>
              <a:t>Apache Kafka</a:t>
            </a:r>
            <a:r>
              <a:rPr lang="en-US" sz="1586" dirty="0">
                <a:latin typeface="Arial"/>
                <a:ea typeface="Arial"/>
                <a:cs typeface="Arial"/>
                <a:sym typeface="Arial"/>
              </a:rPr>
              <a:t> or </a:t>
            </a:r>
            <a:r>
              <a:rPr lang="en-US" sz="1586" b="1" dirty="0">
                <a:latin typeface="Arial"/>
                <a:ea typeface="Arial"/>
                <a:cs typeface="Arial"/>
                <a:sym typeface="Arial"/>
              </a:rPr>
              <a:t>RabbitMQ</a:t>
            </a:r>
            <a:r>
              <a:rPr lang="en-US" sz="1586" dirty="0">
                <a:latin typeface="Arial"/>
                <a:ea typeface="Arial"/>
                <a:cs typeface="Arial"/>
                <a:sym typeface="Arial"/>
              </a:rPr>
              <a:t>: For streaming real-time data such as product movement and tracking events.</a:t>
            </a:r>
            <a:endParaRPr sz="1586" dirty="0">
              <a:latin typeface="Arial"/>
              <a:ea typeface="Arial"/>
              <a:cs typeface="Arial"/>
              <a:sym typeface="Arial"/>
            </a:endParaRPr>
          </a:p>
          <a:p>
            <a:pPr marL="457200" lvl="0" indent="-321760" algn="l" rtl="0">
              <a:lnSpc>
                <a:spcPct val="105000"/>
              </a:lnSpc>
              <a:spcBef>
                <a:spcPts val="0"/>
              </a:spcBef>
              <a:spcAft>
                <a:spcPts val="0"/>
              </a:spcAft>
              <a:buSzPct val="100000"/>
              <a:buChar char="●"/>
            </a:pPr>
            <a:r>
              <a:rPr lang="en-US" sz="1586" b="1" dirty="0">
                <a:latin typeface="Arial"/>
                <a:ea typeface="Arial"/>
                <a:cs typeface="Arial"/>
                <a:sym typeface="Arial"/>
              </a:rPr>
              <a:t>Socket.io</a:t>
            </a:r>
            <a:r>
              <a:rPr lang="en-US" sz="1586" dirty="0">
                <a:latin typeface="Arial"/>
                <a:ea typeface="Arial"/>
                <a:cs typeface="Arial"/>
                <a:sym typeface="Arial"/>
              </a:rPr>
              <a:t>: For real-time updates to the React Native app, pushing notifications when there is a product status change.</a:t>
            </a:r>
            <a:endParaRPr sz="1586" dirty="0">
              <a:latin typeface="Arial"/>
              <a:ea typeface="Arial"/>
              <a:cs typeface="Arial"/>
              <a:sym typeface="Arial"/>
            </a:endParaRPr>
          </a:p>
          <a:p>
            <a:pPr marL="0" lvl="0" indent="0" algn="l" rtl="0">
              <a:lnSpc>
                <a:spcPct val="115000"/>
              </a:lnSpc>
              <a:spcBef>
                <a:spcPts val="1400"/>
              </a:spcBef>
              <a:spcAft>
                <a:spcPts val="0"/>
              </a:spcAft>
              <a:buNone/>
            </a:pPr>
            <a:r>
              <a:rPr lang="en-US" sz="2000" b="1" dirty="0">
                <a:latin typeface="Arial"/>
                <a:ea typeface="Arial"/>
                <a:cs typeface="Arial"/>
                <a:sym typeface="Arial"/>
              </a:rPr>
              <a:t>7. Security</a:t>
            </a:r>
            <a:endParaRPr sz="2000" b="1" dirty="0">
              <a:latin typeface="Arial"/>
              <a:ea typeface="Arial"/>
              <a:cs typeface="Arial"/>
              <a:sym typeface="Arial"/>
            </a:endParaRPr>
          </a:p>
          <a:p>
            <a:pPr marL="457200" lvl="0" indent="-334327" algn="l" rtl="0">
              <a:lnSpc>
                <a:spcPct val="115000"/>
              </a:lnSpc>
              <a:spcBef>
                <a:spcPts val="1200"/>
              </a:spcBef>
              <a:spcAft>
                <a:spcPts val="0"/>
              </a:spcAft>
              <a:buSzPct val="100000"/>
              <a:buChar char="●"/>
            </a:pPr>
            <a:r>
              <a:rPr lang="en-US" sz="1800" b="1" dirty="0">
                <a:latin typeface="Arial"/>
                <a:ea typeface="Arial"/>
                <a:cs typeface="Arial"/>
                <a:sym typeface="Arial"/>
              </a:rPr>
              <a:t>OAuth 2.0 / JWT (JSON Web Tokens)</a:t>
            </a:r>
            <a:r>
              <a:rPr lang="en-US" sz="1800" dirty="0">
                <a:latin typeface="Arial"/>
                <a:ea typeface="Arial"/>
                <a:cs typeface="Arial"/>
                <a:sym typeface="Arial"/>
              </a:rPr>
              <a:t>: For secure user authentication and authorization between the mobile app and backend services.</a:t>
            </a:r>
            <a:endParaRPr sz="1800" dirty="0">
              <a:latin typeface="Arial"/>
              <a:ea typeface="Arial"/>
              <a:cs typeface="Arial"/>
              <a:sym typeface="Arial"/>
            </a:endParaRPr>
          </a:p>
          <a:p>
            <a:pPr marL="457200" lvl="0" indent="-334327" algn="l" rtl="0">
              <a:lnSpc>
                <a:spcPct val="115000"/>
              </a:lnSpc>
              <a:spcBef>
                <a:spcPts val="0"/>
              </a:spcBef>
              <a:spcAft>
                <a:spcPts val="0"/>
              </a:spcAft>
              <a:buSzPct val="100000"/>
              <a:buChar char="●"/>
            </a:pPr>
            <a:r>
              <a:rPr lang="en-US" sz="1800" b="1" dirty="0">
                <a:latin typeface="Arial"/>
                <a:ea typeface="Arial"/>
                <a:cs typeface="Arial"/>
                <a:sym typeface="Arial"/>
              </a:rPr>
              <a:t>SSL/TLS Encryption</a:t>
            </a:r>
            <a:r>
              <a:rPr lang="en-US" sz="1800" dirty="0">
                <a:latin typeface="Arial"/>
                <a:ea typeface="Arial"/>
                <a:cs typeface="Arial"/>
                <a:sym typeface="Arial"/>
              </a:rPr>
              <a:t>: For ensuring secure data transmission between the mobile app and backend.</a:t>
            </a:r>
            <a:endParaRPr sz="1800" dirty="0">
              <a:latin typeface="Arial"/>
              <a:ea typeface="Arial"/>
              <a:cs typeface="Arial"/>
              <a:sym typeface="Arial"/>
            </a:endParaRPr>
          </a:p>
          <a:p>
            <a:pPr marL="457200" lvl="0" indent="-334327" algn="l" rtl="0">
              <a:lnSpc>
                <a:spcPct val="115000"/>
              </a:lnSpc>
              <a:spcBef>
                <a:spcPts val="0"/>
              </a:spcBef>
              <a:spcAft>
                <a:spcPts val="0"/>
              </a:spcAft>
              <a:buSzPct val="100000"/>
              <a:buChar char="●"/>
            </a:pPr>
            <a:r>
              <a:rPr lang="en-US" sz="1800" b="1" dirty="0">
                <a:latin typeface="Arial"/>
                <a:ea typeface="Arial"/>
                <a:cs typeface="Arial"/>
                <a:sym typeface="Arial"/>
              </a:rPr>
              <a:t>React Native Keychain</a:t>
            </a:r>
            <a:r>
              <a:rPr lang="en-US" sz="1800" dirty="0">
                <a:latin typeface="Arial"/>
                <a:ea typeface="Arial"/>
                <a:cs typeface="Arial"/>
                <a:sym typeface="Arial"/>
              </a:rPr>
              <a:t>: For securely storing sensitive data like API keys, tokens, and passwords on the device.</a:t>
            </a:r>
            <a:endParaRPr sz="1800" dirty="0">
              <a:latin typeface="Arial"/>
              <a:ea typeface="Arial"/>
              <a:cs typeface="Arial"/>
              <a:sym typeface="Arial"/>
            </a:endParaRPr>
          </a:p>
          <a:p>
            <a:pPr marL="0" lvl="0" indent="0" algn="l" rtl="0">
              <a:lnSpc>
                <a:spcPct val="105000"/>
              </a:lnSpc>
              <a:spcBef>
                <a:spcPts val="1200"/>
              </a:spcBef>
              <a:spcAft>
                <a:spcPts val="1200"/>
              </a:spcAft>
              <a:buNone/>
            </a:pPr>
            <a:endParaRPr sz="1586" dirty="0">
              <a:latin typeface="Arial"/>
              <a:ea typeface="Arial"/>
              <a:cs typeface="Arial"/>
              <a:sym typeface="Arial"/>
            </a:endParaRPr>
          </a:p>
        </p:txBody>
      </p:sp>
      <p:pic>
        <p:nvPicPr>
          <p:cNvPr id="2" name="Picture 1">
            <a:extLst>
              <a:ext uri="{FF2B5EF4-FFF2-40B4-BE49-F238E27FC236}">
                <a16:creationId xmlns:a16="http://schemas.microsoft.com/office/drawing/2014/main" id="{9A59F69F-D6E4-CA33-25B2-63514CFBEBC9}"/>
              </a:ext>
            </a:extLst>
          </p:cNvPr>
          <p:cNvPicPr>
            <a:picLocks noChangeAspect="1"/>
          </p:cNvPicPr>
          <p:nvPr/>
        </p:nvPicPr>
        <p:blipFill>
          <a:blip r:embed="rId3"/>
          <a:stretch>
            <a:fillRect/>
          </a:stretch>
        </p:blipFill>
        <p:spPr>
          <a:xfrm>
            <a:off x="11242829" y="0"/>
            <a:ext cx="949171" cy="939019"/>
          </a:xfrm>
          <a:prstGeom prst="rect">
            <a:avLst/>
          </a:prstGeom>
        </p:spPr>
      </p:pic>
      <p:sp>
        <p:nvSpPr>
          <p:cNvPr id="4" name="Rectangle 3"/>
          <p:cNvSpPr/>
          <p:nvPr/>
        </p:nvSpPr>
        <p:spPr>
          <a:xfrm>
            <a:off x="3059839" y="269121"/>
            <a:ext cx="6619120" cy="584775"/>
          </a:xfrm>
          <a:prstGeom prst="rect">
            <a:avLst/>
          </a:prstGeom>
        </p:spPr>
        <p:txBody>
          <a:bodyPr wrap="none">
            <a:spAutoFit/>
          </a:bodyPr>
          <a:lstStyle/>
          <a:p>
            <a:r>
              <a:rPr lang="en-US" sz="3200" b="1" dirty="0">
                <a:solidFill>
                  <a:schemeClr val="dk1"/>
                </a:solidFill>
                <a:latin typeface="Trebuchet MS"/>
                <a:ea typeface="Trebuchet MS"/>
                <a:cs typeface="Trebuchet MS"/>
                <a:sym typeface="Trebuchet MS"/>
              </a:rPr>
              <a:t>TRACK AND TRACE SUPPLY CHAIN</a:t>
            </a:r>
            <a:endParaRPr lang="en-IN" sz="32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17365D"/>
              </a:buClr>
              <a:buSzPts val="2800"/>
              <a:buFont typeface="Verdana"/>
              <a:buNone/>
            </a:pPr>
            <a:r>
              <a:rPr lang="en-US" sz="100" dirty="0">
                <a:latin typeface="Cambria"/>
                <a:ea typeface="Cambria"/>
                <a:cs typeface="Cambria"/>
                <a:sym typeface="Cambria"/>
              </a:rPr>
              <a:t>.</a:t>
            </a:r>
            <a:endParaRPr sz="100" dirty="0">
              <a:latin typeface="Cambria"/>
              <a:ea typeface="Cambria"/>
              <a:cs typeface="Cambria"/>
              <a:sym typeface="Cambria"/>
            </a:endParaRPr>
          </a:p>
        </p:txBody>
      </p:sp>
      <p:sp>
        <p:nvSpPr>
          <p:cNvPr id="129" name="Google Shape;129;p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sz="2800" b="1" dirty="0">
                <a:solidFill>
                  <a:srgbClr val="0070C0"/>
                </a:solidFill>
                <a:latin typeface="Cambria"/>
                <a:ea typeface="Cambria"/>
                <a:cs typeface="Cambria"/>
                <a:sym typeface="Cambria"/>
              </a:rPr>
              <a:t>Timeline of the Project (Gantt Chart)</a:t>
            </a:r>
            <a:endParaRPr lang="en-US" sz="2800" b="1" dirty="0">
              <a:solidFill>
                <a:srgbClr val="0070C0"/>
              </a:solidFill>
              <a:latin typeface="Arial"/>
              <a:ea typeface="Arial"/>
              <a:cs typeface="Arial"/>
              <a:sym typeface="Arial"/>
            </a:endParaRPr>
          </a:p>
          <a:p>
            <a:pPr marL="342900" lvl="0" indent="-190500" algn="just" rtl="0">
              <a:lnSpc>
                <a:spcPct val="100000"/>
              </a:lnSpc>
              <a:spcBef>
                <a:spcPts val="1200"/>
              </a:spcBef>
              <a:spcAft>
                <a:spcPts val="0"/>
              </a:spcAft>
              <a:buClr>
                <a:schemeClr val="dk1"/>
              </a:buClr>
              <a:buSzPts val="2400"/>
              <a:buNone/>
            </a:pPr>
            <a:endParaRPr sz="2600" dirty="0">
              <a:latin typeface="Cambria"/>
              <a:ea typeface="Cambria"/>
              <a:cs typeface="Cambria"/>
              <a:sym typeface="Cambria"/>
            </a:endParaRPr>
          </a:p>
        </p:txBody>
      </p:sp>
      <p:pic>
        <p:nvPicPr>
          <p:cNvPr id="2" name="Picture 1">
            <a:extLst>
              <a:ext uri="{FF2B5EF4-FFF2-40B4-BE49-F238E27FC236}">
                <a16:creationId xmlns:a16="http://schemas.microsoft.com/office/drawing/2014/main" id="{3E030FEA-913B-4B48-8E89-64FB71C95E5F}"/>
              </a:ext>
            </a:extLst>
          </p:cNvPr>
          <p:cNvPicPr>
            <a:picLocks noChangeAspect="1"/>
          </p:cNvPicPr>
          <p:nvPr/>
        </p:nvPicPr>
        <p:blipFill>
          <a:blip r:embed="rId3"/>
          <a:stretch>
            <a:fillRect/>
          </a:stretch>
        </p:blipFill>
        <p:spPr>
          <a:xfrm>
            <a:off x="11242829" y="9144"/>
            <a:ext cx="949171" cy="939019"/>
          </a:xfrm>
          <a:prstGeom prst="rect">
            <a:avLst/>
          </a:prstGeom>
        </p:spPr>
      </p:pic>
      <p:pic>
        <p:nvPicPr>
          <p:cNvPr id="5" name="Picture 4">
            <a:extLst>
              <a:ext uri="{FF2B5EF4-FFF2-40B4-BE49-F238E27FC236}">
                <a16:creationId xmlns:a16="http://schemas.microsoft.com/office/drawing/2014/main" id="{3A2620F7-D410-8759-64E4-9C3FA4E7AE68}"/>
              </a:ext>
            </a:extLst>
          </p:cNvPr>
          <p:cNvPicPr>
            <a:picLocks noChangeAspect="1"/>
          </p:cNvPicPr>
          <p:nvPr/>
        </p:nvPicPr>
        <p:blipFill>
          <a:blip r:embed="rId4"/>
          <a:stretch>
            <a:fillRect/>
          </a:stretch>
        </p:blipFill>
        <p:spPr>
          <a:xfrm>
            <a:off x="401052" y="2182686"/>
            <a:ext cx="10628095" cy="3913314"/>
          </a:xfrm>
          <a:prstGeom prst="rect">
            <a:avLst/>
          </a:prstGeom>
        </p:spPr>
      </p:pic>
      <p:sp>
        <p:nvSpPr>
          <p:cNvPr id="4" name="Rectangle 3"/>
          <p:cNvSpPr/>
          <p:nvPr/>
        </p:nvSpPr>
        <p:spPr>
          <a:xfrm>
            <a:off x="2718255" y="274638"/>
            <a:ext cx="6619120" cy="584775"/>
          </a:xfrm>
          <a:prstGeom prst="rect">
            <a:avLst/>
          </a:prstGeom>
        </p:spPr>
        <p:txBody>
          <a:bodyPr wrap="none">
            <a:spAutoFit/>
          </a:bodyPr>
          <a:lstStyle/>
          <a:p>
            <a:r>
              <a:rPr lang="en-US" sz="3200" b="1" dirty="0">
                <a:solidFill>
                  <a:schemeClr val="dk1"/>
                </a:solidFill>
                <a:latin typeface="Trebuchet MS"/>
                <a:ea typeface="Trebuchet MS"/>
                <a:cs typeface="Trebuchet MS"/>
                <a:sym typeface="Trebuchet MS"/>
              </a:rPr>
              <a:t>TRACK AND TRACE SUPPLY CHAIN</a:t>
            </a:r>
            <a:endParaRPr lang="en-IN" sz="32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8"/>
          <p:cNvSpPr txBox="1">
            <a:spLocks noGrp="1"/>
          </p:cNvSpPr>
          <p:nvPr>
            <p:ph type="title"/>
          </p:nvPr>
        </p:nvSpPr>
        <p:spPr>
          <a:xfrm>
            <a:off x="0" y="0"/>
            <a:ext cx="11480800" cy="888052"/>
          </a:xfrm>
          <a:prstGeom prst="rect">
            <a:avLst/>
          </a:prstGeom>
          <a:noFill/>
          <a:ln>
            <a:noFill/>
          </a:ln>
        </p:spPr>
        <p:txBody>
          <a:bodyPr spcFirstLastPara="1" wrap="square" lIns="91425" tIns="45700" rIns="91425" bIns="45700" anchor="ctr" anchorCtr="0">
            <a:noAutofit/>
          </a:bodyPr>
          <a:lstStyle/>
          <a:p>
            <a:pPr algn="ctr"/>
            <a:r>
              <a:rPr lang="en-US" sz="3200" dirty="0">
                <a:solidFill>
                  <a:schemeClr val="dk1"/>
                </a:solidFill>
                <a:latin typeface="Trebuchet MS"/>
                <a:ea typeface="Trebuchet MS"/>
                <a:cs typeface="Trebuchet MS"/>
                <a:sym typeface="Trebuchet MS"/>
              </a:rPr>
              <a:t>TRACK AND TRACE SUPPLY CHAIN</a:t>
            </a:r>
            <a:endParaRPr lang="en-IN" sz="3200" dirty="0"/>
          </a:p>
        </p:txBody>
      </p:sp>
      <p:sp>
        <p:nvSpPr>
          <p:cNvPr id="135" name="Google Shape;135;p8"/>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47500" lnSpcReduction="20000"/>
          </a:bodyPr>
          <a:lstStyle/>
          <a:p>
            <a:pPr marL="0" lvl="0" indent="0" algn="l" rtl="0">
              <a:lnSpc>
                <a:spcPct val="100000"/>
              </a:lnSpc>
              <a:spcBef>
                <a:spcPts val="0"/>
              </a:spcBef>
              <a:spcAft>
                <a:spcPts val="0"/>
              </a:spcAft>
              <a:buNone/>
            </a:pPr>
            <a:r>
              <a:rPr lang="en-US" sz="5900" b="1" dirty="0">
                <a:solidFill>
                  <a:srgbClr val="0070C0"/>
                </a:solidFill>
                <a:latin typeface="Cambria"/>
                <a:ea typeface="Cambria"/>
                <a:cs typeface="Cambria"/>
                <a:sym typeface="Cambria"/>
              </a:rPr>
              <a:t>References (IEEE Paper format)</a:t>
            </a:r>
            <a:endParaRPr lang="en-US" sz="5900" b="1" dirty="0">
              <a:solidFill>
                <a:srgbClr val="0070C0"/>
              </a:solidFill>
              <a:latin typeface="Trebuchet MS"/>
              <a:ea typeface="Trebuchet MS"/>
              <a:cs typeface="Trebuchet MS"/>
              <a:sym typeface="Trebuchet MS"/>
            </a:endParaRPr>
          </a:p>
          <a:p>
            <a:pPr marL="0" lvl="0" indent="0" algn="l" rtl="0">
              <a:lnSpc>
                <a:spcPct val="100000"/>
              </a:lnSpc>
              <a:spcBef>
                <a:spcPts val="0"/>
              </a:spcBef>
              <a:spcAft>
                <a:spcPts val="0"/>
              </a:spcAft>
              <a:buNone/>
            </a:pPr>
            <a:endParaRPr lang="en-US" sz="2837" b="1" dirty="0">
              <a:solidFill>
                <a:srgbClr val="17365D"/>
              </a:solidFill>
              <a:latin typeface="Trebuchet MS"/>
              <a:ea typeface="Trebuchet MS"/>
              <a:cs typeface="Trebuchet MS"/>
              <a:sym typeface="Trebuchet MS"/>
            </a:endParaRPr>
          </a:p>
          <a:p>
            <a:pPr marL="0" lvl="0" indent="0" algn="l" rtl="0">
              <a:lnSpc>
                <a:spcPct val="100000"/>
              </a:lnSpc>
              <a:spcBef>
                <a:spcPts val="0"/>
              </a:spcBef>
              <a:spcAft>
                <a:spcPts val="0"/>
              </a:spcAft>
              <a:buNone/>
            </a:pPr>
            <a:endParaRPr lang="en-US" sz="2837" b="1" dirty="0">
              <a:solidFill>
                <a:srgbClr val="17365D"/>
              </a:solidFill>
              <a:latin typeface="Trebuchet MS"/>
              <a:ea typeface="Trebuchet MS"/>
              <a:cs typeface="Trebuchet MS"/>
              <a:sym typeface="Trebuchet MS"/>
            </a:endParaRPr>
          </a:p>
          <a:p>
            <a:pPr marL="0" lvl="0" indent="0" algn="l" rtl="0">
              <a:lnSpc>
                <a:spcPct val="100000"/>
              </a:lnSpc>
              <a:spcBef>
                <a:spcPts val="0"/>
              </a:spcBef>
              <a:spcAft>
                <a:spcPts val="0"/>
              </a:spcAft>
              <a:buNone/>
            </a:pPr>
            <a:endParaRPr lang="en-US" sz="2837" b="1" dirty="0">
              <a:solidFill>
                <a:srgbClr val="17365D"/>
              </a:solidFill>
              <a:latin typeface="Trebuchet MS"/>
              <a:ea typeface="Trebuchet MS"/>
              <a:cs typeface="Trebuchet MS"/>
              <a:sym typeface="Trebuchet MS"/>
            </a:endParaRPr>
          </a:p>
          <a:p>
            <a:pPr marL="0" lvl="0" indent="0" algn="l" rtl="0">
              <a:lnSpc>
                <a:spcPct val="100000"/>
              </a:lnSpc>
              <a:spcBef>
                <a:spcPts val="0"/>
              </a:spcBef>
              <a:spcAft>
                <a:spcPts val="0"/>
              </a:spcAft>
              <a:buNone/>
            </a:pPr>
            <a:r>
              <a:rPr lang="en-US" sz="3400" b="1" dirty="0">
                <a:solidFill>
                  <a:srgbClr val="17365D"/>
                </a:solidFill>
                <a:latin typeface="Trebuchet MS"/>
                <a:ea typeface="Trebuchet MS"/>
                <a:cs typeface="Trebuchet MS"/>
                <a:sym typeface="Trebuchet MS"/>
              </a:rPr>
              <a:t>Here are a few key references in APA style for the main technologies and tools used in the project:</a:t>
            </a:r>
          </a:p>
          <a:p>
            <a:pPr marL="0" lvl="0" indent="0" algn="l" rtl="0">
              <a:lnSpc>
                <a:spcPct val="100000"/>
              </a:lnSpc>
              <a:spcBef>
                <a:spcPts val="0"/>
              </a:spcBef>
              <a:spcAft>
                <a:spcPts val="0"/>
              </a:spcAft>
              <a:buNone/>
            </a:pPr>
            <a:endParaRPr lang="en-US" sz="2837" b="1" dirty="0">
              <a:solidFill>
                <a:srgbClr val="17365D"/>
              </a:solidFill>
              <a:latin typeface="Trebuchet MS"/>
              <a:ea typeface="Trebuchet MS"/>
              <a:cs typeface="Trebuchet MS"/>
              <a:sym typeface="Trebuchet MS"/>
            </a:endParaRPr>
          </a:p>
          <a:p>
            <a:pPr marL="0" lvl="0" indent="0" algn="l" rtl="0">
              <a:lnSpc>
                <a:spcPct val="100000"/>
              </a:lnSpc>
              <a:spcBef>
                <a:spcPts val="0"/>
              </a:spcBef>
              <a:spcAft>
                <a:spcPts val="0"/>
              </a:spcAft>
              <a:buNone/>
            </a:pPr>
            <a:endParaRPr sz="4137" b="1" dirty="0">
              <a:solidFill>
                <a:srgbClr val="17365D"/>
              </a:solidFill>
              <a:latin typeface="Trebuchet MS"/>
              <a:ea typeface="Trebuchet MS"/>
              <a:cs typeface="Trebuchet MS"/>
              <a:sym typeface="Trebuchet MS"/>
            </a:endParaRPr>
          </a:p>
          <a:p>
            <a:pPr marL="457200" lvl="0" indent="-461810" algn="l" rtl="0">
              <a:spcBef>
                <a:spcPts val="0"/>
              </a:spcBef>
              <a:spcAft>
                <a:spcPts val="0"/>
              </a:spcAft>
              <a:buSzPct val="223236"/>
              <a:buChar char="⮚"/>
            </a:pPr>
            <a:r>
              <a:rPr lang="en-US" sz="2991" dirty="0">
                <a:latin typeface="Arial"/>
                <a:ea typeface="Arial"/>
                <a:cs typeface="Arial"/>
                <a:sym typeface="Arial"/>
              </a:rPr>
              <a:t>Facebook, "React Native Documentation," 2023. [Online]. Available:</a:t>
            </a:r>
            <a:r>
              <a:rPr lang="en-US" sz="2991" dirty="0">
                <a:uFill>
                  <a:noFill/>
                </a:uFill>
                <a:latin typeface="Arial"/>
                <a:ea typeface="Arial"/>
                <a:cs typeface="Arial"/>
                <a:sym typeface="Arial"/>
                <a:hlinkClick r:id="rId3"/>
              </a:rPr>
              <a:t> </a:t>
            </a:r>
            <a:r>
              <a:rPr lang="en-US" sz="2991" u="sng" dirty="0">
                <a:solidFill>
                  <a:schemeClr val="hlink"/>
                </a:solidFill>
                <a:latin typeface="Arial"/>
                <a:ea typeface="Arial"/>
                <a:cs typeface="Arial"/>
                <a:sym typeface="Arial"/>
                <a:hlinkClick r:id="rId3"/>
              </a:rPr>
              <a:t>https://reactnative.dev/</a:t>
            </a:r>
            <a:r>
              <a:rPr lang="en-US" sz="2991" dirty="0">
                <a:latin typeface="Arial"/>
                <a:ea typeface="Arial"/>
                <a:cs typeface="Arial"/>
                <a:sym typeface="Arial"/>
              </a:rPr>
              <a:t>. [Accessed: 17-Sep-2024].</a:t>
            </a:r>
          </a:p>
          <a:p>
            <a:pPr marL="457200" lvl="0" indent="-461810" algn="l" rtl="0">
              <a:spcBef>
                <a:spcPts val="0"/>
              </a:spcBef>
              <a:spcAft>
                <a:spcPts val="0"/>
              </a:spcAft>
              <a:buSzPct val="223236"/>
              <a:buChar char="⮚"/>
            </a:pPr>
            <a:endParaRPr sz="2991" dirty="0">
              <a:latin typeface="Arial"/>
              <a:ea typeface="Arial"/>
              <a:cs typeface="Arial"/>
              <a:sym typeface="Arial"/>
            </a:endParaRPr>
          </a:p>
          <a:p>
            <a:pPr marL="457200" lvl="0" indent="-461810" algn="l" rtl="0">
              <a:spcBef>
                <a:spcPts val="0"/>
              </a:spcBef>
              <a:spcAft>
                <a:spcPts val="0"/>
              </a:spcAft>
              <a:buSzPct val="223236"/>
              <a:buChar char="⮚"/>
            </a:pPr>
            <a:r>
              <a:rPr lang="en-US" sz="2991" dirty="0">
                <a:latin typeface="Arial"/>
                <a:ea typeface="Arial"/>
                <a:cs typeface="Arial"/>
                <a:sym typeface="Arial"/>
              </a:rPr>
              <a:t>Node.js Foundation, "Node.js Documentation," 2023. [Online]. Available: https://nodejs.org/en/docs/. [Accessed: 17-Sep-2024].</a:t>
            </a:r>
          </a:p>
          <a:p>
            <a:pPr marL="457200" lvl="0" indent="-461810" algn="l" rtl="0">
              <a:spcBef>
                <a:spcPts val="0"/>
              </a:spcBef>
              <a:spcAft>
                <a:spcPts val="0"/>
              </a:spcAft>
              <a:buSzPct val="223236"/>
              <a:buChar char="⮚"/>
            </a:pPr>
            <a:endParaRPr sz="2991" dirty="0">
              <a:latin typeface="Arial"/>
              <a:ea typeface="Arial"/>
              <a:cs typeface="Arial"/>
              <a:sym typeface="Arial"/>
            </a:endParaRPr>
          </a:p>
          <a:p>
            <a:pPr marL="457200" lvl="0" indent="-461810" algn="l" rtl="0">
              <a:spcBef>
                <a:spcPts val="0"/>
              </a:spcBef>
              <a:spcAft>
                <a:spcPts val="0"/>
              </a:spcAft>
              <a:buSzPct val="223236"/>
              <a:buChar char="⮚"/>
            </a:pPr>
            <a:r>
              <a:rPr lang="en-US" sz="2991" dirty="0">
                <a:latin typeface="Arial"/>
                <a:ea typeface="Arial"/>
                <a:cs typeface="Arial"/>
                <a:sym typeface="Arial"/>
              </a:rPr>
              <a:t>MongoDB, Inc., "MongoDB Documentation," 2023. [Online]. Available:</a:t>
            </a:r>
            <a:r>
              <a:rPr lang="en-US" sz="2991" dirty="0">
                <a:uFill>
                  <a:noFill/>
                </a:uFill>
                <a:latin typeface="Arial"/>
                <a:ea typeface="Arial"/>
                <a:cs typeface="Arial"/>
                <a:sym typeface="Arial"/>
                <a:hlinkClick r:id="rId4"/>
              </a:rPr>
              <a:t> </a:t>
            </a:r>
            <a:r>
              <a:rPr lang="en-US" sz="2991" u="sng" dirty="0">
                <a:solidFill>
                  <a:schemeClr val="hlink"/>
                </a:solidFill>
                <a:latin typeface="Arial"/>
                <a:ea typeface="Arial"/>
                <a:cs typeface="Arial"/>
                <a:sym typeface="Arial"/>
                <a:hlinkClick r:id="rId4"/>
              </a:rPr>
              <a:t>https://www.mongodb.com/docs/</a:t>
            </a:r>
            <a:r>
              <a:rPr lang="en-US" sz="2991" dirty="0">
                <a:latin typeface="Arial"/>
                <a:ea typeface="Arial"/>
                <a:cs typeface="Arial"/>
                <a:sym typeface="Arial"/>
              </a:rPr>
              <a:t>. [Accessed: 17-Sep-2024].</a:t>
            </a:r>
          </a:p>
          <a:p>
            <a:pPr marL="457200" lvl="0" indent="-461810" algn="l" rtl="0">
              <a:spcBef>
                <a:spcPts val="0"/>
              </a:spcBef>
              <a:spcAft>
                <a:spcPts val="0"/>
              </a:spcAft>
              <a:buSzPct val="223236"/>
              <a:buChar char="⮚"/>
            </a:pPr>
            <a:endParaRPr sz="2991" dirty="0">
              <a:latin typeface="Arial"/>
              <a:ea typeface="Arial"/>
              <a:cs typeface="Arial"/>
              <a:sym typeface="Arial"/>
            </a:endParaRPr>
          </a:p>
          <a:p>
            <a:pPr marL="457200" lvl="0" indent="-461810" algn="l" rtl="0">
              <a:spcBef>
                <a:spcPts val="0"/>
              </a:spcBef>
              <a:spcAft>
                <a:spcPts val="0"/>
              </a:spcAft>
              <a:buSzPct val="223236"/>
              <a:buChar char="⮚"/>
            </a:pPr>
            <a:r>
              <a:rPr lang="en-US" sz="2991" dirty="0">
                <a:latin typeface="Arial"/>
                <a:ea typeface="Arial"/>
                <a:cs typeface="Arial"/>
                <a:sym typeface="Arial"/>
              </a:rPr>
              <a:t>Amazon Web Services, "AWS Lambda Documentation," 2023. [Online]. Available:</a:t>
            </a:r>
            <a:r>
              <a:rPr lang="en-US" sz="2991" dirty="0">
                <a:uFill>
                  <a:noFill/>
                </a:uFill>
                <a:latin typeface="Arial"/>
                <a:ea typeface="Arial"/>
                <a:cs typeface="Arial"/>
                <a:sym typeface="Arial"/>
                <a:hlinkClick r:id="rId5"/>
              </a:rPr>
              <a:t> </a:t>
            </a:r>
            <a:r>
              <a:rPr lang="en-US" sz="2991" u="sng" dirty="0">
                <a:solidFill>
                  <a:schemeClr val="hlink"/>
                </a:solidFill>
                <a:latin typeface="Arial"/>
                <a:ea typeface="Arial"/>
                <a:cs typeface="Arial"/>
                <a:sym typeface="Arial"/>
                <a:hlinkClick r:id="rId5"/>
              </a:rPr>
              <a:t>https://docs.aws.amazon.com/lambda/</a:t>
            </a:r>
            <a:r>
              <a:rPr lang="en-US" sz="2991" dirty="0">
                <a:latin typeface="Arial"/>
                <a:ea typeface="Arial"/>
                <a:cs typeface="Arial"/>
                <a:sym typeface="Arial"/>
              </a:rPr>
              <a:t>. [Accessed: 17-Sep-2024].</a:t>
            </a:r>
          </a:p>
          <a:p>
            <a:pPr marL="457200" lvl="0" indent="-461810" algn="l" rtl="0">
              <a:spcBef>
                <a:spcPts val="0"/>
              </a:spcBef>
              <a:spcAft>
                <a:spcPts val="0"/>
              </a:spcAft>
              <a:buSzPct val="223236"/>
              <a:buChar char="⮚"/>
            </a:pPr>
            <a:endParaRPr sz="2991" dirty="0">
              <a:latin typeface="Arial"/>
              <a:ea typeface="Arial"/>
              <a:cs typeface="Arial"/>
              <a:sym typeface="Arial"/>
            </a:endParaRPr>
          </a:p>
          <a:p>
            <a:pPr marL="457200" lvl="0" indent="-461810" algn="l" rtl="0">
              <a:spcBef>
                <a:spcPts val="0"/>
              </a:spcBef>
              <a:spcAft>
                <a:spcPts val="0"/>
              </a:spcAft>
              <a:buSzPct val="223236"/>
              <a:buChar char="⮚"/>
            </a:pPr>
            <a:r>
              <a:rPr lang="en-US" sz="2991" dirty="0">
                <a:latin typeface="Arial"/>
                <a:ea typeface="Arial"/>
                <a:cs typeface="Arial"/>
                <a:sym typeface="Arial"/>
              </a:rPr>
              <a:t>Google Cloud, "Firebase Documentation," 2023. [Online]. Available: https://firebase.google.com/docs. [Accessed: 17-Sep-2024].</a:t>
            </a:r>
          </a:p>
          <a:p>
            <a:pPr marL="457200" lvl="0" indent="-461810" algn="l" rtl="0">
              <a:spcBef>
                <a:spcPts val="0"/>
              </a:spcBef>
              <a:spcAft>
                <a:spcPts val="0"/>
              </a:spcAft>
              <a:buSzPct val="223236"/>
              <a:buChar char="⮚"/>
            </a:pPr>
            <a:endParaRPr sz="2991" dirty="0">
              <a:latin typeface="Arial"/>
              <a:ea typeface="Arial"/>
              <a:cs typeface="Arial"/>
              <a:sym typeface="Arial"/>
            </a:endParaRPr>
          </a:p>
          <a:p>
            <a:pPr marL="457200" lvl="0" indent="-461810" algn="l" rtl="0">
              <a:spcBef>
                <a:spcPts val="0"/>
              </a:spcBef>
              <a:spcAft>
                <a:spcPts val="0"/>
              </a:spcAft>
              <a:buSzPct val="223236"/>
              <a:buChar char="⮚"/>
            </a:pPr>
            <a:r>
              <a:rPr lang="en-US" sz="2991" dirty="0">
                <a:latin typeface="Arial"/>
                <a:ea typeface="Arial"/>
                <a:cs typeface="Arial"/>
                <a:sym typeface="Arial"/>
              </a:rPr>
              <a:t>Docker, Inc., "Docker Documentation," 2023. [Online]. Available: https://docs.docker.com/. [Accessed: 17-Sep-2024].</a:t>
            </a:r>
            <a:endParaRPr sz="2991" dirty="0">
              <a:latin typeface="Arial"/>
              <a:ea typeface="Arial"/>
              <a:cs typeface="Arial"/>
              <a:sym typeface="Arial"/>
            </a:endParaRPr>
          </a:p>
          <a:p>
            <a:pPr marL="457200" lvl="0" indent="0" algn="l" rtl="0">
              <a:spcBef>
                <a:spcPts val="0"/>
              </a:spcBef>
              <a:spcAft>
                <a:spcPts val="0"/>
              </a:spcAft>
              <a:buNone/>
            </a:pPr>
            <a:endParaRPr sz="3486" dirty="0">
              <a:latin typeface="Arial"/>
              <a:ea typeface="Arial"/>
              <a:cs typeface="Arial"/>
              <a:sym typeface="Arial"/>
            </a:endParaRPr>
          </a:p>
          <a:p>
            <a:pPr marL="457200" lvl="0" indent="0" algn="l" rtl="0">
              <a:lnSpc>
                <a:spcPct val="100000"/>
              </a:lnSpc>
              <a:spcBef>
                <a:spcPts val="0"/>
              </a:spcBef>
              <a:spcAft>
                <a:spcPts val="0"/>
              </a:spcAft>
              <a:buNone/>
            </a:pPr>
            <a:endParaRPr dirty="0">
              <a:latin typeface="Cambria"/>
              <a:ea typeface="Cambria"/>
              <a:cs typeface="Cambria"/>
              <a:sym typeface="Cambria"/>
            </a:endParaRPr>
          </a:p>
          <a:p>
            <a:pPr marL="152400" lvl="0" indent="0" algn="l" rtl="0">
              <a:lnSpc>
                <a:spcPct val="100000"/>
              </a:lnSpc>
              <a:spcBef>
                <a:spcPts val="0"/>
              </a:spcBef>
              <a:spcAft>
                <a:spcPts val="0"/>
              </a:spcAft>
              <a:buSzPct val="100000"/>
              <a:buNone/>
            </a:pPr>
            <a:endParaRPr dirty="0"/>
          </a:p>
          <a:p>
            <a:pPr marL="152400" lvl="0" indent="0" algn="l" rtl="0">
              <a:lnSpc>
                <a:spcPct val="100000"/>
              </a:lnSpc>
              <a:spcBef>
                <a:spcPts val="0"/>
              </a:spcBef>
              <a:spcAft>
                <a:spcPts val="0"/>
              </a:spcAft>
              <a:buSzPct val="100000"/>
              <a:buNone/>
            </a:pPr>
            <a:r>
              <a:rPr lang="en-US" dirty="0">
                <a:latin typeface="Cambria"/>
                <a:ea typeface="Cambria"/>
                <a:cs typeface="Cambria"/>
                <a:sym typeface="Cambria"/>
              </a:rPr>
              <a:t> </a:t>
            </a:r>
            <a:endParaRPr dirty="0">
              <a:latin typeface="Cambria"/>
              <a:ea typeface="Cambria"/>
              <a:cs typeface="Cambria"/>
              <a:sym typeface="Cambria"/>
            </a:endParaRPr>
          </a:p>
        </p:txBody>
      </p:sp>
      <p:pic>
        <p:nvPicPr>
          <p:cNvPr id="2" name="Picture 1">
            <a:extLst>
              <a:ext uri="{FF2B5EF4-FFF2-40B4-BE49-F238E27FC236}">
                <a16:creationId xmlns:a16="http://schemas.microsoft.com/office/drawing/2014/main" id="{267E6BAF-8ABC-9AEE-FFF8-75CB7BBC5F70}"/>
              </a:ext>
            </a:extLst>
          </p:cNvPr>
          <p:cNvPicPr>
            <a:picLocks noChangeAspect="1"/>
          </p:cNvPicPr>
          <p:nvPr/>
        </p:nvPicPr>
        <p:blipFill>
          <a:blip r:embed="rId6"/>
          <a:stretch>
            <a:fillRect/>
          </a:stretch>
        </p:blipFill>
        <p:spPr>
          <a:xfrm>
            <a:off x="11242829" y="9144"/>
            <a:ext cx="949171" cy="93901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Google Shape;140;p9"/>
          <p:cNvPicPr preferRelativeResize="0"/>
          <p:nvPr/>
        </p:nvPicPr>
        <p:blipFill rotWithShape="1">
          <a:blip r:embed="rId3">
            <a:alphaModFix/>
          </a:blip>
          <a:srcRect/>
          <a:stretch/>
        </p:blipFill>
        <p:spPr>
          <a:xfrm>
            <a:off x="4082811" y="1441315"/>
            <a:ext cx="3893305" cy="3935471"/>
          </a:xfrm>
          <a:prstGeom prst="rect">
            <a:avLst/>
          </a:prstGeom>
          <a:noFill/>
          <a:ln>
            <a:noFill/>
          </a:ln>
        </p:spPr>
      </p:pic>
      <p:pic>
        <p:nvPicPr>
          <p:cNvPr id="2" name="Picture 1">
            <a:extLst>
              <a:ext uri="{FF2B5EF4-FFF2-40B4-BE49-F238E27FC236}">
                <a16:creationId xmlns:a16="http://schemas.microsoft.com/office/drawing/2014/main" id="{313889BA-3A50-B532-9B5A-45B45FD66576}"/>
              </a:ext>
            </a:extLst>
          </p:cNvPr>
          <p:cNvPicPr>
            <a:picLocks noChangeAspect="1"/>
          </p:cNvPicPr>
          <p:nvPr/>
        </p:nvPicPr>
        <p:blipFill>
          <a:blip r:embed="rId4"/>
          <a:stretch>
            <a:fillRect/>
          </a:stretch>
        </p:blipFill>
        <p:spPr>
          <a:xfrm>
            <a:off x="11242829" y="0"/>
            <a:ext cx="949171" cy="939019"/>
          </a:xfrm>
          <a:prstGeom prst="rect">
            <a:avLst/>
          </a:prstGeom>
        </p:spPr>
      </p:pic>
      <p:pic>
        <p:nvPicPr>
          <p:cNvPr id="5" name="Picture 4">
            <a:extLst>
              <a:ext uri="{FF2B5EF4-FFF2-40B4-BE49-F238E27FC236}">
                <a16:creationId xmlns:a16="http://schemas.microsoft.com/office/drawing/2014/main" id="{183F81C2-1716-50FF-97B3-FEA46705C82D}"/>
              </a:ext>
            </a:extLst>
          </p:cNvPr>
          <p:cNvPicPr>
            <a:picLocks noChangeAspect="1"/>
          </p:cNvPicPr>
          <p:nvPr/>
        </p:nvPicPr>
        <p:blipFill>
          <a:blip r:embed="rId5"/>
          <a:stretch>
            <a:fillRect/>
          </a:stretch>
        </p:blipFill>
        <p:spPr>
          <a:xfrm>
            <a:off x="3283686" y="21299"/>
            <a:ext cx="5376672" cy="848465"/>
          </a:xfrm>
          <a:prstGeom prst="rect">
            <a:avLst/>
          </a:prstGeom>
        </p:spPr>
      </p:pic>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TotalTime>
  <Words>718</Words>
  <Application>Microsoft Office PowerPoint</Application>
  <PresentationFormat>Widescreen</PresentationFormat>
  <Paragraphs>93</Paragraphs>
  <Slides>9</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Bookman Old Style</vt:lpstr>
      <vt:lpstr>Cambria</vt:lpstr>
      <vt:lpstr>Noto Sans Symbols</vt:lpstr>
      <vt:lpstr>Trebuchet MS</vt:lpstr>
      <vt:lpstr>Verdana</vt:lpstr>
      <vt:lpstr>Bioinformatics</vt:lpstr>
      <vt:lpstr>TRACK AND TRACE SUPPLY CHAIN</vt:lpstr>
      <vt:lpstr>.</vt:lpstr>
      <vt:lpstr>.</vt:lpstr>
      <vt:lpstr>TRACK AND TRACE SUPPLY CHAIN</vt:lpstr>
      <vt:lpstr>.</vt:lpstr>
      <vt:lpstr>.</vt:lpstr>
      <vt:lpstr>.</vt:lpstr>
      <vt:lpstr>TRACK AND TRACE SUPPLY CHAIN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TRACK AND TRACE SUPPLY CHAIN</dc:title>
  <dc:creator>Admin</dc:creator>
  <cp:lastModifiedBy>Abhinav_Singh</cp:lastModifiedBy>
  <cp:revision>7</cp:revision>
  <dcterms:modified xsi:type="dcterms:W3CDTF">2024-09-24T19:01:33Z</dcterms:modified>
</cp:coreProperties>
</file>