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9" r:id="rId5"/>
    <p:sldId id="259" r:id="rId6"/>
    <p:sldId id="265" r:id="rId7"/>
    <p:sldId id="261" r:id="rId8"/>
    <p:sldId id="260" r:id="rId9"/>
    <p:sldId id="266" r:id="rId10"/>
    <p:sldId id="262" r:id="rId11"/>
    <p:sldId id="264" r:id="rId12"/>
    <p:sldId id="267" r:id="rId13"/>
    <p:sldId id="263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>
        <p:scale>
          <a:sx n="63" d="100"/>
          <a:sy n="63" d="100"/>
        </p:scale>
        <p:origin x="74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61E5-0A1E-4496-A01F-66C9BF7DAFA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AE97E-B251-4DD5-A550-7B8CA992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8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AE97E-B251-4DD5-A550-7B8CA9923E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AE97E-B251-4DD5-A550-7B8CA9923E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3859" y="1258696"/>
            <a:ext cx="5304281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520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6012180" cy="6858000"/>
          </a:xfrm>
          <a:custGeom>
            <a:avLst/>
            <a:gdLst/>
            <a:ahLst/>
            <a:cxnLst/>
            <a:rect l="l" t="t" r="r" b="b"/>
            <a:pathLst>
              <a:path w="6012180" h="6858000">
                <a:moveTo>
                  <a:pt x="0" y="6858000"/>
                </a:moveTo>
                <a:lnTo>
                  <a:pt x="6012180" y="6858000"/>
                </a:lnTo>
                <a:lnTo>
                  <a:pt x="6012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520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3520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2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8112" y="1537842"/>
            <a:ext cx="8875775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3520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028" y="1499742"/>
            <a:ext cx="10711942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72721" y="6641312"/>
            <a:ext cx="1149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predic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5747" y="3619500"/>
            <a:ext cx="4387850" cy="3238500"/>
          </a:xfrm>
          <a:custGeom>
            <a:avLst/>
            <a:gdLst/>
            <a:ahLst/>
            <a:cxnLst/>
            <a:rect l="l" t="t" r="r" b="b"/>
            <a:pathLst>
              <a:path w="4387850" h="3238500">
                <a:moveTo>
                  <a:pt x="2193798" y="0"/>
                </a:moveTo>
                <a:lnTo>
                  <a:pt x="0" y="3238499"/>
                </a:lnTo>
                <a:lnTo>
                  <a:pt x="4387596" y="3238499"/>
                </a:lnTo>
                <a:lnTo>
                  <a:pt x="2193798" y="0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35241"/>
            <a:ext cx="2794000" cy="4123054"/>
          </a:xfrm>
          <a:custGeom>
            <a:avLst/>
            <a:gdLst/>
            <a:ahLst/>
            <a:cxnLst/>
            <a:rect l="l" t="t" r="r" b="b"/>
            <a:pathLst>
              <a:path w="2794000" h="4123054">
                <a:moveTo>
                  <a:pt x="0" y="0"/>
                </a:moveTo>
                <a:lnTo>
                  <a:pt x="0" y="4122757"/>
                </a:lnTo>
                <a:lnTo>
                  <a:pt x="2793490" y="4122757"/>
                </a:lnTo>
                <a:lnTo>
                  <a:pt x="0" y="0"/>
                </a:lnTo>
                <a:close/>
              </a:path>
            </a:pathLst>
          </a:custGeom>
          <a:solidFill>
            <a:srgbClr val="005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9097" y="0"/>
            <a:ext cx="6093460" cy="4582795"/>
          </a:xfrm>
          <a:custGeom>
            <a:avLst/>
            <a:gdLst/>
            <a:ahLst/>
            <a:cxnLst/>
            <a:rect l="l" t="t" r="r" b="b"/>
            <a:pathLst>
              <a:path w="6093459" h="4582795">
                <a:moveTo>
                  <a:pt x="6092900" y="0"/>
                </a:moveTo>
                <a:lnTo>
                  <a:pt x="0" y="0"/>
                </a:lnTo>
                <a:lnTo>
                  <a:pt x="3105100" y="4582668"/>
                </a:lnTo>
                <a:lnTo>
                  <a:pt x="6092900" y="173116"/>
                </a:lnTo>
                <a:lnTo>
                  <a:pt x="6092900" y="0"/>
                </a:lnTo>
                <a:close/>
              </a:path>
            </a:pathLst>
          </a:custGeom>
          <a:solidFill>
            <a:srgbClr val="352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859" y="0"/>
            <a:ext cx="6835140" cy="6858000"/>
          </a:xfrm>
          <a:custGeom>
            <a:avLst/>
            <a:gdLst/>
            <a:ahLst/>
            <a:cxnLst/>
            <a:rect l="l" t="t" r="r" b="b"/>
            <a:pathLst>
              <a:path w="6835140" h="6858000">
                <a:moveTo>
                  <a:pt x="4233633" y="5133340"/>
                </a:moveTo>
                <a:lnTo>
                  <a:pt x="3486531" y="5133340"/>
                </a:lnTo>
                <a:lnTo>
                  <a:pt x="4655167" y="6857999"/>
                </a:lnTo>
                <a:lnTo>
                  <a:pt x="5402282" y="6857999"/>
                </a:lnTo>
                <a:lnTo>
                  <a:pt x="4233633" y="5133340"/>
                </a:lnTo>
                <a:close/>
              </a:path>
              <a:path w="6835140" h="6858000">
                <a:moveTo>
                  <a:pt x="747140" y="0"/>
                </a:moveTo>
                <a:lnTo>
                  <a:pt x="0" y="0"/>
                </a:lnTo>
                <a:lnTo>
                  <a:pt x="3482466" y="5139308"/>
                </a:lnTo>
                <a:lnTo>
                  <a:pt x="3486531" y="5133340"/>
                </a:lnTo>
                <a:lnTo>
                  <a:pt x="4233633" y="5133340"/>
                </a:lnTo>
                <a:lnTo>
                  <a:pt x="3211194" y="3624453"/>
                </a:lnTo>
                <a:lnTo>
                  <a:pt x="3203066" y="3624453"/>
                </a:lnTo>
                <a:lnTo>
                  <a:pt x="747140" y="0"/>
                </a:lnTo>
                <a:close/>
              </a:path>
              <a:path w="6835140" h="6858000">
                <a:moveTo>
                  <a:pt x="6835136" y="190235"/>
                </a:moveTo>
                <a:lnTo>
                  <a:pt x="4511040" y="3620007"/>
                </a:lnTo>
                <a:lnTo>
                  <a:pt x="4511929" y="3620007"/>
                </a:lnTo>
                <a:lnTo>
                  <a:pt x="6835136" y="191547"/>
                </a:lnTo>
                <a:lnTo>
                  <a:pt x="6835136" y="190235"/>
                </a:lnTo>
                <a:close/>
              </a:path>
            </a:pathLst>
          </a:custGeom>
          <a:solidFill>
            <a:srgbClr val="585858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314" y="537413"/>
            <a:ext cx="58223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spc="15" dirty="0">
                <a:solidFill>
                  <a:srgbClr val="009EE0"/>
                </a:solidFill>
                <a:latin typeface="Arial"/>
                <a:cs typeface="Arial"/>
              </a:rPr>
              <a:t>Group - 7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5545" y="2959430"/>
            <a:ext cx="623925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b="1" spc="45" dirty="0">
                <a:solidFill>
                  <a:srgbClr val="00853D"/>
                </a:solidFill>
                <a:latin typeface="Arial"/>
                <a:cs typeface="Arial"/>
              </a:rPr>
              <a:t>Programming for Data Science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3244595"/>
            <a:ext cx="274320" cy="349250"/>
          </a:xfrm>
          <a:custGeom>
            <a:avLst/>
            <a:gdLst/>
            <a:ahLst/>
            <a:cxnLst/>
            <a:rect l="l" t="t" r="r" b="b"/>
            <a:pathLst>
              <a:path w="274319" h="349250">
                <a:moveTo>
                  <a:pt x="0" y="0"/>
                </a:moveTo>
                <a:lnTo>
                  <a:pt x="0" y="348995"/>
                </a:lnTo>
                <a:lnTo>
                  <a:pt x="274319" y="174498"/>
                </a:lnTo>
                <a:lnTo>
                  <a:pt x="0" y="0"/>
                </a:lnTo>
                <a:close/>
              </a:path>
            </a:pathLst>
          </a:custGeom>
          <a:solidFill>
            <a:srgbClr val="008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7995" y="0"/>
            <a:ext cx="3258311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5166" y="1593850"/>
            <a:ext cx="2395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Arial"/>
                <a:cs typeface="Arial"/>
              </a:rPr>
              <a:t>15 YEARS AGE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5166" y="1959609"/>
            <a:ext cx="37772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40" dirty="0">
                <a:solidFill>
                  <a:srgbClr val="FFFFFF"/>
                </a:solidFill>
                <a:latin typeface="Arial"/>
                <a:cs typeface="Arial"/>
              </a:rPr>
              <a:t>23% ODDS OF RE-ADM.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3506" y="5264150"/>
            <a:ext cx="313954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solidFill>
                  <a:srgbClr val="FFFFFF"/>
                </a:solidFill>
                <a:latin typeface="Arial"/>
                <a:cs typeface="Arial"/>
              </a:rPr>
              <a:t>USE OF INSULIN &amp; METAFROMIN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solidFill>
                  <a:srgbClr val="FFFFFF"/>
                </a:solidFill>
                <a:latin typeface="Arial"/>
                <a:cs typeface="Arial"/>
              </a:rPr>
              <a:t>INCREASES CHANCE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52" y="2503164"/>
            <a:ext cx="2540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solidFill>
                  <a:srgbClr val="FFFFFF"/>
                </a:solidFill>
                <a:latin typeface="Arial"/>
                <a:cs typeface="Arial"/>
              </a:rPr>
              <a:t>MALE HAS MORE ODDS COMPARED TO FEMALE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41" y="4993679"/>
            <a:ext cx="28213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105" dirty="0">
                <a:solidFill>
                  <a:srgbClr val="FFFFFF"/>
                </a:solidFill>
                <a:latin typeface="Arial"/>
                <a:cs typeface="Arial"/>
              </a:rPr>
              <a:t>CAUCASIAN ARE HIGHLY-LIKELY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7130" y="3186429"/>
            <a:ext cx="325247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5" dirty="0">
                <a:solidFill>
                  <a:srgbClr val="FFFFFF"/>
                </a:solidFill>
                <a:latin typeface="Arial"/>
                <a:cs typeface="Arial"/>
              </a:rPr>
              <a:t>PROMINENT FACTOR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5" dirty="0">
                <a:solidFill>
                  <a:srgbClr val="FFFFFF"/>
                </a:solidFill>
                <a:latin typeface="Arial"/>
                <a:cs typeface="Arial"/>
              </a:rPr>
              <a:t>DISCHARGE TO HOME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08832" y="1325880"/>
            <a:ext cx="4974318" cy="474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748020" y="1683841"/>
            <a:ext cx="702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0395B"/>
                </a:solidFill>
                <a:latin typeface="Arial"/>
                <a:cs typeface="Arial"/>
              </a:rPr>
              <a:t>01</a:t>
            </a:r>
            <a:endParaRPr sz="4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10</a:t>
            </a:fld>
            <a:endParaRPr spc="-20" dirty="0"/>
          </a:p>
        </p:txBody>
      </p:sp>
      <p:sp>
        <p:nvSpPr>
          <p:cNvPr id="10" name="object 10"/>
          <p:cNvSpPr txBox="1"/>
          <p:nvPr/>
        </p:nvSpPr>
        <p:spPr>
          <a:xfrm>
            <a:off x="4682490" y="4928108"/>
            <a:ext cx="70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7E5F00"/>
                </a:solidFill>
                <a:latin typeface="Arial"/>
                <a:cs typeface="Arial"/>
              </a:rPr>
              <a:t>04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3517" y="4928108"/>
            <a:ext cx="70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51637D"/>
                </a:solidFill>
                <a:latin typeface="Arial"/>
                <a:cs typeface="Arial"/>
              </a:rPr>
              <a:t>03</a:t>
            </a:r>
            <a:endParaRPr sz="4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7761" y="2998977"/>
            <a:ext cx="4322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0" algn="l"/>
              </a:tabLst>
            </a:pPr>
            <a:r>
              <a:rPr sz="4800" b="1" spc="-10" dirty="0">
                <a:solidFill>
                  <a:srgbClr val="1F4E79"/>
                </a:solidFill>
                <a:latin typeface="Arial"/>
                <a:cs typeface="Arial"/>
              </a:rPr>
              <a:t>0</a:t>
            </a:r>
            <a:r>
              <a:rPr sz="4800" b="1" spc="-5" dirty="0">
                <a:solidFill>
                  <a:srgbClr val="1F4E79"/>
                </a:solidFill>
                <a:latin typeface="Arial"/>
                <a:cs typeface="Arial"/>
              </a:rPr>
              <a:t>5</a:t>
            </a:r>
            <a:r>
              <a:rPr sz="4800" b="1" dirty="0">
                <a:solidFill>
                  <a:srgbClr val="1F4E79"/>
                </a:solidFill>
                <a:latin typeface="Arial"/>
                <a:cs typeface="Arial"/>
              </a:rPr>
              <a:t>	</a:t>
            </a:r>
            <a:r>
              <a:rPr sz="4800" b="1" spc="-10" dirty="0">
                <a:solidFill>
                  <a:srgbClr val="843B0C"/>
                </a:solidFill>
                <a:latin typeface="Arial"/>
                <a:cs typeface="Arial"/>
              </a:rPr>
              <a:t>02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4801" y="228600"/>
            <a:ext cx="11567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75" dirty="0">
                <a:solidFill>
                  <a:srgbClr val="FFFFFF"/>
                </a:solidFill>
              </a:rPr>
              <a:t>INSIGHTS FOR READMISSION</a:t>
            </a:r>
            <a:endParaRPr sz="4800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8334C01-CA8E-440B-92FF-979B1F03F687}"/>
              </a:ext>
            </a:extLst>
          </p:cNvPr>
          <p:cNvSpPr/>
          <p:nvPr/>
        </p:nvSpPr>
        <p:spPr>
          <a:xfrm>
            <a:off x="10089150" y="1557418"/>
            <a:ext cx="222471" cy="319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-228600"/>
            <a:ext cx="9525000" cy="1373145"/>
          </a:xfrm>
          <a:prstGeom prst="rect">
            <a:avLst/>
          </a:prstGeom>
        </p:spPr>
        <p:txBody>
          <a:bodyPr vert="horz" wrap="square" lIns="0" tIns="262585" rIns="0" bIns="0" rtlCol="0">
            <a:spAutoFit/>
          </a:bodyPr>
          <a:lstStyle/>
          <a:p>
            <a:pPr marL="1277620" marR="5080" indent="-664845" algn="ctr">
              <a:lnSpc>
                <a:spcPct val="100000"/>
              </a:lnSpc>
              <a:spcBef>
                <a:spcPts val="100"/>
              </a:spcBef>
            </a:pPr>
            <a:r>
              <a:rPr lang="en-US" spc="114" dirty="0"/>
              <a:t>IMPROVEMENTS</a:t>
            </a:r>
            <a:endParaRPr spc="-1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11</a:t>
            </a:fld>
            <a:endParaRPr spc="-2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51A3351-8A22-42C9-BE7E-0C0C1DD77D99}"/>
              </a:ext>
            </a:extLst>
          </p:cNvPr>
          <p:cNvSpPr txBox="1"/>
          <p:nvPr/>
        </p:nvSpPr>
        <p:spPr>
          <a:xfrm>
            <a:off x="7805165" y="1593850"/>
            <a:ext cx="325246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USING MORE FEATURES IN MODEL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67D2269-AA4A-416B-8EAA-AC2E78C5043D}"/>
              </a:ext>
            </a:extLst>
          </p:cNvPr>
          <p:cNvSpPr txBox="1"/>
          <p:nvPr/>
        </p:nvSpPr>
        <p:spPr>
          <a:xfrm>
            <a:off x="7805166" y="1959609"/>
            <a:ext cx="37772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BF27D9E-7771-412F-AF4F-A03615CB6746}"/>
              </a:ext>
            </a:extLst>
          </p:cNvPr>
          <p:cNvSpPr txBox="1"/>
          <p:nvPr/>
        </p:nvSpPr>
        <p:spPr>
          <a:xfrm>
            <a:off x="7993506" y="5264150"/>
            <a:ext cx="313954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solidFill>
                  <a:srgbClr val="002060"/>
                </a:solidFill>
                <a:latin typeface="Arial"/>
                <a:cs typeface="Arial"/>
              </a:rPr>
              <a:t>ATTAINING CURRENT DATA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2DC56E3-12A5-44CA-BEC7-9EF27042E67D}"/>
              </a:ext>
            </a:extLst>
          </p:cNvPr>
          <p:cNvSpPr txBox="1"/>
          <p:nvPr/>
        </p:nvSpPr>
        <p:spPr>
          <a:xfrm>
            <a:off x="265304" y="2503164"/>
            <a:ext cx="313954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solidFill>
                  <a:srgbClr val="002060"/>
                </a:solidFill>
                <a:latin typeface="Arial"/>
                <a:cs typeface="Arial"/>
              </a:rPr>
              <a:t>EMPLOYING OTHER MACHINE LEARNING METHODS</a:t>
            </a:r>
            <a:endParaRPr lang="en-US"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E426C32-E02C-40D4-8AE4-1E706D059430}"/>
              </a:ext>
            </a:extLst>
          </p:cNvPr>
          <p:cNvSpPr txBox="1"/>
          <p:nvPr/>
        </p:nvSpPr>
        <p:spPr>
          <a:xfrm>
            <a:off x="1006114" y="5012533"/>
            <a:ext cx="313954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105" dirty="0">
                <a:solidFill>
                  <a:srgbClr val="002060"/>
                </a:solidFill>
                <a:latin typeface="Arial"/>
                <a:cs typeface="Arial"/>
              </a:rPr>
              <a:t>UTILIZING UNDER-SAMPLING TECHNIQUE</a:t>
            </a:r>
            <a:endParaRPr lang="en-US"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5C18F27-71CF-4FFC-804C-6F7361CD8681}"/>
              </a:ext>
            </a:extLst>
          </p:cNvPr>
          <p:cNvSpPr txBox="1"/>
          <p:nvPr/>
        </p:nvSpPr>
        <p:spPr>
          <a:xfrm>
            <a:off x="8382000" y="3102535"/>
            <a:ext cx="366649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ADDING MORE STAT IMP FIELDS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 INTERFACE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55AFA42-1CE7-47FF-BCAD-71C3DE251377}"/>
              </a:ext>
            </a:extLst>
          </p:cNvPr>
          <p:cNvSpPr/>
          <p:nvPr/>
        </p:nvSpPr>
        <p:spPr>
          <a:xfrm>
            <a:off x="3608832" y="1325880"/>
            <a:ext cx="4974318" cy="474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03B7303A-C6D5-4B59-927A-DD97AD45612D}"/>
              </a:ext>
            </a:extLst>
          </p:cNvPr>
          <p:cNvSpPr txBox="1"/>
          <p:nvPr/>
        </p:nvSpPr>
        <p:spPr>
          <a:xfrm>
            <a:off x="5748020" y="1683841"/>
            <a:ext cx="7023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00395B"/>
                </a:solidFill>
                <a:latin typeface="Arial"/>
                <a:cs typeface="Arial"/>
              </a:rPr>
              <a:t>01</a:t>
            </a:r>
            <a:endParaRPr sz="480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18D60D0-1861-485D-B760-3AC50F6010FB}"/>
              </a:ext>
            </a:extLst>
          </p:cNvPr>
          <p:cNvSpPr txBox="1">
            <a:spLocks/>
          </p:cNvSpPr>
          <p:nvPr/>
        </p:nvSpPr>
        <p:spPr>
          <a:xfrm>
            <a:off x="11872721" y="6641312"/>
            <a:ext cx="1149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045"/>
              </a:lnSpc>
            </a:pPr>
            <a:fld id="{81D60167-4931-47E6-BA6A-407CBD079E47}" type="slidenum">
              <a:rPr lang="en-US" spc="-20" smtClean="0"/>
              <a:pPr marL="25400">
                <a:lnSpc>
                  <a:spcPts val="1045"/>
                </a:lnSpc>
              </a:pPr>
              <a:t>11</a:t>
            </a:fld>
            <a:endParaRPr lang="en-US" spc="-20"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C4F628C-F6B2-4235-BF6B-2B1AD9241C72}"/>
              </a:ext>
            </a:extLst>
          </p:cNvPr>
          <p:cNvSpPr txBox="1"/>
          <p:nvPr/>
        </p:nvSpPr>
        <p:spPr>
          <a:xfrm>
            <a:off x="4682490" y="4928108"/>
            <a:ext cx="70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7E5F00"/>
                </a:solidFill>
                <a:latin typeface="Arial"/>
                <a:cs typeface="Arial"/>
              </a:rPr>
              <a:t>04</a:t>
            </a:r>
            <a:endParaRPr sz="48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336500-8CEE-42D2-B349-A90215EC87DB}"/>
              </a:ext>
            </a:extLst>
          </p:cNvPr>
          <p:cNvSpPr txBox="1"/>
          <p:nvPr/>
        </p:nvSpPr>
        <p:spPr>
          <a:xfrm>
            <a:off x="6803517" y="4928108"/>
            <a:ext cx="70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51637D"/>
                </a:solidFill>
                <a:latin typeface="Arial"/>
                <a:cs typeface="Arial"/>
              </a:rPr>
              <a:t>03</a:t>
            </a:r>
            <a:endParaRPr sz="480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9E0673AE-0F65-4311-8528-2C55DA5AF95B}"/>
              </a:ext>
            </a:extLst>
          </p:cNvPr>
          <p:cNvSpPr txBox="1"/>
          <p:nvPr/>
        </p:nvSpPr>
        <p:spPr>
          <a:xfrm>
            <a:off x="3937761" y="2998977"/>
            <a:ext cx="4322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0" algn="l"/>
              </a:tabLst>
            </a:pPr>
            <a:r>
              <a:rPr sz="4800" b="1" spc="-10" dirty="0">
                <a:solidFill>
                  <a:srgbClr val="1F4E79"/>
                </a:solidFill>
                <a:latin typeface="Arial"/>
                <a:cs typeface="Arial"/>
              </a:rPr>
              <a:t>0</a:t>
            </a:r>
            <a:r>
              <a:rPr sz="4800" b="1" spc="-5" dirty="0">
                <a:solidFill>
                  <a:srgbClr val="1F4E79"/>
                </a:solidFill>
                <a:latin typeface="Arial"/>
                <a:cs typeface="Arial"/>
              </a:rPr>
              <a:t>5</a:t>
            </a:r>
            <a:r>
              <a:rPr sz="4800" b="1" dirty="0">
                <a:solidFill>
                  <a:srgbClr val="1F4E79"/>
                </a:solidFill>
                <a:latin typeface="Arial"/>
                <a:cs typeface="Arial"/>
              </a:rPr>
              <a:t>	</a:t>
            </a:r>
            <a:r>
              <a:rPr sz="4800" b="1" spc="-10" dirty="0">
                <a:solidFill>
                  <a:srgbClr val="843B0C"/>
                </a:solidFill>
                <a:latin typeface="Arial"/>
                <a:cs typeface="Arial"/>
              </a:rPr>
              <a:t>02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77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09800"/>
            <a:ext cx="1005839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4575" marR="5080" indent="-103251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2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lang="en-US" sz="7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7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12</a:t>
            </a:fld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242308" y="5755944"/>
            <a:ext cx="3707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477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GROUP-7</a:t>
            </a:r>
            <a:endParaRPr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26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5255" y="1258696"/>
            <a:ext cx="5302885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4575" marR="5080" indent="-1032510">
              <a:lnSpc>
                <a:spcPct val="100000"/>
              </a:lnSpc>
              <a:spcBef>
                <a:spcPts val="95"/>
              </a:spcBef>
            </a:pPr>
            <a:r>
              <a:rPr sz="11500" b="1" spc="215" dirty="0">
                <a:solidFill>
                  <a:srgbClr val="FFFFFF"/>
                </a:solidFill>
                <a:latin typeface="Arial"/>
                <a:cs typeface="Arial"/>
              </a:rPr>
              <a:t>THANK  </a:t>
            </a:r>
            <a:r>
              <a:rPr sz="11500" b="1" spc="125" dirty="0">
                <a:solidFill>
                  <a:srgbClr val="F86941"/>
                </a:solidFill>
                <a:latin typeface="Arial"/>
                <a:cs typeface="Arial"/>
              </a:rPr>
              <a:t>YOU</a:t>
            </a:r>
            <a:endParaRPr sz="1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13</a:t>
            </a:fld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242308" y="5755944"/>
            <a:ext cx="37071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4770">
              <a:lnSpc>
                <a:spcPct val="100000"/>
              </a:lnSpc>
              <a:spcBef>
                <a:spcPts val="95"/>
              </a:spcBef>
            </a:pPr>
            <a:r>
              <a:rPr lang="en-US" sz="2800" b="1" spc="-15" dirty="0">
                <a:solidFill>
                  <a:srgbClr val="F86941"/>
                </a:solidFill>
                <a:latin typeface="Arial"/>
                <a:cs typeface="Arial"/>
              </a:rPr>
              <a:t>GROUP-7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981200"/>
            <a:ext cx="9525000" cy="2481141"/>
          </a:xfrm>
          <a:prstGeom prst="rect">
            <a:avLst/>
          </a:prstGeom>
        </p:spPr>
        <p:txBody>
          <a:bodyPr vert="horz" wrap="square" lIns="0" tIns="262585" rIns="0" bIns="0" rtlCol="0">
            <a:spAutoFit/>
          </a:bodyPr>
          <a:lstStyle/>
          <a:p>
            <a:pPr marL="1277620" marR="5080" indent="-664845">
              <a:lnSpc>
                <a:spcPct val="100000"/>
              </a:lnSpc>
              <a:spcBef>
                <a:spcPts val="100"/>
              </a:spcBef>
            </a:pPr>
            <a:r>
              <a:rPr lang="en-US" spc="114" dirty="0"/>
              <a:t>DIABETIC PATIENT</a:t>
            </a:r>
            <a:br>
              <a:rPr lang="en-US" spc="114" dirty="0"/>
            </a:br>
            <a:r>
              <a:rPr lang="en-US" spc="114" dirty="0"/>
              <a:t>READMISSION</a:t>
            </a:r>
            <a:endParaRPr spc="-1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2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6256" y="1268152"/>
            <a:ext cx="9619488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Presented by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GROUP 7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Abhinav </a:t>
            </a:r>
            <a:r>
              <a:rPr lang="en-US" sz="4000" dirty="0" err="1">
                <a:solidFill>
                  <a:schemeClr val="bg1"/>
                </a:solidFill>
              </a:rPr>
              <a:t>Saluja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Bhavika Faldu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Chinmay </a:t>
            </a:r>
            <a:r>
              <a:rPr lang="en-US" sz="4000" dirty="0" err="1">
                <a:solidFill>
                  <a:schemeClr val="bg1"/>
                </a:solidFill>
              </a:rPr>
              <a:t>Parkar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Manish Shukla</a:t>
            </a:r>
            <a:br>
              <a:rPr lang="en-US" sz="4000" dirty="0">
                <a:solidFill>
                  <a:schemeClr val="bg1"/>
                </a:solidFill>
              </a:rPr>
            </a:b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75005"/>
            <a:ext cx="7315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-80" dirty="0">
                <a:solidFill>
                  <a:srgbClr val="FFFFFF"/>
                </a:solidFill>
              </a:rPr>
              <a:t>Objective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4765040" y="6058824"/>
            <a:ext cx="266128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65"/>
              </a:lnSpc>
            </a:pP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GROUP - 7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4</a:t>
            </a:fld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40028" y="1499742"/>
            <a:ext cx="10842372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579755" algn="ctr">
              <a:lnSpc>
                <a:spcPct val="100000"/>
              </a:lnSpc>
              <a:spcBef>
                <a:spcPts val="95"/>
              </a:spcBef>
              <a:tabLst>
                <a:tab pos="596265" algn="l"/>
                <a:tab pos="596900" algn="l"/>
              </a:tabLst>
            </a:pPr>
            <a:r>
              <a:rPr lang="en-US" sz="3600" spc="-50" dirty="0"/>
              <a:t>To predict the hospital re-admission probability of a </a:t>
            </a:r>
            <a:r>
              <a:rPr lang="en-US" sz="3600" spc="-50" dirty="0">
                <a:solidFill>
                  <a:srgbClr val="FF0000"/>
                </a:solidFill>
              </a:rPr>
              <a:t>DIABETIC</a:t>
            </a:r>
            <a:r>
              <a:rPr lang="en-US" sz="3600" spc="-50" dirty="0"/>
              <a:t> patient by using appropriate Data Science techniques.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75005"/>
            <a:ext cx="7315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-80" dirty="0">
                <a:solidFill>
                  <a:srgbClr val="FFFFFF"/>
                </a:solidFill>
              </a:rPr>
              <a:t>WHY THIS DATA?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4765040" y="6058824"/>
            <a:ext cx="266128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65"/>
              </a:lnSpc>
            </a:pP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GROUP - 7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5</a:t>
            </a:fld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40028" y="1499742"/>
            <a:ext cx="10842372" cy="3967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265" marR="57975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en-US" spc="-50" dirty="0"/>
              <a:t>  People Affected by Diabetes : </a:t>
            </a:r>
          </a:p>
          <a:p>
            <a:pPr marL="309880" marR="579755">
              <a:lnSpc>
                <a:spcPct val="100000"/>
              </a:lnSpc>
              <a:spcBef>
                <a:spcPts val="95"/>
              </a:spcBef>
              <a:tabLst>
                <a:tab pos="596265" algn="l"/>
                <a:tab pos="596900" algn="l"/>
              </a:tabLst>
            </a:pPr>
            <a:r>
              <a:rPr lang="en-US" spc="-50" dirty="0"/>
              <a:t>     WORLD: 425m, USA: </a:t>
            </a:r>
            <a:r>
              <a:rPr lang="en-US" dirty="0">
                <a:solidFill>
                  <a:srgbClr val="FF0000"/>
                </a:solidFill>
              </a:rPr>
              <a:t>26m (8.3% of the population)</a:t>
            </a:r>
          </a:p>
          <a:p>
            <a:pPr marL="767080" marR="579755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dirty="0"/>
              <a:t>Expenditure on Diabetes:</a:t>
            </a:r>
          </a:p>
          <a:p>
            <a:pPr marL="309880" marR="579755">
              <a:lnSpc>
                <a:spcPct val="100000"/>
              </a:lnSpc>
              <a:spcBef>
                <a:spcPts val="95"/>
              </a:spcBef>
              <a:tabLst>
                <a:tab pos="596265" algn="l"/>
                <a:tab pos="596900" algn="l"/>
              </a:tabLst>
            </a:pPr>
            <a:r>
              <a:rPr lang="en-US" dirty="0"/>
              <a:t>     WORLD: $727 billion, USA: </a:t>
            </a:r>
            <a:r>
              <a:rPr lang="en-US" dirty="0">
                <a:solidFill>
                  <a:srgbClr val="FF0000"/>
                </a:solidFill>
              </a:rPr>
              <a:t>$327 billion</a:t>
            </a:r>
          </a:p>
          <a:p>
            <a:pPr marL="767080" marR="579755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dirty="0"/>
              <a:t>People will be affected by Diabetes : </a:t>
            </a:r>
            <a:r>
              <a:rPr lang="en-US" dirty="0">
                <a:solidFill>
                  <a:srgbClr val="FF0000"/>
                </a:solidFill>
              </a:rPr>
              <a:t>629 million</a:t>
            </a:r>
          </a:p>
          <a:p>
            <a:pPr marL="767080" marR="579755" indent="-4572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dirty="0"/>
              <a:t>Penalties paid by US Hospitals due to readmission of patients:  </a:t>
            </a:r>
            <a:r>
              <a:rPr lang="en-US" dirty="0">
                <a:solidFill>
                  <a:srgbClr val="FF0000"/>
                </a:solidFill>
              </a:rPr>
              <a:t>$528 million</a:t>
            </a:r>
            <a:r>
              <a:rPr lang="en-US" dirty="0"/>
              <a:t> </a:t>
            </a:r>
          </a:p>
          <a:p>
            <a:pPr marL="767080" marR="579755" indent="-4572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96265" algn="l"/>
                <a:tab pos="596900" algn="l"/>
              </a:tabLst>
            </a:pPr>
            <a:r>
              <a:rPr lang="en-US" dirty="0"/>
              <a:t>Readmission Rates of diabetes patients are readmitted with 30-days of discharge : </a:t>
            </a:r>
            <a:r>
              <a:rPr lang="en-US" dirty="0">
                <a:solidFill>
                  <a:srgbClr val="FF0000"/>
                </a:solidFill>
              </a:rPr>
              <a:t>20.3%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8121" y="6654012"/>
            <a:ext cx="6413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20" dirty="0"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09246"/>
            <a:ext cx="54984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220" dirty="0">
                <a:solidFill>
                  <a:srgbClr val="FFFFFF"/>
                </a:solidFill>
              </a:rPr>
              <a:t>KNOW THE DATA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012179" y="3047"/>
            <a:ext cx="6179820" cy="6855459"/>
          </a:xfrm>
          <a:custGeom>
            <a:avLst/>
            <a:gdLst/>
            <a:ahLst/>
            <a:cxnLst/>
            <a:rect l="l" t="t" r="r" b="b"/>
            <a:pathLst>
              <a:path w="6179820" h="6855459">
                <a:moveTo>
                  <a:pt x="6179820" y="6854950"/>
                </a:moveTo>
                <a:lnTo>
                  <a:pt x="6179820" y="0"/>
                </a:lnTo>
                <a:lnTo>
                  <a:pt x="0" y="0"/>
                </a:lnTo>
                <a:lnTo>
                  <a:pt x="0" y="6854950"/>
                </a:lnTo>
                <a:lnTo>
                  <a:pt x="6179820" y="6854950"/>
                </a:lnTo>
                <a:close/>
              </a:path>
            </a:pathLst>
          </a:custGeom>
          <a:solidFill>
            <a:srgbClr val="352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33690" y="4487933"/>
            <a:ext cx="2881630" cy="893834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endParaRPr lang="en-US" sz="1600" spc="-4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72CEB8-9DB7-464C-9E37-A538A763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3" y="3942175"/>
            <a:ext cx="5740269" cy="2543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80C7C08-5EC3-4ACC-A917-3C87F37C25AC}"/>
              </a:ext>
            </a:extLst>
          </p:cNvPr>
          <p:cNvSpPr/>
          <p:nvPr/>
        </p:nvSpPr>
        <p:spPr>
          <a:xfrm>
            <a:off x="710105" y="1357214"/>
            <a:ext cx="6096000" cy="28725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b="1" spc="-60" dirty="0">
                <a:solidFill>
                  <a:srgbClr val="002060"/>
                </a:solidFill>
                <a:latin typeface="Arial"/>
                <a:cs typeface="Arial"/>
              </a:rPr>
              <a:t>DIABETIC PATIENT ENCOUNTER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b="1" spc="-6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130 HOSPITALS ACROSS USA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RECORDED BETWEEN 1999-2008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50 FEATURES, INCLUDING 23 MEDICINES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GENDER : 53% FEMALE AND 46% MALE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AGE : MOST FREQUENT (70-80) YEARS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b="1" spc="-6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b="1" spc="-6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FF659B-55B6-4A41-9895-95063ED4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36" y="2828558"/>
            <a:ext cx="5843054" cy="3657600"/>
          </a:xfrm>
          <a:prstGeom prst="rect">
            <a:avLst/>
          </a:prstGeom>
        </p:spPr>
      </p:pic>
      <p:sp>
        <p:nvSpPr>
          <p:cNvPr id="21" name="object 3">
            <a:extLst>
              <a:ext uri="{FF2B5EF4-FFF2-40B4-BE49-F238E27FC236}">
                <a16:creationId xmlns:a16="http://schemas.microsoft.com/office/drawing/2014/main" id="{52F81D0B-A58D-42C7-84C9-4B16F62E15FD}"/>
              </a:ext>
            </a:extLst>
          </p:cNvPr>
          <p:cNvSpPr txBox="1">
            <a:spLocks/>
          </p:cNvSpPr>
          <p:nvPr/>
        </p:nvSpPr>
        <p:spPr>
          <a:xfrm>
            <a:off x="6352856" y="499428"/>
            <a:ext cx="54984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1" i="0">
                <a:solidFill>
                  <a:srgbClr val="3520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ctr">
              <a:spcBef>
                <a:spcPts val="100"/>
              </a:spcBef>
            </a:pPr>
            <a:r>
              <a:rPr lang="en-US" sz="4400" kern="0" spc="-220" dirty="0">
                <a:solidFill>
                  <a:srgbClr val="FFFFFF"/>
                </a:solidFill>
              </a:rPr>
              <a:t>HEAT- MAP</a:t>
            </a:r>
            <a:endParaRPr lang="en-US" sz="4400" kern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36F7B1-24C5-4F48-AEA5-4CF318A2740D}"/>
              </a:ext>
            </a:extLst>
          </p:cNvPr>
          <p:cNvSpPr/>
          <p:nvPr/>
        </p:nvSpPr>
        <p:spPr>
          <a:xfrm>
            <a:off x="6494429" y="1505830"/>
            <a:ext cx="6096000" cy="12388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NO STRONG CORRELATION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AGE HAS NO CORRELATION SIGNIFICANCE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-60" dirty="0">
                <a:solidFill>
                  <a:srgbClr val="FFFFFF"/>
                </a:solidFill>
                <a:latin typeface="Arial"/>
                <a:cs typeface="Arial"/>
              </a:rPr>
              <a:t>     WITH TIME IN HOSPITAL &amp; LAB PROCEDURES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Tx/>
              <a:buChar char="-"/>
            </a:pPr>
            <a:endParaRPr lang="en-US" b="1" spc="-6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2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8121" y="6654012"/>
            <a:ext cx="6413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20" dirty="0"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09246"/>
            <a:ext cx="54984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400" spc="-220" dirty="0">
                <a:solidFill>
                  <a:srgbClr val="FFFFFF"/>
                </a:solidFill>
              </a:rPr>
              <a:t>PROJECT </a:t>
            </a:r>
            <a:r>
              <a:rPr sz="4400" spc="50" dirty="0"/>
              <a:t>OUTLINE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012179" y="3047"/>
            <a:ext cx="6179820" cy="6855459"/>
          </a:xfrm>
          <a:custGeom>
            <a:avLst/>
            <a:gdLst/>
            <a:ahLst/>
            <a:cxnLst/>
            <a:rect l="l" t="t" r="r" b="b"/>
            <a:pathLst>
              <a:path w="6179820" h="6855459">
                <a:moveTo>
                  <a:pt x="6179820" y="6854950"/>
                </a:moveTo>
                <a:lnTo>
                  <a:pt x="6179820" y="0"/>
                </a:lnTo>
                <a:lnTo>
                  <a:pt x="0" y="0"/>
                </a:lnTo>
                <a:lnTo>
                  <a:pt x="0" y="6854950"/>
                </a:lnTo>
                <a:lnTo>
                  <a:pt x="6179820" y="6854950"/>
                </a:lnTo>
                <a:close/>
              </a:path>
            </a:pathLst>
          </a:custGeom>
          <a:solidFill>
            <a:srgbClr val="352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5058" y="1195290"/>
            <a:ext cx="38461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TOOK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SOLVE THE 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8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AWESOME  MODEL</a:t>
            </a:r>
            <a:endParaRPr lang="en-US" sz="1800" b="1" spc="-6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3690" y="654173"/>
            <a:ext cx="3877310" cy="15478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lang="en-US" sz="2800" b="1" spc="-10" dirty="0">
                <a:solidFill>
                  <a:srgbClr val="FFFFFF"/>
                </a:solidFill>
                <a:latin typeface="Arial"/>
                <a:cs typeface="Arial"/>
              </a:rPr>
              <a:t>FEATURE CREATION</a:t>
            </a:r>
            <a:endParaRPr sz="2800" dirty="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Number of medication change</a:t>
            </a:r>
          </a:p>
          <a:p>
            <a:pPr marL="15240">
              <a:lnSpc>
                <a:spcPct val="100000"/>
              </a:lnSpc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Number of medicine prescribed </a:t>
            </a:r>
          </a:p>
          <a:p>
            <a:pPr marL="15240">
              <a:lnSpc>
                <a:spcPct val="100000"/>
              </a:lnSpc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Service utilization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33690" y="4487933"/>
            <a:ext cx="2881630" cy="2627642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lang="en-US" sz="2800" b="1" spc="-90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lang="en-US" sz="2800" dirty="0">
              <a:latin typeface="Arial"/>
              <a:cs typeface="Arial"/>
            </a:endParaRPr>
          </a:p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r>
              <a:rPr lang="en-US" sz="1600" b="1" spc="-40" dirty="0">
                <a:solidFill>
                  <a:srgbClr val="FFFFFF"/>
                </a:solidFill>
                <a:latin typeface="Arial"/>
                <a:cs typeface="Arial"/>
              </a:rPr>
              <a:t>Logistic Regression</a:t>
            </a:r>
          </a:p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r>
              <a:rPr lang="en-US" sz="1600" b="1" spc="-40" dirty="0">
                <a:solidFill>
                  <a:srgbClr val="FFFFFF"/>
                </a:solidFill>
                <a:latin typeface="Arial"/>
                <a:cs typeface="Arial"/>
              </a:rPr>
              <a:t>Decision Tree</a:t>
            </a:r>
          </a:p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r>
              <a:rPr lang="en-US" sz="1600" b="1" spc="-40" dirty="0">
                <a:solidFill>
                  <a:srgbClr val="FFFFFF"/>
                </a:solidFill>
                <a:latin typeface="Arial"/>
                <a:cs typeface="Arial"/>
              </a:rPr>
              <a:t>Random Forest</a:t>
            </a:r>
          </a:p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endParaRPr lang="en-US" sz="1600" spc="-4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363855">
              <a:lnSpc>
                <a:spcPct val="100000"/>
              </a:lnSpc>
              <a:spcBef>
                <a:spcPts val="1100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9671" y="759913"/>
            <a:ext cx="914400" cy="856615"/>
          </a:xfrm>
          <a:custGeom>
            <a:avLst/>
            <a:gdLst/>
            <a:ahLst/>
            <a:cxnLst/>
            <a:rect l="l" t="t" r="r" b="b"/>
            <a:pathLst>
              <a:path w="914400" h="856615">
                <a:moveTo>
                  <a:pt x="900218" y="321022"/>
                </a:moveTo>
                <a:lnTo>
                  <a:pt x="13744" y="321022"/>
                </a:lnTo>
                <a:lnTo>
                  <a:pt x="8374" y="323477"/>
                </a:lnTo>
                <a:lnTo>
                  <a:pt x="1002" y="332051"/>
                </a:lnTo>
                <a:lnTo>
                  <a:pt x="0" y="335503"/>
                </a:lnTo>
                <a:lnTo>
                  <a:pt x="0" y="341950"/>
                </a:lnTo>
                <a:lnTo>
                  <a:pt x="75239" y="839579"/>
                </a:lnTo>
                <a:lnTo>
                  <a:pt x="76719" y="849133"/>
                </a:lnTo>
                <a:lnTo>
                  <a:pt x="84774" y="856058"/>
                </a:lnTo>
                <a:lnTo>
                  <a:pt x="829195" y="856058"/>
                </a:lnTo>
                <a:lnTo>
                  <a:pt x="837243" y="849133"/>
                </a:lnTo>
                <a:lnTo>
                  <a:pt x="838728" y="839533"/>
                </a:lnTo>
                <a:lnTo>
                  <a:pt x="840852" y="825485"/>
                </a:lnTo>
                <a:lnTo>
                  <a:pt x="103965" y="825485"/>
                </a:lnTo>
                <a:lnTo>
                  <a:pt x="97039" y="779624"/>
                </a:lnTo>
                <a:lnTo>
                  <a:pt x="847788" y="779624"/>
                </a:lnTo>
                <a:lnTo>
                  <a:pt x="852412" y="749048"/>
                </a:lnTo>
                <a:lnTo>
                  <a:pt x="127017" y="749048"/>
                </a:lnTo>
                <a:lnTo>
                  <a:pt x="134443" y="741607"/>
                </a:lnTo>
                <a:lnTo>
                  <a:pt x="91302" y="741607"/>
                </a:lnTo>
                <a:lnTo>
                  <a:pt x="82928" y="686223"/>
                </a:lnTo>
                <a:lnTo>
                  <a:pt x="120376" y="648698"/>
                </a:lnTo>
                <a:lnTo>
                  <a:pt x="77237" y="648698"/>
                </a:lnTo>
                <a:lnTo>
                  <a:pt x="69289" y="596188"/>
                </a:lnTo>
                <a:lnTo>
                  <a:pt x="875529" y="596188"/>
                </a:lnTo>
                <a:lnTo>
                  <a:pt x="880153" y="565609"/>
                </a:lnTo>
                <a:lnTo>
                  <a:pt x="64682" y="565609"/>
                </a:lnTo>
                <a:lnTo>
                  <a:pt x="32325" y="351589"/>
                </a:lnTo>
                <a:lnTo>
                  <a:pt x="912520" y="351589"/>
                </a:lnTo>
                <a:lnTo>
                  <a:pt x="913977" y="341950"/>
                </a:lnTo>
                <a:lnTo>
                  <a:pt x="913955" y="335503"/>
                </a:lnTo>
                <a:lnTo>
                  <a:pt x="912939" y="332038"/>
                </a:lnTo>
                <a:lnTo>
                  <a:pt x="905588" y="323477"/>
                </a:lnTo>
                <a:lnTo>
                  <a:pt x="900218" y="321022"/>
                </a:lnTo>
                <a:close/>
              </a:path>
              <a:path w="914400" h="856615">
                <a:moveTo>
                  <a:pt x="847788" y="779624"/>
                </a:moveTo>
                <a:lnTo>
                  <a:pt x="816945" y="779624"/>
                </a:lnTo>
                <a:lnTo>
                  <a:pt x="810001" y="825485"/>
                </a:lnTo>
                <a:lnTo>
                  <a:pt x="840852" y="825485"/>
                </a:lnTo>
                <a:lnTo>
                  <a:pt x="847788" y="779624"/>
                </a:lnTo>
                <a:close/>
              </a:path>
              <a:path w="914400" h="856615">
                <a:moveTo>
                  <a:pt x="401617" y="596188"/>
                </a:moveTo>
                <a:lnTo>
                  <a:pt x="358470" y="596188"/>
                </a:lnTo>
                <a:lnTo>
                  <a:pt x="205911" y="749048"/>
                </a:lnTo>
                <a:lnTo>
                  <a:pt x="249059" y="749048"/>
                </a:lnTo>
                <a:lnTo>
                  <a:pt x="401617" y="596188"/>
                </a:lnTo>
                <a:close/>
              </a:path>
              <a:path w="914400" h="856615">
                <a:moveTo>
                  <a:pt x="523659" y="596188"/>
                </a:moveTo>
                <a:lnTo>
                  <a:pt x="480511" y="596188"/>
                </a:lnTo>
                <a:lnTo>
                  <a:pt x="327953" y="749048"/>
                </a:lnTo>
                <a:lnTo>
                  <a:pt x="371100" y="749048"/>
                </a:lnTo>
                <a:lnTo>
                  <a:pt x="523659" y="596188"/>
                </a:lnTo>
                <a:close/>
              </a:path>
              <a:path w="914400" h="856615">
                <a:moveTo>
                  <a:pt x="645700" y="596188"/>
                </a:moveTo>
                <a:lnTo>
                  <a:pt x="602553" y="596188"/>
                </a:lnTo>
                <a:lnTo>
                  <a:pt x="450007" y="749048"/>
                </a:lnTo>
                <a:lnTo>
                  <a:pt x="493142" y="749048"/>
                </a:lnTo>
                <a:lnTo>
                  <a:pt x="645700" y="596188"/>
                </a:lnTo>
                <a:close/>
              </a:path>
              <a:path w="914400" h="856615">
                <a:moveTo>
                  <a:pt x="767742" y="596188"/>
                </a:moveTo>
                <a:lnTo>
                  <a:pt x="724594" y="596188"/>
                </a:lnTo>
                <a:lnTo>
                  <a:pt x="572049" y="749048"/>
                </a:lnTo>
                <a:lnTo>
                  <a:pt x="615184" y="749048"/>
                </a:lnTo>
                <a:lnTo>
                  <a:pt x="767742" y="596188"/>
                </a:lnTo>
                <a:close/>
              </a:path>
              <a:path w="914400" h="856615">
                <a:moveTo>
                  <a:pt x="875529" y="596188"/>
                </a:moveTo>
                <a:lnTo>
                  <a:pt x="844669" y="596188"/>
                </a:lnTo>
                <a:lnTo>
                  <a:pt x="844326" y="598503"/>
                </a:lnTo>
                <a:lnTo>
                  <a:pt x="694091" y="749048"/>
                </a:lnTo>
                <a:lnTo>
                  <a:pt x="737225" y="749048"/>
                </a:lnTo>
                <a:lnTo>
                  <a:pt x="836620" y="649461"/>
                </a:lnTo>
                <a:lnTo>
                  <a:pt x="867472" y="649461"/>
                </a:lnTo>
                <a:lnTo>
                  <a:pt x="875529" y="596188"/>
                </a:lnTo>
                <a:close/>
              </a:path>
              <a:path w="914400" h="856615">
                <a:moveTo>
                  <a:pt x="867472" y="649461"/>
                </a:moveTo>
                <a:lnTo>
                  <a:pt x="836620" y="649461"/>
                </a:lnTo>
                <a:lnTo>
                  <a:pt x="821553" y="749048"/>
                </a:lnTo>
                <a:lnTo>
                  <a:pt x="852412" y="749048"/>
                </a:lnTo>
                <a:lnTo>
                  <a:pt x="867472" y="649461"/>
                </a:lnTo>
                <a:close/>
              </a:path>
              <a:path w="914400" h="856615">
                <a:moveTo>
                  <a:pt x="279563" y="596188"/>
                </a:moveTo>
                <a:lnTo>
                  <a:pt x="236428" y="596188"/>
                </a:lnTo>
                <a:lnTo>
                  <a:pt x="91302" y="741607"/>
                </a:lnTo>
                <a:lnTo>
                  <a:pt x="134443" y="741607"/>
                </a:lnTo>
                <a:lnTo>
                  <a:pt x="279563" y="596188"/>
                </a:lnTo>
                <a:close/>
              </a:path>
              <a:path w="914400" h="856615">
                <a:moveTo>
                  <a:pt x="172779" y="596188"/>
                </a:moveTo>
                <a:lnTo>
                  <a:pt x="129619" y="596188"/>
                </a:lnTo>
                <a:lnTo>
                  <a:pt x="77237" y="648698"/>
                </a:lnTo>
                <a:lnTo>
                  <a:pt x="120376" y="648698"/>
                </a:lnTo>
                <a:lnTo>
                  <a:pt x="172779" y="596188"/>
                </a:lnTo>
                <a:close/>
              </a:path>
              <a:path w="914400" h="856615">
                <a:moveTo>
                  <a:pt x="912520" y="351589"/>
                </a:moveTo>
                <a:lnTo>
                  <a:pt x="881646" y="351589"/>
                </a:lnTo>
                <a:lnTo>
                  <a:pt x="849302" y="565609"/>
                </a:lnTo>
                <a:lnTo>
                  <a:pt x="880153" y="565609"/>
                </a:lnTo>
                <a:lnTo>
                  <a:pt x="912520" y="351589"/>
                </a:lnTo>
                <a:close/>
              </a:path>
              <a:path w="914400" h="856615">
                <a:moveTo>
                  <a:pt x="298464" y="0"/>
                </a:moveTo>
                <a:lnTo>
                  <a:pt x="87977" y="0"/>
                </a:lnTo>
                <a:lnTo>
                  <a:pt x="77496" y="2127"/>
                </a:lnTo>
                <a:lnTo>
                  <a:pt x="68926" y="7924"/>
                </a:lnTo>
                <a:lnTo>
                  <a:pt x="63143" y="16517"/>
                </a:lnTo>
                <a:lnTo>
                  <a:pt x="61021" y="27030"/>
                </a:lnTo>
                <a:lnTo>
                  <a:pt x="61021" y="321022"/>
                </a:lnTo>
                <a:lnTo>
                  <a:pt x="91532" y="321022"/>
                </a:lnTo>
                <a:lnTo>
                  <a:pt x="91531" y="30566"/>
                </a:lnTo>
                <a:lnTo>
                  <a:pt x="332038" y="30566"/>
                </a:lnTo>
                <a:lnTo>
                  <a:pt x="321593" y="13127"/>
                </a:lnTo>
                <a:lnTo>
                  <a:pt x="317265" y="7657"/>
                </a:lnTo>
                <a:lnTo>
                  <a:pt x="311751" y="3525"/>
                </a:lnTo>
                <a:lnTo>
                  <a:pt x="305377" y="911"/>
                </a:lnTo>
                <a:lnTo>
                  <a:pt x="298464" y="0"/>
                </a:lnTo>
                <a:close/>
              </a:path>
              <a:path w="914400" h="856615">
                <a:moveTo>
                  <a:pt x="808528" y="259876"/>
                </a:moveTo>
                <a:lnTo>
                  <a:pt x="106786" y="259876"/>
                </a:lnTo>
                <a:lnTo>
                  <a:pt x="106786" y="321022"/>
                </a:lnTo>
                <a:lnTo>
                  <a:pt x="137299" y="321022"/>
                </a:lnTo>
                <a:lnTo>
                  <a:pt x="137299" y="290443"/>
                </a:lnTo>
                <a:lnTo>
                  <a:pt x="808528" y="290443"/>
                </a:lnTo>
                <a:lnTo>
                  <a:pt x="808528" y="259876"/>
                </a:lnTo>
                <a:close/>
              </a:path>
              <a:path w="914400" h="856615">
                <a:moveTo>
                  <a:pt x="808528" y="290443"/>
                </a:moveTo>
                <a:lnTo>
                  <a:pt x="778024" y="290443"/>
                </a:lnTo>
                <a:lnTo>
                  <a:pt x="778024" y="321022"/>
                </a:lnTo>
                <a:lnTo>
                  <a:pt x="808528" y="321022"/>
                </a:lnTo>
                <a:lnTo>
                  <a:pt x="808528" y="290443"/>
                </a:lnTo>
                <a:close/>
              </a:path>
              <a:path w="914400" h="856615">
                <a:moveTo>
                  <a:pt x="332038" y="30566"/>
                </a:moveTo>
                <a:lnTo>
                  <a:pt x="296471" y="30566"/>
                </a:lnTo>
                <a:lnTo>
                  <a:pt x="334376" y="93875"/>
                </a:lnTo>
                <a:lnTo>
                  <a:pt x="338705" y="99345"/>
                </a:lnTo>
                <a:lnTo>
                  <a:pt x="344222" y="103478"/>
                </a:lnTo>
                <a:lnTo>
                  <a:pt x="350597" y="106091"/>
                </a:lnTo>
                <a:lnTo>
                  <a:pt x="357504" y="107003"/>
                </a:lnTo>
                <a:lnTo>
                  <a:pt x="823786" y="107003"/>
                </a:lnTo>
                <a:lnTo>
                  <a:pt x="823786" y="321022"/>
                </a:lnTo>
                <a:lnTo>
                  <a:pt x="854303" y="321022"/>
                </a:lnTo>
                <a:lnTo>
                  <a:pt x="854303" y="103454"/>
                </a:lnTo>
                <a:lnTo>
                  <a:pt x="852180" y="92948"/>
                </a:lnTo>
                <a:lnTo>
                  <a:pt x="846395" y="84359"/>
                </a:lnTo>
                <a:lnTo>
                  <a:pt x="837819" y="78563"/>
                </a:lnTo>
                <a:lnTo>
                  <a:pt x="827328" y="76436"/>
                </a:lnTo>
                <a:lnTo>
                  <a:pt x="359510" y="76436"/>
                </a:lnTo>
                <a:lnTo>
                  <a:pt x="332038" y="30566"/>
                </a:lnTo>
                <a:close/>
              </a:path>
              <a:path w="914400" h="856615">
                <a:moveTo>
                  <a:pt x="793282" y="214006"/>
                </a:moveTo>
                <a:lnTo>
                  <a:pt x="122042" y="214006"/>
                </a:lnTo>
                <a:lnTo>
                  <a:pt x="122042" y="259876"/>
                </a:lnTo>
                <a:lnTo>
                  <a:pt x="152557" y="259876"/>
                </a:lnTo>
                <a:lnTo>
                  <a:pt x="152557" y="244586"/>
                </a:lnTo>
                <a:lnTo>
                  <a:pt x="793282" y="244586"/>
                </a:lnTo>
                <a:lnTo>
                  <a:pt x="793282" y="214006"/>
                </a:lnTo>
                <a:close/>
              </a:path>
              <a:path w="914400" h="856615">
                <a:moveTo>
                  <a:pt x="793282" y="244586"/>
                </a:moveTo>
                <a:lnTo>
                  <a:pt x="762766" y="244586"/>
                </a:lnTo>
                <a:lnTo>
                  <a:pt x="762766" y="259876"/>
                </a:lnTo>
                <a:lnTo>
                  <a:pt x="793282" y="259876"/>
                </a:lnTo>
                <a:lnTo>
                  <a:pt x="793282" y="244586"/>
                </a:lnTo>
                <a:close/>
              </a:path>
              <a:path w="914400" h="856615">
                <a:moveTo>
                  <a:pt x="778024" y="168149"/>
                </a:moveTo>
                <a:lnTo>
                  <a:pt x="137299" y="168149"/>
                </a:lnTo>
                <a:lnTo>
                  <a:pt x="137299" y="214006"/>
                </a:lnTo>
                <a:lnTo>
                  <a:pt x="167803" y="214006"/>
                </a:lnTo>
                <a:lnTo>
                  <a:pt x="167803" y="198729"/>
                </a:lnTo>
                <a:lnTo>
                  <a:pt x="778024" y="198729"/>
                </a:lnTo>
                <a:lnTo>
                  <a:pt x="778024" y="168149"/>
                </a:lnTo>
                <a:close/>
              </a:path>
              <a:path w="914400" h="856615">
                <a:moveTo>
                  <a:pt x="778024" y="198729"/>
                </a:moveTo>
                <a:lnTo>
                  <a:pt x="747507" y="198729"/>
                </a:lnTo>
                <a:lnTo>
                  <a:pt x="747507" y="214006"/>
                </a:lnTo>
                <a:lnTo>
                  <a:pt x="778024" y="214006"/>
                </a:lnTo>
                <a:lnTo>
                  <a:pt x="778024" y="198729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33690" y="2642438"/>
            <a:ext cx="387731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894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solidFill>
                  <a:srgbClr val="FFFFFF"/>
                </a:solidFill>
                <a:latin typeface="Arial"/>
                <a:cs typeface="Arial"/>
              </a:rPr>
              <a:t>FEATURE ENGG.</a:t>
            </a:r>
          </a:p>
          <a:p>
            <a:pPr marL="15240" marR="408940"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Feature Encoding</a:t>
            </a:r>
          </a:p>
          <a:p>
            <a:pPr marL="15240" marR="408940"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Collapsing Multiple Encounters</a:t>
            </a:r>
          </a:p>
          <a:p>
            <a:pPr marL="15240" marR="408940"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Standardization &amp; Log Transform</a:t>
            </a:r>
          </a:p>
          <a:p>
            <a:pPr marL="15240" marR="408940">
              <a:spcBef>
                <a:spcPts val="600"/>
              </a:spcBef>
            </a:pPr>
            <a:r>
              <a:rPr lang="en-US" sz="1600" b="1" spc="-90" dirty="0">
                <a:solidFill>
                  <a:srgbClr val="FFFFFF"/>
                </a:solidFill>
                <a:latin typeface="Arial"/>
                <a:cs typeface="Arial"/>
              </a:rPr>
              <a:t>Oversampling by SMOTE</a:t>
            </a:r>
          </a:p>
        </p:txBody>
      </p:sp>
      <p:sp>
        <p:nvSpPr>
          <p:cNvPr id="10" name="object 10"/>
          <p:cNvSpPr/>
          <p:nvPr/>
        </p:nvSpPr>
        <p:spPr>
          <a:xfrm>
            <a:off x="6699367" y="2793505"/>
            <a:ext cx="734060" cy="915035"/>
          </a:xfrm>
          <a:custGeom>
            <a:avLst/>
            <a:gdLst/>
            <a:ahLst/>
            <a:cxnLst/>
            <a:rect l="l" t="t" r="r" b="b"/>
            <a:pathLst>
              <a:path w="734059" h="915035">
                <a:moveTo>
                  <a:pt x="187175" y="0"/>
                </a:moveTo>
                <a:lnTo>
                  <a:pt x="145325" y="6667"/>
                </a:lnTo>
                <a:lnTo>
                  <a:pt x="108955" y="25664"/>
                </a:lnTo>
                <a:lnTo>
                  <a:pt x="89444" y="44975"/>
                </a:lnTo>
                <a:lnTo>
                  <a:pt x="84986" y="48818"/>
                </a:lnTo>
                <a:lnTo>
                  <a:pt x="80132" y="51853"/>
                </a:lnTo>
                <a:lnTo>
                  <a:pt x="75484" y="54889"/>
                </a:lnTo>
                <a:lnTo>
                  <a:pt x="70425" y="57103"/>
                </a:lnTo>
                <a:lnTo>
                  <a:pt x="31991" y="76667"/>
                </a:lnTo>
                <a:lnTo>
                  <a:pt x="2226" y="123290"/>
                </a:lnTo>
                <a:lnTo>
                  <a:pt x="0" y="129757"/>
                </a:lnTo>
                <a:lnTo>
                  <a:pt x="1415" y="137046"/>
                </a:lnTo>
                <a:lnTo>
                  <a:pt x="5867" y="142311"/>
                </a:lnTo>
                <a:lnTo>
                  <a:pt x="5464" y="144129"/>
                </a:lnTo>
                <a:lnTo>
                  <a:pt x="5260" y="145948"/>
                </a:lnTo>
                <a:lnTo>
                  <a:pt x="5260" y="147560"/>
                </a:lnTo>
                <a:lnTo>
                  <a:pt x="45528" y="572526"/>
                </a:lnTo>
                <a:lnTo>
                  <a:pt x="45528" y="573143"/>
                </a:lnTo>
                <a:lnTo>
                  <a:pt x="45933" y="573538"/>
                </a:lnTo>
                <a:lnTo>
                  <a:pt x="45933" y="573949"/>
                </a:lnTo>
                <a:lnTo>
                  <a:pt x="25092" y="898950"/>
                </a:lnTo>
                <a:lnTo>
                  <a:pt x="27316" y="905425"/>
                </a:lnTo>
                <a:lnTo>
                  <a:pt x="32173" y="909471"/>
                </a:lnTo>
                <a:lnTo>
                  <a:pt x="36018" y="912911"/>
                </a:lnTo>
                <a:lnTo>
                  <a:pt x="40875" y="914531"/>
                </a:lnTo>
                <a:lnTo>
                  <a:pt x="713474" y="914531"/>
                </a:lnTo>
                <a:lnTo>
                  <a:pt x="721332" y="912934"/>
                </a:lnTo>
                <a:lnTo>
                  <a:pt x="727767" y="908587"/>
                </a:lnTo>
                <a:lnTo>
                  <a:pt x="732114" y="902152"/>
                </a:lnTo>
                <a:lnTo>
                  <a:pt x="733711" y="894295"/>
                </a:lnTo>
                <a:lnTo>
                  <a:pt x="733711" y="892674"/>
                </a:lnTo>
                <a:lnTo>
                  <a:pt x="733521" y="892067"/>
                </a:lnTo>
                <a:lnTo>
                  <a:pt x="731423" y="874058"/>
                </a:lnTo>
                <a:lnTo>
                  <a:pt x="66978" y="874058"/>
                </a:lnTo>
                <a:lnTo>
                  <a:pt x="85191" y="590741"/>
                </a:lnTo>
                <a:lnTo>
                  <a:pt x="347804" y="590741"/>
                </a:lnTo>
                <a:lnTo>
                  <a:pt x="334076" y="560399"/>
                </a:lnTo>
                <a:lnTo>
                  <a:pt x="332653" y="558375"/>
                </a:lnTo>
                <a:lnTo>
                  <a:pt x="330835" y="556746"/>
                </a:lnTo>
                <a:lnTo>
                  <a:pt x="331451" y="550279"/>
                </a:lnTo>
                <a:lnTo>
                  <a:pt x="83768" y="550279"/>
                </a:lnTo>
                <a:lnTo>
                  <a:pt x="47350" y="165775"/>
                </a:lnTo>
                <a:lnTo>
                  <a:pt x="468350" y="165775"/>
                </a:lnTo>
                <a:lnTo>
                  <a:pt x="461054" y="154954"/>
                </a:lnTo>
                <a:lnTo>
                  <a:pt x="428895" y="133267"/>
                </a:lnTo>
                <a:lnTo>
                  <a:pt x="390462" y="125503"/>
                </a:lnTo>
                <a:lnTo>
                  <a:pt x="44719" y="125503"/>
                </a:lnTo>
                <a:lnTo>
                  <a:pt x="44719" y="125314"/>
                </a:lnTo>
                <a:lnTo>
                  <a:pt x="73049" y="97991"/>
                </a:lnTo>
                <a:lnTo>
                  <a:pt x="76891" y="96979"/>
                </a:lnTo>
                <a:lnTo>
                  <a:pt x="83364" y="94892"/>
                </a:lnTo>
                <a:lnTo>
                  <a:pt x="118163" y="72377"/>
                </a:lnTo>
                <a:lnTo>
                  <a:pt x="126867" y="62574"/>
                </a:lnTo>
                <a:lnTo>
                  <a:pt x="131531" y="58320"/>
                </a:lnTo>
                <a:lnTo>
                  <a:pt x="176036" y="40717"/>
                </a:lnTo>
                <a:lnTo>
                  <a:pt x="186867" y="40109"/>
                </a:lnTo>
                <a:lnTo>
                  <a:pt x="281278" y="40109"/>
                </a:lnTo>
                <a:lnTo>
                  <a:pt x="276532" y="35123"/>
                </a:lnTo>
                <a:lnTo>
                  <a:pt x="239456" y="10741"/>
                </a:lnTo>
                <a:lnTo>
                  <a:pt x="202714" y="871"/>
                </a:lnTo>
                <a:lnTo>
                  <a:pt x="187175" y="0"/>
                </a:lnTo>
                <a:close/>
              </a:path>
              <a:path w="734059" h="915035">
                <a:moveTo>
                  <a:pt x="347804" y="590741"/>
                </a:moveTo>
                <a:lnTo>
                  <a:pt x="303531" y="590741"/>
                </a:lnTo>
                <a:lnTo>
                  <a:pt x="335499" y="661576"/>
                </a:lnTo>
                <a:lnTo>
                  <a:pt x="377558" y="712393"/>
                </a:lnTo>
                <a:lnTo>
                  <a:pt x="441933" y="734214"/>
                </a:lnTo>
                <a:lnTo>
                  <a:pt x="605838" y="743132"/>
                </a:lnTo>
                <a:lnTo>
                  <a:pt x="634315" y="749998"/>
                </a:lnTo>
                <a:lnTo>
                  <a:pt x="658067" y="765765"/>
                </a:lnTo>
                <a:lnTo>
                  <a:pt x="675179" y="788629"/>
                </a:lnTo>
                <a:lnTo>
                  <a:pt x="683735" y="816787"/>
                </a:lnTo>
                <a:lnTo>
                  <a:pt x="690407" y="874058"/>
                </a:lnTo>
                <a:lnTo>
                  <a:pt x="731423" y="874058"/>
                </a:lnTo>
                <a:lnTo>
                  <a:pt x="724209" y="812133"/>
                </a:lnTo>
                <a:lnTo>
                  <a:pt x="711558" y="770470"/>
                </a:lnTo>
                <a:lnTo>
                  <a:pt x="686138" y="736549"/>
                </a:lnTo>
                <a:lnTo>
                  <a:pt x="650818" y="713101"/>
                </a:lnTo>
                <a:lnTo>
                  <a:pt x="608463" y="702860"/>
                </a:lnTo>
                <a:lnTo>
                  <a:pt x="444558" y="693958"/>
                </a:lnTo>
                <a:lnTo>
                  <a:pt x="421242" y="689416"/>
                </a:lnTo>
                <a:lnTo>
                  <a:pt x="400979" y="679487"/>
                </a:lnTo>
                <a:lnTo>
                  <a:pt x="384548" y="664702"/>
                </a:lnTo>
                <a:lnTo>
                  <a:pt x="372732" y="645591"/>
                </a:lnTo>
                <a:lnTo>
                  <a:pt x="372732" y="645385"/>
                </a:lnTo>
                <a:lnTo>
                  <a:pt x="372526" y="645385"/>
                </a:lnTo>
                <a:lnTo>
                  <a:pt x="347804" y="590741"/>
                </a:lnTo>
                <a:close/>
              </a:path>
              <a:path w="734059" h="915035">
                <a:moveTo>
                  <a:pt x="468350" y="165775"/>
                </a:moveTo>
                <a:lnTo>
                  <a:pt x="327404" y="165775"/>
                </a:lnTo>
                <a:lnTo>
                  <a:pt x="290772" y="550279"/>
                </a:lnTo>
                <a:lnTo>
                  <a:pt x="331451" y="550279"/>
                </a:lnTo>
                <a:lnTo>
                  <a:pt x="368068" y="166186"/>
                </a:lnTo>
                <a:lnTo>
                  <a:pt x="468627" y="166186"/>
                </a:lnTo>
                <a:lnTo>
                  <a:pt x="468350" y="165775"/>
                </a:lnTo>
                <a:close/>
              </a:path>
              <a:path w="734059" h="915035">
                <a:moveTo>
                  <a:pt x="468627" y="166186"/>
                </a:moveTo>
                <a:lnTo>
                  <a:pt x="389522" y="166186"/>
                </a:lnTo>
                <a:lnTo>
                  <a:pt x="413182" y="170948"/>
                </a:lnTo>
                <a:lnTo>
                  <a:pt x="432477" y="183943"/>
                </a:lnTo>
                <a:lnTo>
                  <a:pt x="445472" y="203234"/>
                </a:lnTo>
                <a:lnTo>
                  <a:pt x="450234" y="226887"/>
                </a:lnTo>
                <a:lnTo>
                  <a:pt x="450340" y="510197"/>
                </a:lnTo>
                <a:lnTo>
                  <a:pt x="451525" y="516892"/>
                </a:lnTo>
                <a:lnTo>
                  <a:pt x="455109" y="523182"/>
                </a:lnTo>
                <a:lnTo>
                  <a:pt x="460552" y="527842"/>
                </a:lnTo>
                <a:lnTo>
                  <a:pt x="467419" y="530246"/>
                </a:lnTo>
                <a:lnTo>
                  <a:pt x="476352" y="529588"/>
                </a:lnTo>
                <a:lnTo>
                  <a:pt x="483763" y="525457"/>
                </a:lnTo>
                <a:lnTo>
                  <a:pt x="488821" y="518708"/>
                </a:lnTo>
                <a:lnTo>
                  <a:pt x="490692" y="510197"/>
                </a:lnTo>
                <a:lnTo>
                  <a:pt x="490692" y="226491"/>
                </a:lnTo>
                <a:lnTo>
                  <a:pt x="482739" y="187116"/>
                </a:lnTo>
                <a:lnTo>
                  <a:pt x="468627" y="166186"/>
                </a:lnTo>
                <a:close/>
              </a:path>
              <a:path w="734059" h="915035">
                <a:moveTo>
                  <a:pt x="281278" y="40109"/>
                </a:moveTo>
                <a:lnTo>
                  <a:pt x="186867" y="40109"/>
                </a:lnTo>
                <a:lnTo>
                  <a:pt x="197698" y="40717"/>
                </a:lnTo>
                <a:lnTo>
                  <a:pt x="208416" y="42540"/>
                </a:lnTo>
                <a:lnTo>
                  <a:pt x="247481" y="62985"/>
                </a:lnTo>
                <a:lnTo>
                  <a:pt x="251720" y="68028"/>
                </a:lnTo>
                <a:lnTo>
                  <a:pt x="256268" y="72888"/>
                </a:lnTo>
                <a:lnTo>
                  <a:pt x="290418" y="95171"/>
                </a:lnTo>
                <a:lnTo>
                  <a:pt x="300890" y="98387"/>
                </a:lnTo>
                <a:lnTo>
                  <a:pt x="304527" y="99810"/>
                </a:lnTo>
                <a:lnTo>
                  <a:pt x="328811" y="125503"/>
                </a:lnTo>
                <a:lnTo>
                  <a:pt x="390462" y="125503"/>
                </a:lnTo>
                <a:lnTo>
                  <a:pt x="389522" y="125314"/>
                </a:lnTo>
                <a:lnTo>
                  <a:pt x="372732" y="125314"/>
                </a:lnTo>
                <a:lnTo>
                  <a:pt x="372732" y="124491"/>
                </a:lnTo>
                <a:lnTo>
                  <a:pt x="353100" y="87467"/>
                </a:lnTo>
                <a:lnTo>
                  <a:pt x="322306" y="62969"/>
                </a:lnTo>
                <a:lnTo>
                  <a:pt x="303926" y="57308"/>
                </a:lnTo>
                <a:lnTo>
                  <a:pt x="299049" y="55079"/>
                </a:lnTo>
                <a:lnTo>
                  <a:pt x="294629" y="52059"/>
                </a:lnTo>
                <a:lnTo>
                  <a:pt x="289760" y="48818"/>
                </a:lnTo>
                <a:lnTo>
                  <a:pt x="285523" y="44975"/>
                </a:lnTo>
                <a:lnTo>
                  <a:pt x="281665" y="40516"/>
                </a:lnTo>
                <a:lnTo>
                  <a:pt x="281278" y="40109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2843" y="3419869"/>
            <a:ext cx="102592" cy="10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61403" y="4803711"/>
            <a:ext cx="915035" cy="855980"/>
          </a:xfrm>
          <a:custGeom>
            <a:avLst/>
            <a:gdLst/>
            <a:ahLst/>
            <a:cxnLst/>
            <a:rect l="l" t="t" r="r" b="b"/>
            <a:pathLst>
              <a:path w="915034" h="855979">
                <a:moveTo>
                  <a:pt x="455652" y="110490"/>
                </a:moveTo>
                <a:lnTo>
                  <a:pt x="369423" y="110490"/>
                </a:lnTo>
                <a:lnTo>
                  <a:pt x="393075" y="120650"/>
                </a:lnTo>
                <a:lnTo>
                  <a:pt x="411852" y="138430"/>
                </a:lnTo>
                <a:lnTo>
                  <a:pt x="424232" y="161290"/>
                </a:lnTo>
                <a:lnTo>
                  <a:pt x="428697" y="187960"/>
                </a:lnTo>
                <a:lnTo>
                  <a:pt x="428697" y="374650"/>
                </a:lnTo>
                <a:lnTo>
                  <a:pt x="294728" y="374650"/>
                </a:lnTo>
                <a:lnTo>
                  <a:pt x="305149" y="377190"/>
                </a:lnTo>
                <a:lnTo>
                  <a:pt x="313670" y="383540"/>
                </a:lnTo>
                <a:lnTo>
                  <a:pt x="319421" y="391160"/>
                </a:lnTo>
                <a:lnTo>
                  <a:pt x="321531" y="402590"/>
                </a:lnTo>
                <a:lnTo>
                  <a:pt x="319421" y="412750"/>
                </a:lnTo>
                <a:lnTo>
                  <a:pt x="313670" y="420370"/>
                </a:lnTo>
                <a:lnTo>
                  <a:pt x="305149" y="426720"/>
                </a:lnTo>
                <a:lnTo>
                  <a:pt x="294728" y="429260"/>
                </a:lnTo>
                <a:lnTo>
                  <a:pt x="428697" y="429260"/>
                </a:lnTo>
                <a:lnTo>
                  <a:pt x="428697" y="697230"/>
                </a:lnTo>
                <a:lnTo>
                  <a:pt x="294729" y="697230"/>
                </a:lnTo>
                <a:lnTo>
                  <a:pt x="305149" y="698500"/>
                </a:lnTo>
                <a:lnTo>
                  <a:pt x="313670" y="704850"/>
                </a:lnTo>
                <a:lnTo>
                  <a:pt x="319421" y="712470"/>
                </a:lnTo>
                <a:lnTo>
                  <a:pt x="321531" y="723900"/>
                </a:lnTo>
                <a:lnTo>
                  <a:pt x="319421" y="734060"/>
                </a:lnTo>
                <a:lnTo>
                  <a:pt x="313670" y="742950"/>
                </a:lnTo>
                <a:lnTo>
                  <a:pt x="305149" y="748030"/>
                </a:lnTo>
                <a:lnTo>
                  <a:pt x="294729" y="750570"/>
                </a:lnTo>
                <a:lnTo>
                  <a:pt x="438115" y="750570"/>
                </a:lnTo>
                <a:lnTo>
                  <a:pt x="458461" y="788670"/>
                </a:lnTo>
                <a:lnTo>
                  <a:pt x="487620" y="820420"/>
                </a:lnTo>
                <a:lnTo>
                  <a:pt x="523567" y="843280"/>
                </a:lnTo>
                <a:lnTo>
                  <a:pt x="564277" y="854710"/>
                </a:lnTo>
                <a:lnTo>
                  <a:pt x="607724" y="855980"/>
                </a:lnTo>
                <a:lnTo>
                  <a:pt x="654365" y="844550"/>
                </a:lnTo>
                <a:lnTo>
                  <a:pt x="694521" y="819150"/>
                </a:lnTo>
                <a:lnTo>
                  <a:pt x="707531" y="803910"/>
                </a:lnTo>
                <a:lnTo>
                  <a:pt x="602390" y="803910"/>
                </a:lnTo>
                <a:lnTo>
                  <a:pt x="556448" y="797560"/>
                </a:lnTo>
                <a:lnTo>
                  <a:pt x="518184" y="775970"/>
                </a:lnTo>
                <a:lnTo>
                  <a:pt x="491998" y="740410"/>
                </a:lnTo>
                <a:lnTo>
                  <a:pt x="482291" y="697230"/>
                </a:lnTo>
                <a:lnTo>
                  <a:pt x="482291" y="187960"/>
                </a:lnTo>
                <a:lnTo>
                  <a:pt x="473790" y="140970"/>
                </a:lnTo>
                <a:lnTo>
                  <a:pt x="455652" y="110490"/>
                </a:lnTo>
                <a:close/>
              </a:path>
              <a:path w="915034" h="855979">
                <a:moveTo>
                  <a:pt x="85905" y="642620"/>
                </a:moveTo>
                <a:lnTo>
                  <a:pt x="80380" y="642620"/>
                </a:lnTo>
                <a:lnTo>
                  <a:pt x="49123" y="648970"/>
                </a:lnTo>
                <a:lnTo>
                  <a:pt x="23570" y="666750"/>
                </a:lnTo>
                <a:lnTo>
                  <a:pt x="6327" y="692150"/>
                </a:lnTo>
                <a:lnTo>
                  <a:pt x="0" y="723900"/>
                </a:lnTo>
                <a:lnTo>
                  <a:pt x="6327" y="754380"/>
                </a:lnTo>
                <a:lnTo>
                  <a:pt x="23570" y="779780"/>
                </a:lnTo>
                <a:lnTo>
                  <a:pt x="49123" y="797560"/>
                </a:lnTo>
                <a:lnTo>
                  <a:pt x="80380" y="803910"/>
                </a:lnTo>
                <a:lnTo>
                  <a:pt x="105401" y="800100"/>
                </a:lnTo>
                <a:lnTo>
                  <a:pt x="127218" y="788670"/>
                </a:lnTo>
                <a:lnTo>
                  <a:pt x="144559" y="772160"/>
                </a:lnTo>
                <a:lnTo>
                  <a:pt x="156151" y="750570"/>
                </a:lnTo>
                <a:lnTo>
                  <a:pt x="80387" y="750570"/>
                </a:lnTo>
                <a:lnTo>
                  <a:pt x="69965" y="748030"/>
                </a:lnTo>
                <a:lnTo>
                  <a:pt x="61448" y="742950"/>
                </a:lnTo>
                <a:lnTo>
                  <a:pt x="55701" y="734060"/>
                </a:lnTo>
                <a:lnTo>
                  <a:pt x="53593" y="723900"/>
                </a:lnTo>
                <a:lnTo>
                  <a:pt x="55701" y="712470"/>
                </a:lnTo>
                <a:lnTo>
                  <a:pt x="61448" y="704850"/>
                </a:lnTo>
                <a:lnTo>
                  <a:pt x="69965" y="698500"/>
                </a:lnTo>
                <a:lnTo>
                  <a:pt x="80386" y="697230"/>
                </a:lnTo>
                <a:lnTo>
                  <a:pt x="156151" y="697230"/>
                </a:lnTo>
                <a:lnTo>
                  <a:pt x="153513" y="689610"/>
                </a:lnTo>
                <a:lnTo>
                  <a:pt x="150335" y="684530"/>
                </a:lnTo>
                <a:lnTo>
                  <a:pt x="146642" y="678180"/>
                </a:lnTo>
                <a:lnTo>
                  <a:pt x="142460" y="673100"/>
                </a:lnTo>
                <a:lnTo>
                  <a:pt x="161542" y="645160"/>
                </a:lnTo>
                <a:lnTo>
                  <a:pt x="96525" y="645160"/>
                </a:lnTo>
                <a:lnTo>
                  <a:pt x="85905" y="642620"/>
                </a:lnTo>
                <a:close/>
              </a:path>
              <a:path w="915034" h="855979">
                <a:moveTo>
                  <a:pt x="370506" y="750570"/>
                </a:moveTo>
                <a:lnTo>
                  <a:pt x="218963" y="750570"/>
                </a:lnTo>
                <a:lnTo>
                  <a:pt x="230553" y="772160"/>
                </a:lnTo>
                <a:lnTo>
                  <a:pt x="247891" y="788670"/>
                </a:lnTo>
                <a:lnTo>
                  <a:pt x="269706" y="800100"/>
                </a:lnTo>
                <a:lnTo>
                  <a:pt x="294729" y="803910"/>
                </a:lnTo>
                <a:lnTo>
                  <a:pt x="319747" y="800100"/>
                </a:lnTo>
                <a:lnTo>
                  <a:pt x="341563" y="788670"/>
                </a:lnTo>
                <a:lnTo>
                  <a:pt x="358907" y="772160"/>
                </a:lnTo>
                <a:lnTo>
                  <a:pt x="370506" y="750570"/>
                </a:lnTo>
                <a:close/>
              </a:path>
              <a:path w="915034" h="855979">
                <a:moveTo>
                  <a:pt x="753788" y="482600"/>
                </a:moveTo>
                <a:lnTo>
                  <a:pt x="700205" y="482600"/>
                </a:lnTo>
                <a:lnTo>
                  <a:pt x="700205" y="689610"/>
                </a:lnTo>
                <a:lnTo>
                  <a:pt x="692507" y="730250"/>
                </a:lnTo>
                <a:lnTo>
                  <a:pt x="671525" y="765810"/>
                </a:lnTo>
                <a:lnTo>
                  <a:pt x="640430" y="791210"/>
                </a:lnTo>
                <a:lnTo>
                  <a:pt x="602390" y="803910"/>
                </a:lnTo>
                <a:lnTo>
                  <a:pt x="707531" y="803910"/>
                </a:lnTo>
                <a:lnTo>
                  <a:pt x="725962" y="782320"/>
                </a:lnTo>
                <a:lnTo>
                  <a:pt x="746460" y="739140"/>
                </a:lnTo>
                <a:lnTo>
                  <a:pt x="753788" y="689610"/>
                </a:lnTo>
                <a:lnTo>
                  <a:pt x="753788" y="482600"/>
                </a:lnTo>
                <a:close/>
              </a:path>
              <a:path w="915034" h="855979">
                <a:moveTo>
                  <a:pt x="294729" y="697230"/>
                </a:moveTo>
                <a:lnTo>
                  <a:pt x="80386" y="697230"/>
                </a:lnTo>
                <a:lnTo>
                  <a:pt x="90805" y="698500"/>
                </a:lnTo>
                <a:lnTo>
                  <a:pt x="99323" y="704850"/>
                </a:lnTo>
                <a:lnTo>
                  <a:pt x="105071" y="712470"/>
                </a:lnTo>
                <a:lnTo>
                  <a:pt x="107180" y="723900"/>
                </a:lnTo>
                <a:lnTo>
                  <a:pt x="105071" y="734060"/>
                </a:lnTo>
                <a:lnTo>
                  <a:pt x="99323" y="742950"/>
                </a:lnTo>
                <a:lnTo>
                  <a:pt x="90805" y="748030"/>
                </a:lnTo>
                <a:lnTo>
                  <a:pt x="80387" y="750570"/>
                </a:lnTo>
                <a:lnTo>
                  <a:pt x="294729" y="750570"/>
                </a:lnTo>
                <a:lnTo>
                  <a:pt x="284310" y="748030"/>
                </a:lnTo>
                <a:lnTo>
                  <a:pt x="275793" y="742950"/>
                </a:lnTo>
                <a:lnTo>
                  <a:pt x="270046" y="734060"/>
                </a:lnTo>
                <a:lnTo>
                  <a:pt x="267937" y="723900"/>
                </a:lnTo>
                <a:lnTo>
                  <a:pt x="270046" y="712470"/>
                </a:lnTo>
                <a:lnTo>
                  <a:pt x="275793" y="704850"/>
                </a:lnTo>
                <a:lnTo>
                  <a:pt x="284310" y="698500"/>
                </a:lnTo>
                <a:lnTo>
                  <a:pt x="294729" y="697230"/>
                </a:lnTo>
                <a:close/>
              </a:path>
              <a:path w="915034" h="855979">
                <a:moveTo>
                  <a:pt x="252737" y="607060"/>
                </a:moveTo>
                <a:lnTo>
                  <a:pt x="187562" y="607060"/>
                </a:lnTo>
                <a:lnTo>
                  <a:pt x="232643" y="673100"/>
                </a:lnTo>
                <a:lnTo>
                  <a:pt x="228467" y="678180"/>
                </a:lnTo>
                <a:lnTo>
                  <a:pt x="224777" y="684530"/>
                </a:lnTo>
                <a:lnTo>
                  <a:pt x="221601" y="689610"/>
                </a:lnTo>
                <a:lnTo>
                  <a:pt x="218962" y="697230"/>
                </a:lnTo>
                <a:lnTo>
                  <a:pt x="370506" y="697230"/>
                </a:lnTo>
                <a:lnTo>
                  <a:pt x="358909" y="675640"/>
                </a:lnTo>
                <a:lnTo>
                  <a:pt x="341568" y="657860"/>
                </a:lnTo>
                <a:lnTo>
                  <a:pt x="319751" y="647700"/>
                </a:lnTo>
                <a:lnTo>
                  <a:pt x="307240" y="645160"/>
                </a:lnTo>
                <a:lnTo>
                  <a:pt x="278582" y="645160"/>
                </a:lnTo>
                <a:lnTo>
                  <a:pt x="252737" y="607060"/>
                </a:lnTo>
                <a:close/>
              </a:path>
              <a:path w="915034" h="855979">
                <a:moveTo>
                  <a:pt x="165957" y="480060"/>
                </a:moveTo>
                <a:lnTo>
                  <a:pt x="100984" y="480060"/>
                </a:lnTo>
                <a:lnTo>
                  <a:pt x="155114" y="558800"/>
                </a:lnTo>
                <a:lnTo>
                  <a:pt x="96525" y="645160"/>
                </a:lnTo>
                <a:lnTo>
                  <a:pt x="161542" y="645160"/>
                </a:lnTo>
                <a:lnTo>
                  <a:pt x="187562" y="607060"/>
                </a:lnTo>
                <a:lnTo>
                  <a:pt x="252737" y="607060"/>
                </a:lnTo>
                <a:lnTo>
                  <a:pt x="220000" y="558800"/>
                </a:lnTo>
                <a:lnTo>
                  <a:pt x="252297" y="511810"/>
                </a:lnTo>
                <a:lnTo>
                  <a:pt x="187562" y="511810"/>
                </a:lnTo>
                <a:lnTo>
                  <a:pt x="165957" y="480060"/>
                </a:lnTo>
                <a:close/>
              </a:path>
              <a:path w="915034" h="855979">
                <a:moveTo>
                  <a:pt x="294728" y="642620"/>
                </a:moveTo>
                <a:lnTo>
                  <a:pt x="289205" y="642620"/>
                </a:lnTo>
                <a:lnTo>
                  <a:pt x="278582" y="645160"/>
                </a:lnTo>
                <a:lnTo>
                  <a:pt x="307240" y="645160"/>
                </a:lnTo>
                <a:lnTo>
                  <a:pt x="294728" y="642620"/>
                </a:lnTo>
                <a:close/>
              </a:path>
              <a:path w="915034" h="855979">
                <a:moveTo>
                  <a:pt x="370506" y="429260"/>
                </a:moveTo>
                <a:lnTo>
                  <a:pt x="218962" y="429260"/>
                </a:lnTo>
                <a:lnTo>
                  <a:pt x="221596" y="436880"/>
                </a:lnTo>
                <a:lnTo>
                  <a:pt x="225311" y="443230"/>
                </a:lnTo>
                <a:lnTo>
                  <a:pt x="229886" y="449580"/>
                </a:lnTo>
                <a:lnTo>
                  <a:pt x="187562" y="511810"/>
                </a:lnTo>
                <a:lnTo>
                  <a:pt x="252297" y="511810"/>
                </a:lnTo>
                <a:lnTo>
                  <a:pt x="274119" y="480060"/>
                </a:lnTo>
                <a:lnTo>
                  <a:pt x="311407" y="480060"/>
                </a:lnTo>
                <a:lnTo>
                  <a:pt x="319746" y="478790"/>
                </a:lnTo>
                <a:lnTo>
                  <a:pt x="341563" y="467360"/>
                </a:lnTo>
                <a:lnTo>
                  <a:pt x="358907" y="450850"/>
                </a:lnTo>
                <a:lnTo>
                  <a:pt x="370506" y="429260"/>
                </a:lnTo>
                <a:close/>
              </a:path>
              <a:path w="915034" h="855979">
                <a:moveTo>
                  <a:pt x="85913" y="321310"/>
                </a:moveTo>
                <a:lnTo>
                  <a:pt x="80380" y="321310"/>
                </a:lnTo>
                <a:lnTo>
                  <a:pt x="49122" y="327660"/>
                </a:lnTo>
                <a:lnTo>
                  <a:pt x="23569" y="345440"/>
                </a:lnTo>
                <a:lnTo>
                  <a:pt x="6326" y="370840"/>
                </a:lnTo>
                <a:lnTo>
                  <a:pt x="0" y="402590"/>
                </a:lnTo>
                <a:lnTo>
                  <a:pt x="6326" y="433070"/>
                </a:lnTo>
                <a:lnTo>
                  <a:pt x="23569" y="458470"/>
                </a:lnTo>
                <a:lnTo>
                  <a:pt x="49123" y="476250"/>
                </a:lnTo>
                <a:lnTo>
                  <a:pt x="80380" y="482600"/>
                </a:lnTo>
                <a:lnTo>
                  <a:pt x="87503" y="482600"/>
                </a:lnTo>
                <a:lnTo>
                  <a:pt x="100984" y="480060"/>
                </a:lnTo>
                <a:lnTo>
                  <a:pt x="165957" y="480060"/>
                </a:lnTo>
                <a:lnTo>
                  <a:pt x="145216" y="449580"/>
                </a:lnTo>
                <a:lnTo>
                  <a:pt x="149802" y="443230"/>
                </a:lnTo>
                <a:lnTo>
                  <a:pt x="153507" y="436880"/>
                </a:lnTo>
                <a:lnTo>
                  <a:pt x="156151" y="429260"/>
                </a:lnTo>
                <a:lnTo>
                  <a:pt x="80386" y="429260"/>
                </a:lnTo>
                <a:lnTo>
                  <a:pt x="69965" y="426720"/>
                </a:lnTo>
                <a:lnTo>
                  <a:pt x="61448" y="420370"/>
                </a:lnTo>
                <a:lnTo>
                  <a:pt x="55701" y="412750"/>
                </a:lnTo>
                <a:lnTo>
                  <a:pt x="53593" y="402590"/>
                </a:lnTo>
                <a:lnTo>
                  <a:pt x="55701" y="391160"/>
                </a:lnTo>
                <a:lnTo>
                  <a:pt x="61448" y="383540"/>
                </a:lnTo>
                <a:lnTo>
                  <a:pt x="69965" y="377190"/>
                </a:lnTo>
                <a:lnTo>
                  <a:pt x="80386" y="374650"/>
                </a:lnTo>
                <a:lnTo>
                  <a:pt x="156151" y="374650"/>
                </a:lnTo>
                <a:lnTo>
                  <a:pt x="153513" y="368300"/>
                </a:lnTo>
                <a:lnTo>
                  <a:pt x="150335" y="361950"/>
                </a:lnTo>
                <a:lnTo>
                  <a:pt x="146642" y="356870"/>
                </a:lnTo>
                <a:lnTo>
                  <a:pt x="142460" y="350520"/>
                </a:lnTo>
                <a:lnTo>
                  <a:pt x="160674" y="323850"/>
                </a:lnTo>
                <a:lnTo>
                  <a:pt x="96525" y="323850"/>
                </a:lnTo>
                <a:lnTo>
                  <a:pt x="85913" y="321310"/>
                </a:lnTo>
                <a:close/>
              </a:path>
              <a:path w="915034" h="855979">
                <a:moveTo>
                  <a:pt x="311407" y="480060"/>
                </a:moveTo>
                <a:lnTo>
                  <a:pt x="274119" y="480060"/>
                </a:lnTo>
                <a:lnTo>
                  <a:pt x="287609" y="482600"/>
                </a:lnTo>
                <a:lnTo>
                  <a:pt x="294728" y="482600"/>
                </a:lnTo>
                <a:lnTo>
                  <a:pt x="311407" y="480060"/>
                </a:lnTo>
                <a:close/>
              </a:path>
              <a:path w="915034" h="855979">
                <a:moveTo>
                  <a:pt x="741735" y="1270"/>
                </a:moveTo>
                <a:lnTo>
                  <a:pt x="692316" y="3810"/>
                </a:lnTo>
                <a:lnTo>
                  <a:pt x="649706" y="16510"/>
                </a:lnTo>
                <a:lnTo>
                  <a:pt x="611930" y="39370"/>
                </a:lnTo>
                <a:lnTo>
                  <a:pt x="580541" y="69850"/>
                </a:lnTo>
                <a:lnTo>
                  <a:pt x="557093" y="107950"/>
                </a:lnTo>
                <a:lnTo>
                  <a:pt x="543138" y="149860"/>
                </a:lnTo>
                <a:lnTo>
                  <a:pt x="539559" y="194310"/>
                </a:lnTo>
                <a:lnTo>
                  <a:pt x="545940" y="237490"/>
                </a:lnTo>
                <a:lnTo>
                  <a:pt x="561897" y="276860"/>
                </a:lnTo>
                <a:lnTo>
                  <a:pt x="587047" y="312420"/>
                </a:lnTo>
                <a:lnTo>
                  <a:pt x="602072" y="332740"/>
                </a:lnTo>
                <a:lnTo>
                  <a:pt x="614985" y="355600"/>
                </a:lnTo>
                <a:lnTo>
                  <a:pt x="625868" y="381000"/>
                </a:lnTo>
                <a:lnTo>
                  <a:pt x="634805" y="411480"/>
                </a:lnTo>
                <a:lnTo>
                  <a:pt x="652491" y="482600"/>
                </a:lnTo>
                <a:lnTo>
                  <a:pt x="801502" y="482600"/>
                </a:lnTo>
                <a:lnTo>
                  <a:pt x="814816" y="429260"/>
                </a:lnTo>
                <a:lnTo>
                  <a:pt x="694336" y="429260"/>
                </a:lnTo>
                <a:lnTo>
                  <a:pt x="689438" y="408940"/>
                </a:lnTo>
                <a:lnTo>
                  <a:pt x="686023" y="394970"/>
                </a:lnTo>
                <a:lnTo>
                  <a:pt x="683226" y="384810"/>
                </a:lnTo>
                <a:lnTo>
                  <a:pt x="680187" y="374650"/>
                </a:lnTo>
                <a:lnTo>
                  <a:pt x="830709" y="374650"/>
                </a:lnTo>
                <a:lnTo>
                  <a:pt x="839903" y="354330"/>
                </a:lnTo>
                <a:lnTo>
                  <a:pt x="853424" y="331470"/>
                </a:lnTo>
                <a:lnTo>
                  <a:pt x="860932" y="321310"/>
                </a:lnTo>
                <a:lnTo>
                  <a:pt x="658059" y="321310"/>
                </a:lnTo>
                <a:lnTo>
                  <a:pt x="651083" y="309880"/>
                </a:lnTo>
                <a:lnTo>
                  <a:pt x="643588" y="298450"/>
                </a:lnTo>
                <a:lnTo>
                  <a:pt x="635569" y="287020"/>
                </a:lnTo>
                <a:lnTo>
                  <a:pt x="627016" y="276860"/>
                </a:lnTo>
                <a:lnTo>
                  <a:pt x="609050" y="251460"/>
                </a:lnTo>
                <a:lnTo>
                  <a:pt x="597664" y="222250"/>
                </a:lnTo>
                <a:lnTo>
                  <a:pt x="593132" y="191770"/>
                </a:lnTo>
                <a:lnTo>
                  <a:pt x="595728" y="160020"/>
                </a:lnTo>
                <a:lnTo>
                  <a:pt x="609251" y="123190"/>
                </a:lnTo>
                <a:lnTo>
                  <a:pt x="632990" y="92710"/>
                </a:lnTo>
                <a:lnTo>
                  <a:pt x="664619" y="68580"/>
                </a:lnTo>
                <a:lnTo>
                  <a:pt x="701811" y="55880"/>
                </a:lnTo>
                <a:lnTo>
                  <a:pt x="859634" y="55880"/>
                </a:lnTo>
                <a:lnTo>
                  <a:pt x="829262" y="30480"/>
                </a:lnTo>
                <a:lnTo>
                  <a:pt x="787914" y="10160"/>
                </a:lnTo>
                <a:lnTo>
                  <a:pt x="741735" y="1270"/>
                </a:lnTo>
                <a:close/>
              </a:path>
              <a:path w="915034" h="855979">
                <a:moveTo>
                  <a:pt x="294728" y="374650"/>
                </a:moveTo>
                <a:lnTo>
                  <a:pt x="80386" y="374650"/>
                </a:lnTo>
                <a:lnTo>
                  <a:pt x="90805" y="377190"/>
                </a:lnTo>
                <a:lnTo>
                  <a:pt x="99322" y="383540"/>
                </a:lnTo>
                <a:lnTo>
                  <a:pt x="105071" y="391160"/>
                </a:lnTo>
                <a:lnTo>
                  <a:pt x="107180" y="402590"/>
                </a:lnTo>
                <a:lnTo>
                  <a:pt x="105071" y="412750"/>
                </a:lnTo>
                <a:lnTo>
                  <a:pt x="99322" y="420370"/>
                </a:lnTo>
                <a:lnTo>
                  <a:pt x="90805" y="426720"/>
                </a:lnTo>
                <a:lnTo>
                  <a:pt x="80386" y="429260"/>
                </a:lnTo>
                <a:lnTo>
                  <a:pt x="294728" y="429260"/>
                </a:lnTo>
                <a:lnTo>
                  <a:pt x="284309" y="426720"/>
                </a:lnTo>
                <a:lnTo>
                  <a:pt x="275792" y="420370"/>
                </a:lnTo>
                <a:lnTo>
                  <a:pt x="270045" y="412750"/>
                </a:lnTo>
                <a:lnTo>
                  <a:pt x="267937" y="402590"/>
                </a:lnTo>
                <a:lnTo>
                  <a:pt x="270045" y="391160"/>
                </a:lnTo>
                <a:lnTo>
                  <a:pt x="275792" y="383540"/>
                </a:lnTo>
                <a:lnTo>
                  <a:pt x="284309" y="377190"/>
                </a:lnTo>
                <a:lnTo>
                  <a:pt x="294728" y="374650"/>
                </a:lnTo>
                <a:close/>
              </a:path>
              <a:path w="915034" h="855979">
                <a:moveTo>
                  <a:pt x="830709" y="374650"/>
                </a:moveTo>
                <a:lnTo>
                  <a:pt x="773594" y="374650"/>
                </a:lnTo>
                <a:lnTo>
                  <a:pt x="771399" y="382270"/>
                </a:lnTo>
                <a:lnTo>
                  <a:pt x="769099" y="391160"/>
                </a:lnTo>
                <a:lnTo>
                  <a:pt x="759657" y="429260"/>
                </a:lnTo>
                <a:lnTo>
                  <a:pt x="814816" y="429260"/>
                </a:lnTo>
                <a:lnTo>
                  <a:pt x="820839" y="405130"/>
                </a:lnTo>
                <a:lnTo>
                  <a:pt x="828985" y="378460"/>
                </a:lnTo>
                <a:lnTo>
                  <a:pt x="830709" y="374650"/>
                </a:lnTo>
                <a:close/>
              </a:path>
              <a:path w="915034" h="855979">
                <a:moveTo>
                  <a:pt x="251875" y="284480"/>
                </a:moveTo>
                <a:lnTo>
                  <a:pt x="187562" y="284480"/>
                </a:lnTo>
                <a:lnTo>
                  <a:pt x="232642" y="350520"/>
                </a:lnTo>
                <a:lnTo>
                  <a:pt x="228467" y="356870"/>
                </a:lnTo>
                <a:lnTo>
                  <a:pt x="224777" y="361950"/>
                </a:lnTo>
                <a:lnTo>
                  <a:pt x="221600" y="368300"/>
                </a:lnTo>
                <a:lnTo>
                  <a:pt x="218962" y="374650"/>
                </a:lnTo>
                <a:lnTo>
                  <a:pt x="370505" y="374650"/>
                </a:lnTo>
                <a:lnTo>
                  <a:pt x="358908" y="354330"/>
                </a:lnTo>
                <a:lnTo>
                  <a:pt x="341567" y="336550"/>
                </a:lnTo>
                <a:lnTo>
                  <a:pt x="319751" y="325120"/>
                </a:lnTo>
                <a:lnTo>
                  <a:pt x="311410" y="323850"/>
                </a:lnTo>
                <a:lnTo>
                  <a:pt x="278582" y="323850"/>
                </a:lnTo>
                <a:lnTo>
                  <a:pt x="251875" y="284480"/>
                </a:lnTo>
                <a:close/>
              </a:path>
              <a:path w="915034" h="855979">
                <a:moveTo>
                  <a:pt x="165957" y="158750"/>
                </a:moveTo>
                <a:lnTo>
                  <a:pt x="100984" y="158750"/>
                </a:lnTo>
                <a:lnTo>
                  <a:pt x="155113" y="237490"/>
                </a:lnTo>
                <a:lnTo>
                  <a:pt x="96525" y="323850"/>
                </a:lnTo>
                <a:lnTo>
                  <a:pt x="160674" y="323850"/>
                </a:lnTo>
                <a:lnTo>
                  <a:pt x="187562" y="284480"/>
                </a:lnTo>
                <a:lnTo>
                  <a:pt x="251875" y="284480"/>
                </a:lnTo>
                <a:lnTo>
                  <a:pt x="220000" y="237490"/>
                </a:lnTo>
                <a:lnTo>
                  <a:pt x="252296" y="190500"/>
                </a:lnTo>
                <a:lnTo>
                  <a:pt x="187562" y="190500"/>
                </a:lnTo>
                <a:lnTo>
                  <a:pt x="165957" y="158750"/>
                </a:lnTo>
                <a:close/>
              </a:path>
              <a:path w="915034" h="855979">
                <a:moveTo>
                  <a:pt x="294728" y="321310"/>
                </a:moveTo>
                <a:lnTo>
                  <a:pt x="289205" y="321310"/>
                </a:lnTo>
                <a:lnTo>
                  <a:pt x="278582" y="323850"/>
                </a:lnTo>
                <a:lnTo>
                  <a:pt x="311410" y="323850"/>
                </a:lnTo>
                <a:lnTo>
                  <a:pt x="294728" y="321310"/>
                </a:lnTo>
                <a:close/>
              </a:path>
              <a:path w="915034" h="855979">
                <a:moveTo>
                  <a:pt x="859634" y="55880"/>
                </a:moveTo>
                <a:lnTo>
                  <a:pt x="751550" y="55880"/>
                </a:lnTo>
                <a:lnTo>
                  <a:pt x="795168" y="72390"/>
                </a:lnTo>
                <a:lnTo>
                  <a:pt x="829833" y="101600"/>
                </a:lnTo>
                <a:lnTo>
                  <a:pt x="852709" y="140970"/>
                </a:lnTo>
                <a:lnTo>
                  <a:pt x="860965" y="187960"/>
                </a:lnTo>
                <a:lnTo>
                  <a:pt x="858850" y="210820"/>
                </a:lnTo>
                <a:lnTo>
                  <a:pt x="852637" y="233680"/>
                </a:lnTo>
                <a:lnTo>
                  <a:pt x="842526" y="255270"/>
                </a:lnTo>
                <a:lnTo>
                  <a:pt x="828717" y="274320"/>
                </a:lnTo>
                <a:lnTo>
                  <a:pt x="819798" y="285750"/>
                </a:lnTo>
                <a:lnTo>
                  <a:pt x="811431" y="297180"/>
                </a:lnTo>
                <a:lnTo>
                  <a:pt x="803631" y="309880"/>
                </a:lnTo>
                <a:lnTo>
                  <a:pt x="796413" y="321310"/>
                </a:lnTo>
                <a:lnTo>
                  <a:pt x="860932" y="321310"/>
                </a:lnTo>
                <a:lnTo>
                  <a:pt x="888727" y="283210"/>
                </a:lnTo>
                <a:lnTo>
                  <a:pt x="911587" y="220980"/>
                </a:lnTo>
                <a:lnTo>
                  <a:pt x="914548" y="187960"/>
                </a:lnTo>
                <a:lnTo>
                  <a:pt x="908422" y="139700"/>
                </a:lnTo>
                <a:lnTo>
                  <a:pt x="891106" y="96520"/>
                </a:lnTo>
                <a:lnTo>
                  <a:pt x="864189" y="59690"/>
                </a:lnTo>
                <a:lnTo>
                  <a:pt x="859634" y="55880"/>
                </a:lnTo>
                <a:close/>
              </a:path>
              <a:path w="915034" h="855979">
                <a:moveTo>
                  <a:pt x="294728" y="0"/>
                </a:moveTo>
                <a:lnTo>
                  <a:pt x="269705" y="3810"/>
                </a:lnTo>
                <a:lnTo>
                  <a:pt x="247890" y="15240"/>
                </a:lnTo>
                <a:lnTo>
                  <a:pt x="230552" y="31750"/>
                </a:lnTo>
                <a:lnTo>
                  <a:pt x="218962" y="53340"/>
                </a:lnTo>
                <a:lnTo>
                  <a:pt x="294728" y="53340"/>
                </a:lnTo>
                <a:lnTo>
                  <a:pt x="305149" y="55880"/>
                </a:lnTo>
                <a:lnTo>
                  <a:pt x="313670" y="62230"/>
                </a:lnTo>
                <a:lnTo>
                  <a:pt x="319420" y="69850"/>
                </a:lnTo>
                <a:lnTo>
                  <a:pt x="321531" y="80010"/>
                </a:lnTo>
                <a:lnTo>
                  <a:pt x="319420" y="91440"/>
                </a:lnTo>
                <a:lnTo>
                  <a:pt x="313670" y="99060"/>
                </a:lnTo>
                <a:lnTo>
                  <a:pt x="305149" y="105410"/>
                </a:lnTo>
                <a:lnTo>
                  <a:pt x="294728" y="107950"/>
                </a:lnTo>
                <a:lnTo>
                  <a:pt x="218962" y="107950"/>
                </a:lnTo>
                <a:lnTo>
                  <a:pt x="221595" y="114300"/>
                </a:lnTo>
                <a:lnTo>
                  <a:pt x="225311" y="121920"/>
                </a:lnTo>
                <a:lnTo>
                  <a:pt x="229886" y="128270"/>
                </a:lnTo>
                <a:lnTo>
                  <a:pt x="187562" y="190500"/>
                </a:lnTo>
                <a:lnTo>
                  <a:pt x="252296" y="190500"/>
                </a:lnTo>
                <a:lnTo>
                  <a:pt x="274118" y="158750"/>
                </a:lnTo>
                <a:lnTo>
                  <a:pt x="310923" y="158750"/>
                </a:lnTo>
                <a:lnTo>
                  <a:pt x="319020" y="157480"/>
                </a:lnTo>
                <a:lnTo>
                  <a:pt x="340340" y="147320"/>
                </a:lnTo>
                <a:lnTo>
                  <a:pt x="357527" y="130810"/>
                </a:lnTo>
                <a:lnTo>
                  <a:pt x="369423" y="110490"/>
                </a:lnTo>
                <a:lnTo>
                  <a:pt x="455652" y="110490"/>
                </a:lnTo>
                <a:lnTo>
                  <a:pt x="450362" y="101600"/>
                </a:lnTo>
                <a:lnTo>
                  <a:pt x="415120" y="71120"/>
                </a:lnTo>
                <a:lnTo>
                  <a:pt x="371175" y="55880"/>
                </a:lnTo>
                <a:lnTo>
                  <a:pt x="359825" y="33020"/>
                </a:lnTo>
                <a:lnTo>
                  <a:pt x="342396" y="16510"/>
                </a:lnTo>
                <a:lnTo>
                  <a:pt x="320244" y="3810"/>
                </a:lnTo>
                <a:lnTo>
                  <a:pt x="294728" y="0"/>
                </a:lnTo>
                <a:close/>
              </a:path>
              <a:path w="915034" h="855979">
                <a:moveTo>
                  <a:pt x="80386" y="0"/>
                </a:moveTo>
                <a:lnTo>
                  <a:pt x="49126" y="6350"/>
                </a:lnTo>
                <a:lnTo>
                  <a:pt x="23573" y="24130"/>
                </a:lnTo>
                <a:lnTo>
                  <a:pt x="6332" y="49530"/>
                </a:lnTo>
                <a:lnTo>
                  <a:pt x="6" y="80010"/>
                </a:lnTo>
                <a:lnTo>
                  <a:pt x="6332" y="111760"/>
                </a:lnTo>
                <a:lnTo>
                  <a:pt x="23574" y="137160"/>
                </a:lnTo>
                <a:lnTo>
                  <a:pt x="49126" y="154940"/>
                </a:lnTo>
                <a:lnTo>
                  <a:pt x="80386" y="161290"/>
                </a:lnTo>
                <a:lnTo>
                  <a:pt x="87503" y="161290"/>
                </a:lnTo>
                <a:lnTo>
                  <a:pt x="100984" y="158750"/>
                </a:lnTo>
                <a:lnTo>
                  <a:pt x="165957" y="158750"/>
                </a:lnTo>
                <a:lnTo>
                  <a:pt x="145216" y="128270"/>
                </a:lnTo>
                <a:lnTo>
                  <a:pt x="149802" y="121920"/>
                </a:lnTo>
                <a:lnTo>
                  <a:pt x="153506" y="114300"/>
                </a:lnTo>
                <a:lnTo>
                  <a:pt x="156151" y="107950"/>
                </a:lnTo>
                <a:lnTo>
                  <a:pt x="80386" y="107950"/>
                </a:lnTo>
                <a:lnTo>
                  <a:pt x="69965" y="105410"/>
                </a:lnTo>
                <a:lnTo>
                  <a:pt x="61447" y="99060"/>
                </a:lnTo>
                <a:lnTo>
                  <a:pt x="55701" y="91440"/>
                </a:lnTo>
                <a:lnTo>
                  <a:pt x="53592" y="80010"/>
                </a:lnTo>
                <a:lnTo>
                  <a:pt x="55701" y="69850"/>
                </a:lnTo>
                <a:lnTo>
                  <a:pt x="61447" y="62230"/>
                </a:lnTo>
                <a:lnTo>
                  <a:pt x="69965" y="55880"/>
                </a:lnTo>
                <a:lnTo>
                  <a:pt x="80386" y="53340"/>
                </a:lnTo>
                <a:lnTo>
                  <a:pt x="156151" y="53340"/>
                </a:lnTo>
                <a:lnTo>
                  <a:pt x="144559" y="31750"/>
                </a:lnTo>
                <a:lnTo>
                  <a:pt x="127219" y="15240"/>
                </a:lnTo>
                <a:lnTo>
                  <a:pt x="105403" y="3810"/>
                </a:lnTo>
                <a:lnTo>
                  <a:pt x="80386" y="0"/>
                </a:lnTo>
                <a:close/>
              </a:path>
              <a:path w="915034" h="855979">
                <a:moveTo>
                  <a:pt x="310923" y="158750"/>
                </a:moveTo>
                <a:lnTo>
                  <a:pt x="274118" y="158750"/>
                </a:lnTo>
                <a:lnTo>
                  <a:pt x="287609" y="161290"/>
                </a:lnTo>
                <a:lnTo>
                  <a:pt x="294728" y="161290"/>
                </a:lnTo>
                <a:lnTo>
                  <a:pt x="310923" y="158750"/>
                </a:lnTo>
                <a:close/>
              </a:path>
              <a:path w="915034" h="855979">
                <a:moveTo>
                  <a:pt x="294728" y="53340"/>
                </a:moveTo>
                <a:lnTo>
                  <a:pt x="80386" y="53340"/>
                </a:lnTo>
                <a:lnTo>
                  <a:pt x="90804" y="55880"/>
                </a:lnTo>
                <a:lnTo>
                  <a:pt x="99322" y="62230"/>
                </a:lnTo>
                <a:lnTo>
                  <a:pt x="105070" y="69850"/>
                </a:lnTo>
                <a:lnTo>
                  <a:pt x="107180" y="80010"/>
                </a:lnTo>
                <a:lnTo>
                  <a:pt x="105070" y="91440"/>
                </a:lnTo>
                <a:lnTo>
                  <a:pt x="99322" y="99060"/>
                </a:lnTo>
                <a:lnTo>
                  <a:pt x="90804" y="105410"/>
                </a:lnTo>
                <a:lnTo>
                  <a:pt x="80386" y="107950"/>
                </a:lnTo>
                <a:lnTo>
                  <a:pt x="294728" y="107950"/>
                </a:lnTo>
                <a:lnTo>
                  <a:pt x="284309" y="105410"/>
                </a:lnTo>
                <a:lnTo>
                  <a:pt x="275792" y="99060"/>
                </a:lnTo>
                <a:lnTo>
                  <a:pt x="270045" y="91440"/>
                </a:lnTo>
                <a:lnTo>
                  <a:pt x="267937" y="80010"/>
                </a:lnTo>
                <a:lnTo>
                  <a:pt x="270045" y="69850"/>
                </a:lnTo>
                <a:lnTo>
                  <a:pt x="275792" y="62230"/>
                </a:lnTo>
                <a:lnTo>
                  <a:pt x="284309" y="55880"/>
                </a:lnTo>
                <a:lnTo>
                  <a:pt x="294728" y="53340"/>
                </a:lnTo>
                <a:close/>
              </a:path>
            </a:pathLst>
          </a:custGeom>
          <a:solidFill>
            <a:srgbClr val="009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8026" y="4910421"/>
            <a:ext cx="80374" cy="8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8A6897-F85A-487C-BF51-E347B8914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4" y="3522469"/>
            <a:ext cx="5041265" cy="3150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30632B-F699-411B-BCB7-41DE8E134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315" y="2202033"/>
            <a:ext cx="3629025" cy="1228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827D53-2747-4364-98F0-498EA45FE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0800" y="5214167"/>
            <a:ext cx="1981199" cy="1640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69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10744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30" dirty="0"/>
              <a:t>PRODUCT</a:t>
            </a:r>
            <a:r>
              <a:rPr sz="6600" spc="-570" dirty="0"/>
              <a:t> </a:t>
            </a:r>
            <a:r>
              <a:rPr lang="en-US" sz="6600" spc="90" dirty="0"/>
              <a:t>INTERFACE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4765040" y="6392614"/>
            <a:ext cx="266128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65"/>
              </a:lnSpc>
            </a:pP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GROUP - 7</a:t>
            </a:r>
            <a:endParaRPr lang="en-US" sz="2000" dirty="0">
              <a:latin typeface="Arial"/>
              <a:cs typeface="Arial"/>
            </a:endParaRPr>
          </a:p>
          <a:p>
            <a:pPr marL="2540" algn="ctr">
              <a:lnSpc>
                <a:spcPts val="2065"/>
              </a:lnSpc>
            </a:pP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86941"/>
                </a:solidFill>
                <a:latin typeface="Arial"/>
                <a:cs typeface="Arial"/>
              </a:rPr>
              <a:t>LINEAR</a:t>
            </a:r>
            <a:r>
              <a:rPr sz="2000" b="1" spc="-245" dirty="0">
                <a:solidFill>
                  <a:srgbClr val="F86941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86941"/>
                </a:solidFill>
                <a:latin typeface="Arial"/>
                <a:cs typeface="Arial"/>
              </a:rPr>
              <a:t>DIGRESSORS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8</a:t>
            </a:fld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8DDE-C8C0-43C8-AB6D-EEF7846C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95400"/>
            <a:ext cx="3934634" cy="49114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hlinkClick r:id="rId2"/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69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152400"/>
            <a:ext cx="68764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0" dirty="0"/>
              <a:t>PRODUCT</a:t>
            </a:r>
            <a:r>
              <a:rPr sz="6600" spc="-570" dirty="0"/>
              <a:t> </a:t>
            </a:r>
            <a:r>
              <a:rPr sz="6600" spc="90" dirty="0"/>
              <a:t>DEMO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4765040" y="6392614"/>
            <a:ext cx="266128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065"/>
              </a:lnSpc>
            </a:pP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GROUP - 7</a:t>
            </a:r>
            <a:endParaRPr lang="en-US" sz="2000" dirty="0">
              <a:latin typeface="Arial"/>
              <a:cs typeface="Arial"/>
            </a:endParaRPr>
          </a:p>
          <a:p>
            <a:pPr marL="2540" algn="ctr">
              <a:lnSpc>
                <a:spcPts val="2065"/>
              </a:lnSpc>
            </a:pP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86941"/>
                </a:solidFill>
                <a:latin typeface="Arial"/>
                <a:cs typeface="Arial"/>
              </a:rPr>
              <a:t>LINEAR</a:t>
            </a:r>
            <a:r>
              <a:rPr sz="2000" b="1" spc="-245" dirty="0">
                <a:solidFill>
                  <a:srgbClr val="F86941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86941"/>
                </a:solidFill>
                <a:latin typeface="Arial"/>
                <a:cs typeface="Arial"/>
              </a:rPr>
              <a:t>DIGRESSORS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45"/>
              </a:lnSpc>
            </a:pPr>
            <a:fld id="{81D60167-4931-47E6-BA6A-407CBD079E47}" type="slidenum">
              <a:rPr spc="-20" dirty="0"/>
              <a:t>9</a:t>
            </a:fld>
            <a:endParaRPr spc="-2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766D1EB-7D9E-4824-893D-1DCB599C6201}"/>
              </a:ext>
            </a:extLst>
          </p:cNvPr>
          <p:cNvSpPr txBox="1">
            <a:spLocks/>
          </p:cNvSpPr>
          <p:nvPr/>
        </p:nvSpPr>
        <p:spPr>
          <a:xfrm>
            <a:off x="2657474" y="2514600"/>
            <a:ext cx="6876415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1" i="0">
                <a:solidFill>
                  <a:srgbClr val="35204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4400" kern="0" spc="-30" dirty="0">
                <a:hlinkClick r:id="rId2"/>
              </a:rPr>
              <a:t>PREDICTING</a:t>
            </a:r>
            <a:endParaRPr lang="en-US" sz="4400" kern="0" spc="-30" dirty="0"/>
          </a:p>
          <a:p>
            <a:pPr marL="12700" algn="ctr">
              <a:spcBef>
                <a:spcPts val="100"/>
              </a:spcBef>
            </a:pPr>
            <a:r>
              <a:rPr lang="en-US" sz="4400" kern="0" spc="-30" dirty="0"/>
              <a:t>DIABETIC PATIENT READMISSION</a:t>
            </a:r>
            <a:endParaRPr lang="en-US" sz="4400" kern="0" dirty="0"/>
          </a:p>
        </p:txBody>
      </p:sp>
    </p:spTree>
    <p:extLst>
      <p:ext uri="{BB962C8B-B14F-4D97-AF65-F5344CB8AC3E}">
        <p14:creationId xmlns:p14="http://schemas.microsoft.com/office/powerpoint/2010/main" val="321341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304</Words>
  <Application>Microsoft Office PowerPoint</Application>
  <PresentationFormat>Widescreen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DIABETIC PATIENT READMISSION</vt:lpstr>
      <vt:lpstr>Presented by  GROUP 7 Abhinav Saluja Bhavika Faldu Chinmay Parkar Manish Shukla </vt:lpstr>
      <vt:lpstr>Objective</vt:lpstr>
      <vt:lpstr>WHY THIS DATA?</vt:lpstr>
      <vt:lpstr>KNOW THE DATA</vt:lpstr>
      <vt:lpstr>PROJECT OUTLINE</vt:lpstr>
      <vt:lpstr>PRODUCT INTERFACE</vt:lpstr>
      <vt:lpstr>PRODUCT DEMO</vt:lpstr>
      <vt:lpstr>INSIGHTS FOR READMISSION</vt:lpstr>
      <vt:lpstr>IMPROVEMENTS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Shukla</dc:creator>
  <cp:lastModifiedBy>Chinmay Parkar</cp:lastModifiedBy>
  <cp:revision>27</cp:revision>
  <dcterms:created xsi:type="dcterms:W3CDTF">2019-11-08T06:10:01Z</dcterms:created>
  <dcterms:modified xsi:type="dcterms:W3CDTF">2019-11-09T00:15:33Z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2019-11-08T00:00:00Z</vt:filetime>
  </property>
</Properties>
</file>