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97f400c52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97f400c5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7f400c523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7f400c52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7f400c523_0_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97f400c52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7f400c523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7f400c52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73a04f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7f400c523_0_6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7f400c52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271519ac0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d271519ac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d271519ac0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d271519ac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d271519ac0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d271519ac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d271519ac0_0_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d271519ac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271519ac0_0_9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271519ac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271519ac0_0_1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d271519ac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d271519ac0_0_1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d271519ac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d271519ac0_0_1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d271519ac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d271519ac0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d271519ac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d271519ac0_0_1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d271519ac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7f400c523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7f400c5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7f400c523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7f400c5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7f400c523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7f400c52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7f400c52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7f400c52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7f400c523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f400c52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Bribery over social networks</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Abhinav Sen 20CS10003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Some results</a:t>
            </a:r>
            <a:endParaRPr dirty="0"/>
          </a:p>
        </p:txBody>
      </p:sp>
      <p:sp>
        <p:nvSpPr>
          <p:cNvPr id="125" name="Google Shape;125;p22"/>
          <p:cNvSpPr txBox="1"/>
          <p:nvPr/>
        </p:nvSpPr>
        <p:spPr>
          <a:xfrm>
            <a:off x="3930275" y="518375"/>
            <a:ext cx="4685400" cy="3625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For a path Graph with all path weights 1, problem is polynomial time solvable with identical linear cost functions under the majority voting rule.</a:t>
            </a:r>
            <a:endParaRPr sz="1800">
              <a:solidFill>
                <a:schemeClr val="lt2"/>
              </a:solidFill>
              <a:latin typeface="Roboto"/>
              <a:ea typeface="Roboto"/>
              <a:cs typeface="Roboto"/>
              <a:sym typeface="Roboto"/>
            </a:endParaRPr>
          </a:p>
          <a:p>
            <a:pPr marL="457200" lvl="0" indent="0" algn="l" rtl="0">
              <a:spcBef>
                <a:spcPts val="0"/>
              </a:spcBef>
              <a:spcAft>
                <a:spcPts val="0"/>
              </a:spcAft>
              <a:buNone/>
            </a:pP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(Analogous to a situation where voters are voting one after another, and each voter can only see the next person’s vote and can be influenced.)</a:t>
            </a:r>
            <a:endParaRPr sz="1800">
              <a:solidFill>
                <a:schemeClr val="lt2"/>
              </a:solidFill>
              <a:latin typeface="Roboto"/>
              <a:ea typeface="Roboto"/>
              <a:cs typeface="Roboto"/>
              <a:sym typeface="Roboto"/>
            </a:endParaRPr>
          </a:p>
          <a:p>
            <a:pPr marL="45720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0" algn="l" rtl="0">
              <a:spcBef>
                <a:spcPts val="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Algorithm</a:t>
            </a:r>
            <a:endParaRPr/>
          </a:p>
        </p:txBody>
      </p:sp>
      <p:sp>
        <p:nvSpPr>
          <p:cNvPr id="131" name="Google Shape;131;p23"/>
          <p:cNvSpPr txBox="1">
            <a:spLocks noGrp="1"/>
          </p:cNvSpPr>
          <p:nvPr>
            <p:ph type="body" idx="1"/>
          </p:nvPr>
        </p:nvSpPr>
        <p:spPr>
          <a:xfrm>
            <a:off x="471900" y="1919075"/>
            <a:ext cx="8130600" cy="27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intuitive to greedily bribe the person ahead whenever possible (since si can be shifted forward with the cost for identical linear cost functions), and to not at all bribe a voter when not needed</a:t>
            </a:r>
            <a:endParaRPr/>
          </a:p>
          <a:p>
            <a:pPr marL="0" lvl="0" indent="0" algn="l" rtl="0">
              <a:spcBef>
                <a:spcPts val="1600"/>
              </a:spcBef>
              <a:spcAft>
                <a:spcPts val="0"/>
              </a:spcAft>
              <a:buNone/>
            </a:pPr>
            <a:r>
              <a:rPr lang="en"/>
              <a:t>Does not work for non identical or non linear cost functions</a:t>
            </a:r>
            <a:endParaRPr/>
          </a:p>
          <a:p>
            <a:pPr marL="0" lvl="0" indent="0" algn="l" rtl="0">
              <a:spcBef>
                <a:spcPts val="1600"/>
              </a:spcBef>
              <a:spcAft>
                <a:spcPts val="0"/>
              </a:spcAft>
              <a:buNone/>
            </a:pPr>
            <a:r>
              <a:rPr lang="en"/>
              <a:t>Formal proof for the statements present in report</a:t>
            </a:r>
            <a:endParaRPr/>
          </a:p>
          <a:p>
            <a:pPr marL="0" lvl="0" indent="0" algn="l" rtl="0">
              <a:spcBef>
                <a:spcPts val="1600"/>
              </a:spcBef>
              <a:spcAft>
                <a:spcPts val="1600"/>
              </a:spcAft>
              <a:buNone/>
            </a:pPr>
            <a:r>
              <a:rPr lang="en"/>
              <a:t>Now we can generate a dynamic programming solution where we can either choose to bribe a voter i or not that runs in polynomial time (might not be the most optimal)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Algorithm</a:t>
            </a:r>
            <a:endParaRPr/>
          </a:p>
        </p:txBody>
      </p:sp>
      <p:sp>
        <p:nvSpPr>
          <p:cNvPr id="137" name="Google Shape;137;p24"/>
          <p:cNvSpPr txBox="1"/>
          <p:nvPr/>
        </p:nvSpPr>
        <p:spPr>
          <a:xfrm>
            <a:off x="3681600" y="518375"/>
            <a:ext cx="5274300" cy="95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lt2"/>
                </a:solidFill>
                <a:latin typeface="Roboto"/>
                <a:ea typeface="Roboto"/>
                <a:cs typeface="Roboto"/>
                <a:sym typeface="Roboto"/>
              </a:rPr>
              <a:t>define dp[val][i][k] to be the minimum budget used until voter i (not included) such that there are k more voters left to achieve majority, and the value of si is val</a:t>
            </a:r>
            <a:endParaRPr>
              <a:solidFill>
                <a:schemeClr val="lt2"/>
              </a:solidFill>
              <a:latin typeface="Roboto"/>
              <a:ea typeface="Roboto"/>
              <a:cs typeface="Roboto"/>
              <a:sym typeface="Roboto"/>
            </a:endParaRPr>
          </a:p>
        </p:txBody>
      </p:sp>
      <p:pic>
        <p:nvPicPr>
          <p:cNvPr id="138" name="Google Shape;138;p24"/>
          <p:cNvPicPr preferRelativeResize="0"/>
          <p:nvPr/>
        </p:nvPicPr>
        <p:blipFill>
          <a:blip r:embed="rId3">
            <a:alphaModFix/>
          </a:blip>
          <a:stretch>
            <a:fillRect/>
          </a:stretch>
        </p:blipFill>
        <p:spPr>
          <a:xfrm>
            <a:off x="3757800" y="1471775"/>
            <a:ext cx="4804299" cy="3366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Algorithm</a:t>
            </a:r>
            <a:endParaRPr/>
          </a:p>
        </p:txBody>
      </p:sp>
      <p:sp>
        <p:nvSpPr>
          <p:cNvPr id="144" name="Google Shape;144;p25"/>
          <p:cNvSpPr txBox="1">
            <a:spLocks noGrp="1"/>
          </p:cNvSpPr>
          <p:nvPr>
            <p:ph type="body" idx="1"/>
          </p:nvPr>
        </p:nvSpPr>
        <p:spPr>
          <a:xfrm>
            <a:off x="471900" y="1919075"/>
            <a:ext cx="8130600" cy="27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 cannot exceed m for any instance of the problem, which makes the dp of polynomial size.</a:t>
            </a:r>
            <a:br>
              <a:rPr lang="en"/>
            </a:br>
            <a:br>
              <a:rPr lang="en"/>
            </a:br>
            <a:r>
              <a:rPr lang="en"/>
              <a:t>The dp can be filled by iterating in decreasing order of k, increasing order of i and decreasing order of val</a:t>
            </a:r>
            <a:endParaRPr/>
          </a:p>
          <a:p>
            <a:pPr marL="0" lvl="0" indent="0" algn="l" rtl="0">
              <a:spcBef>
                <a:spcPts val="1600"/>
              </a:spcBef>
              <a:spcAft>
                <a:spcPts val="0"/>
              </a:spcAft>
              <a:buNone/>
            </a:pPr>
            <a:r>
              <a:rPr lang="en"/>
              <a:t>The algorithm essentially takes the maximum of 2 possibilities, which have been formally proven to definitely be in the set of optimally feasible possibilities. </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51110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What about the general problem instance?</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It is NP hard</a:t>
            </a:r>
            <a:endParaRPr/>
          </a:p>
        </p:txBody>
      </p:sp>
      <p:sp>
        <p:nvSpPr>
          <p:cNvPr id="155" name="Google Shape;155;p27"/>
          <p:cNvSpPr txBox="1"/>
          <p:nvPr/>
        </p:nvSpPr>
        <p:spPr>
          <a:xfrm>
            <a:off x="3681600" y="518375"/>
            <a:ext cx="5274300" cy="18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lt2"/>
                </a:solidFill>
                <a:latin typeface="Roboto"/>
                <a:ea typeface="Roboto"/>
                <a:cs typeface="Roboto"/>
                <a:sym typeface="Roboto"/>
              </a:rPr>
              <a:t>We showed that the DOMINATING SET PROBLEM reduces to an instance of our given problem.</a:t>
            </a:r>
            <a:br>
              <a:rPr lang="en">
                <a:solidFill>
                  <a:schemeClr val="lt2"/>
                </a:solidFill>
                <a:latin typeface="Roboto"/>
                <a:ea typeface="Roboto"/>
                <a:cs typeface="Roboto"/>
                <a:sym typeface="Roboto"/>
              </a:rPr>
            </a:br>
            <a:r>
              <a:rPr lang="en">
                <a:solidFill>
                  <a:schemeClr val="lt2"/>
                </a:solidFill>
                <a:latin typeface="Roboto"/>
                <a:ea typeface="Roboto"/>
                <a:cs typeface="Roboto"/>
                <a:sym typeface="Roboto"/>
              </a:rPr>
              <a:t>Consider an arbitrary instance of the dominating set problem with n nodes, and add n-1 isolated nodes. Consider there to be only 2 candidates, for all edges to have weight 1, and for the all the voters to not vote for our preferred candidate</a:t>
            </a:r>
            <a:endParaRPr>
              <a:solidFill>
                <a:schemeClr val="lt2"/>
              </a:solidFill>
              <a:latin typeface="Roboto"/>
              <a:ea typeface="Roboto"/>
              <a:cs typeface="Roboto"/>
              <a:sym typeface="Roboto"/>
            </a:endParaRPr>
          </a:p>
          <a:p>
            <a:pPr marL="0" lvl="0" indent="0" algn="l" rtl="0">
              <a:lnSpc>
                <a:spcPct val="115000"/>
              </a:lnSpc>
              <a:spcBef>
                <a:spcPts val="1600"/>
              </a:spcBef>
              <a:spcAft>
                <a:spcPts val="1600"/>
              </a:spcAft>
              <a:buNone/>
            </a:pPr>
            <a:endParaRPr>
              <a:solidFill>
                <a:schemeClr val="lt2"/>
              </a:solidFill>
              <a:latin typeface="Roboto"/>
              <a:ea typeface="Roboto"/>
              <a:cs typeface="Roboto"/>
              <a:sym typeface="Roboto"/>
            </a:endParaRPr>
          </a:p>
        </p:txBody>
      </p:sp>
      <p:pic>
        <p:nvPicPr>
          <p:cNvPr id="156" name="Google Shape;156;p27"/>
          <p:cNvPicPr preferRelativeResize="0"/>
          <p:nvPr/>
        </p:nvPicPr>
        <p:blipFill>
          <a:blip r:embed="rId3">
            <a:alphaModFix/>
          </a:blip>
          <a:stretch>
            <a:fillRect/>
          </a:stretch>
        </p:blipFill>
        <p:spPr>
          <a:xfrm>
            <a:off x="3681600" y="2231025"/>
            <a:ext cx="3457575" cy="1533525"/>
          </a:xfrm>
          <a:prstGeom prst="rect">
            <a:avLst/>
          </a:prstGeom>
          <a:noFill/>
          <a:ln>
            <a:noFill/>
          </a:ln>
        </p:spPr>
      </p:pic>
      <p:sp>
        <p:nvSpPr>
          <p:cNvPr id="157" name="Google Shape;157;p27"/>
          <p:cNvSpPr txBox="1"/>
          <p:nvPr/>
        </p:nvSpPr>
        <p:spPr>
          <a:xfrm>
            <a:off x="3699375" y="4008600"/>
            <a:ext cx="50448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DSP solution exists</a:t>
            </a:r>
            <a:r>
              <a:rPr lang="en" sz="1800">
                <a:solidFill>
                  <a:schemeClr val="lt2"/>
                </a:solidFill>
                <a:latin typeface="Roboto"/>
                <a:ea typeface="Roboto"/>
                <a:cs typeface="Roboto"/>
                <a:sym typeface="Roboto"/>
              </a:rPr>
              <a:t> ⇔ </a:t>
            </a:r>
            <a:r>
              <a:rPr lang="en">
                <a:solidFill>
                  <a:schemeClr val="lt2"/>
                </a:solidFill>
                <a:latin typeface="Roboto"/>
                <a:ea typeface="Roboto"/>
                <a:cs typeface="Roboto"/>
                <a:sym typeface="Roboto"/>
              </a:rPr>
              <a:t>constructed instance has a solution</a:t>
            </a:r>
            <a:endParaRPr>
              <a:solidFill>
                <a:schemeClr val="lt2"/>
              </a:solidFill>
              <a:latin typeface="Roboto"/>
              <a:ea typeface="Roboto"/>
              <a:cs typeface="Roboto"/>
              <a:sym typeface="Roboto"/>
            </a:endParaRPr>
          </a:p>
        </p:txBody>
      </p:sp>
      <p:sp>
        <p:nvSpPr>
          <p:cNvPr id="158" name="Google Shape;158;p27"/>
          <p:cNvSpPr txBox="1"/>
          <p:nvPr/>
        </p:nvSpPr>
        <p:spPr>
          <a:xfrm>
            <a:off x="271900" y="4420075"/>
            <a:ext cx="2584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226078" y="57177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Some other hardness results</a:t>
            </a:r>
            <a:endParaRPr/>
          </a:p>
        </p:txBody>
      </p:sp>
      <p:sp>
        <p:nvSpPr>
          <p:cNvPr id="164" name="Google Shape;164;p28"/>
          <p:cNvSpPr txBox="1"/>
          <p:nvPr/>
        </p:nvSpPr>
        <p:spPr>
          <a:xfrm>
            <a:off x="3681600" y="518375"/>
            <a:ext cx="5274300" cy="241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lt2"/>
                </a:solidFill>
                <a:latin typeface="Roboto"/>
                <a:ea typeface="Roboto"/>
                <a:cs typeface="Roboto"/>
                <a:sym typeface="Roboto"/>
              </a:rPr>
              <a:t>SHIFT BRIBERY OVER NETWORK is NP-complete even if all cost functions are identical, all edge weights are 1 and there are only 2 candidates (previous construction works to prove this since only these instances of our problem are constructed)</a:t>
            </a:r>
            <a:endParaRPr>
              <a:solidFill>
                <a:schemeClr val="lt2"/>
              </a:solidFill>
              <a:latin typeface="Roboto"/>
              <a:ea typeface="Roboto"/>
              <a:cs typeface="Roboto"/>
              <a:sym typeface="Roboto"/>
            </a:endParaRPr>
          </a:p>
          <a:p>
            <a:pPr marL="0" lvl="0" indent="0" algn="l" rtl="0">
              <a:lnSpc>
                <a:spcPct val="115000"/>
              </a:lnSpc>
              <a:spcBef>
                <a:spcPts val="1600"/>
              </a:spcBef>
              <a:spcAft>
                <a:spcPts val="0"/>
              </a:spcAft>
              <a:buNone/>
            </a:pPr>
            <a:r>
              <a:rPr lang="en">
                <a:solidFill>
                  <a:schemeClr val="lt2"/>
                </a:solidFill>
                <a:latin typeface="Roboto"/>
                <a:ea typeface="Roboto"/>
                <a:cs typeface="Roboto"/>
                <a:sym typeface="Roboto"/>
              </a:rPr>
              <a:t>SHIFT BRIBERY OVER NETWORK is NP-complete for complete graphs and only 2 candidates (Again, reduction from DOMINATING SET PROBLEM)</a:t>
            </a:r>
            <a:endParaRPr>
              <a:solidFill>
                <a:schemeClr val="lt2"/>
              </a:solidFill>
              <a:latin typeface="Roboto"/>
              <a:ea typeface="Roboto"/>
              <a:cs typeface="Roboto"/>
              <a:sym typeface="Roboto"/>
            </a:endParaRPr>
          </a:p>
          <a:p>
            <a:pPr marL="0" lvl="0" indent="0" algn="l" rtl="0">
              <a:lnSpc>
                <a:spcPct val="115000"/>
              </a:lnSpc>
              <a:spcBef>
                <a:spcPts val="1600"/>
              </a:spcBef>
              <a:spcAft>
                <a:spcPts val="1600"/>
              </a:spcAft>
              <a:buNone/>
            </a:pPr>
            <a:endParaRPr>
              <a:solidFill>
                <a:schemeClr val="lt2"/>
              </a:solidFill>
              <a:latin typeface="Roboto"/>
              <a:ea typeface="Roboto"/>
              <a:cs typeface="Roboto"/>
              <a:sym typeface="Roboto"/>
            </a:endParaRPr>
          </a:p>
        </p:txBody>
      </p:sp>
      <p:sp>
        <p:nvSpPr>
          <p:cNvPr id="165" name="Google Shape;165;p28"/>
          <p:cNvSpPr txBox="1"/>
          <p:nvPr/>
        </p:nvSpPr>
        <p:spPr>
          <a:xfrm>
            <a:off x="271900" y="4420075"/>
            <a:ext cx="2584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pic>
        <p:nvPicPr>
          <p:cNvPr id="166" name="Google Shape;166;p28"/>
          <p:cNvPicPr preferRelativeResize="0"/>
          <p:nvPr/>
        </p:nvPicPr>
        <p:blipFill>
          <a:blip r:embed="rId3">
            <a:alphaModFix/>
          </a:blip>
          <a:stretch>
            <a:fillRect/>
          </a:stretch>
        </p:blipFill>
        <p:spPr>
          <a:xfrm>
            <a:off x="3776200" y="2612900"/>
            <a:ext cx="3126500" cy="2317525"/>
          </a:xfrm>
          <a:prstGeom prst="rect">
            <a:avLst/>
          </a:prstGeom>
          <a:noFill/>
          <a:ln>
            <a:noFill/>
          </a:ln>
        </p:spPr>
      </p:pic>
      <p:sp>
        <p:nvSpPr>
          <p:cNvPr id="167" name="Google Shape;167;p28"/>
          <p:cNvSpPr txBox="1"/>
          <p:nvPr/>
        </p:nvSpPr>
        <p:spPr>
          <a:xfrm>
            <a:off x="6995500" y="4263725"/>
            <a:ext cx="2148300" cy="5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Complete graph construction for reduction</a:t>
            </a:r>
            <a:br>
              <a:rPr lang="en" sz="1000">
                <a:solidFill>
                  <a:schemeClr val="lt2"/>
                </a:solidFill>
                <a:latin typeface="Roboto"/>
                <a:ea typeface="Roboto"/>
                <a:cs typeface="Roboto"/>
                <a:sym typeface="Roboto"/>
              </a:rPr>
            </a:br>
            <a:r>
              <a:rPr lang="en" sz="1000">
                <a:solidFill>
                  <a:schemeClr val="lt2"/>
                </a:solidFill>
                <a:latin typeface="Roboto"/>
                <a:ea typeface="Roboto"/>
                <a:cs typeface="Roboto"/>
                <a:sym typeface="Roboto"/>
              </a:rPr>
              <a:t>k = required size of dominating set</a:t>
            </a:r>
            <a:endParaRPr sz="1000">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151110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What about trees?</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02275" y="865475"/>
            <a:ext cx="2808000" cy="65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 Trees</a:t>
            </a:r>
            <a:endParaRPr/>
          </a:p>
        </p:txBody>
      </p:sp>
      <p:sp>
        <p:nvSpPr>
          <p:cNvPr id="178" name="Google Shape;178;p30"/>
          <p:cNvSpPr txBox="1"/>
          <p:nvPr/>
        </p:nvSpPr>
        <p:spPr>
          <a:xfrm>
            <a:off x="3681600" y="518375"/>
            <a:ext cx="5274300" cy="8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lt2"/>
                </a:solidFill>
                <a:latin typeface="Roboto"/>
                <a:ea typeface="Roboto"/>
                <a:cs typeface="Roboto"/>
                <a:sym typeface="Roboto"/>
              </a:rPr>
              <a:t>SHIFT BRIBERY OVER NETWORK is Polynomial time solvable on directed trees with edge weight 1, identical cost functions, and 2 candidates with a DP on trees algorithm.</a:t>
            </a:r>
            <a:endParaRPr>
              <a:solidFill>
                <a:schemeClr val="lt2"/>
              </a:solidFill>
              <a:latin typeface="Roboto"/>
              <a:ea typeface="Roboto"/>
              <a:cs typeface="Roboto"/>
              <a:sym typeface="Roboto"/>
            </a:endParaRPr>
          </a:p>
          <a:p>
            <a:pPr marL="0" lvl="0" indent="0" algn="l" rtl="0">
              <a:lnSpc>
                <a:spcPct val="115000"/>
              </a:lnSpc>
              <a:spcBef>
                <a:spcPts val="1600"/>
              </a:spcBef>
              <a:spcAft>
                <a:spcPts val="1600"/>
              </a:spcAft>
              <a:buNone/>
            </a:pPr>
            <a:endParaRPr>
              <a:solidFill>
                <a:schemeClr val="lt2"/>
              </a:solidFill>
              <a:latin typeface="Roboto"/>
              <a:ea typeface="Roboto"/>
              <a:cs typeface="Roboto"/>
              <a:sym typeface="Roboto"/>
            </a:endParaRPr>
          </a:p>
        </p:txBody>
      </p:sp>
      <p:sp>
        <p:nvSpPr>
          <p:cNvPr id="179" name="Google Shape;179;p30"/>
          <p:cNvSpPr txBox="1"/>
          <p:nvPr/>
        </p:nvSpPr>
        <p:spPr>
          <a:xfrm>
            <a:off x="271900" y="4420075"/>
            <a:ext cx="2584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180" name="Google Shape;180;p30"/>
          <p:cNvSpPr/>
          <p:nvPr/>
        </p:nvSpPr>
        <p:spPr>
          <a:xfrm>
            <a:off x="5012475" y="2206350"/>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1" name="Google Shape;181;p30"/>
          <p:cNvSpPr/>
          <p:nvPr/>
        </p:nvSpPr>
        <p:spPr>
          <a:xfrm>
            <a:off x="5829025" y="31243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2" name="Google Shape;182;p30"/>
          <p:cNvSpPr/>
          <p:nvPr/>
        </p:nvSpPr>
        <p:spPr>
          <a:xfrm>
            <a:off x="5012475" y="31243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3" name="Google Shape;183;p30"/>
          <p:cNvSpPr/>
          <p:nvPr/>
        </p:nvSpPr>
        <p:spPr>
          <a:xfrm>
            <a:off x="4234900" y="31243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84" name="Google Shape;184;p30"/>
          <p:cNvCxnSpPr>
            <a:stCxn id="180" idx="3"/>
            <a:endCxn id="183" idx="7"/>
          </p:cNvCxnSpPr>
          <p:nvPr/>
        </p:nvCxnSpPr>
        <p:spPr>
          <a:xfrm flipH="1">
            <a:off x="4593039" y="2518238"/>
            <a:ext cx="480900" cy="659700"/>
          </a:xfrm>
          <a:prstGeom prst="straightConnector1">
            <a:avLst/>
          </a:prstGeom>
          <a:noFill/>
          <a:ln w="9525" cap="flat" cmpd="sng">
            <a:solidFill>
              <a:schemeClr val="dk2"/>
            </a:solidFill>
            <a:prstDash val="solid"/>
            <a:round/>
            <a:headEnd type="none" w="med" len="med"/>
            <a:tailEnd type="stealth" w="med" len="med"/>
          </a:ln>
        </p:spPr>
      </p:cxnSp>
      <p:cxnSp>
        <p:nvCxnSpPr>
          <p:cNvPr id="185" name="Google Shape;185;p30"/>
          <p:cNvCxnSpPr>
            <a:stCxn id="180" idx="4"/>
            <a:endCxn id="182" idx="0"/>
          </p:cNvCxnSpPr>
          <p:nvPr/>
        </p:nvCxnSpPr>
        <p:spPr>
          <a:xfrm>
            <a:off x="5222325" y="2571750"/>
            <a:ext cx="0" cy="552600"/>
          </a:xfrm>
          <a:prstGeom prst="straightConnector1">
            <a:avLst/>
          </a:prstGeom>
          <a:noFill/>
          <a:ln w="9525" cap="flat" cmpd="sng">
            <a:solidFill>
              <a:schemeClr val="dk2"/>
            </a:solidFill>
            <a:prstDash val="solid"/>
            <a:round/>
            <a:headEnd type="none" w="med" len="med"/>
            <a:tailEnd type="stealth" w="med" len="med"/>
          </a:ln>
        </p:spPr>
      </p:cxnSp>
      <p:cxnSp>
        <p:nvCxnSpPr>
          <p:cNvPr id="186" name="Google Shape;186;p30"/>
          <p:cNvCxnSpPr>
            <a:stCxn id="180" idx="5"/>
            <a:endCxn id="181" idx="0"/>
          </p:cNvCxnSpPr>
          <p:nvPr/>
        </p:nvCxnSpPr>
        <p:spPr>
          <a:xfrm>
            <a:off x="5370711" y="2518238"/>
            <a:ext cx="668100" cy="606000"/>
          </a:xfrm>
          <a:prstGeom prst="straightConnector1">
            <a:avLst/>
          </a:prstGeom>
          <a:noFill/>
          <a:ln w="9525" cap="flat" cmpd="sng">
            <a:solidFill>
              <a:schemeClr val="dk2"/>
            </a:solidFill>
            <a:prstDash val="solid"/>
            <a:round/>
            <a:headEnd type="none" w="med" len="med"/>
            <a:tailEnd type="stealth" w="med" len="med"/>
          </a:ln>
        </p:spPr>
      </p:cxnSp>
      <p:cxnSp>
        <p:nvCxnSpPr>
          <p:cNvPr id="187" name="Google Shape;187;p30"/>
          <p:cNvCxnSpPr>
            <a:stCxn id="183" idx="3"/>
          </p:cNvCxnSpPr>
          <p:nvPr/>
        </p:nvCxnSpPr>
        <p:spPr>
          <a:xfrm flipH="1">
            <a:off x="3909364" y="3436263"/>
            <a:ext cx="387000" cy="539400"/>
          </a:xfrm>
          <a:prstGeom prst="straightConnector1">
            <a:avLst/>
          </a:prstGeom>
          <a:noFill/>
          <a:ln w="9525" cap="flat" cmpd="sng">
            <a:solidFill>
              <a:schemeClr val="dk2"/>
            </a:solidFill>
            <a:prstDash val="dash"/>
            <a:round/>
            <a:headEnd type="none" w="med" len="med"/>
            <a:tailEnd type="stealth" w="med" len="med"/>
          </a:ln>
        </p:spPr>
      </p:cxnSp>
      <p:cxnSp>
        <p:nvCxnSpPr>
          <p:cNvPr id="188" name="Google Shape;188;p30"/>
          <p:cNvCxnSpPr>
            <a:stCxn id="183" idx="4"/>
          </p:cNvCxnSpPr>
          <p:nvPr/>
        </p:nvCxnSpPr>
        <p:spPr>
          <a:xfrm>
            <a:off x="4444750" y="3489775"/>
            <a:ext cx="0" cy="486000"/>
          </a:xfrm>
          <a:prstGeom prst="straightConnector1">
            <a:avLst/>
          </a:prstGeom>
          <a:noFill/>
          <a:ln w="9525" cap="flat" cmpd="sng">
            <a:solidFill>
              <a:schemeClr val="dk2"/>
            </a:solidFill>
            <a:prstDash val="dash"/>
            <a:round/>
            <a:headEnd type="none" w="med" len="med"/>
            <a:tailEnd type="stealth" w="med" len="med"/>
          </a:ln>
        </p:spPr>
      </p:cxnSp>
      <p:cxnSp>
        <p:nvCxnSpPr>
          <p:cNvPr id="189" name="Google Shape;189;p30"/>
          <p:cNvCxnSpPr>
            <a:stCxn id="183" idx="5"/>
          </p:cNvCxnSpPr>
          <p:nvPr/>
        </p:nvCxnSpPr>
        <p:spPr>
          <a:xfrm>
            <a:off x="4593136" y="3436263"/>
            <a:ext cx="641100" cy="514800"/>
          </a:xfrm>
          <a:prstGeom prst="straightConnector1">
            <a:avLst/>
          </a:prstGeom>
          <a:noFill/>
          <a:ln w="9525" cap="flat" cmpd="sng">
            <a:solidFill>
              <a:schemeClr val="dk2"/>
            </a:solidFill>
            <a:prstDash val="dash"/>
            <a:round/>
            <a:headEnd type="none" w="med" len="med"/>
            <a:tailEnd type="stealth" w="med" len="med"/>
          </a:ln>
        </p:spPr>
      </p:cxnSp>
      <p:sp>
        <p:nvSpPr>
          <p:cNvPr id="190" name="Google Shape;190;p30"/>
          <p:cNvSpPr/>
          <p:nvPr/>
        </p:nvSpPr>
        <p:spPr>
          <a:xfrm>
            <a:off x="3642400" y="39757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1" name="Google Shape;191;p30"/>
          <p:cNvSpPr/>
          <p:nvPr/>
        </p:nvSpPr>
        <p:spPr>
          <a:xfrm>
            <a:off x="4234900" y="39757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2" name="Google Shape;192;p30"/>
          <p:cNvSpPr/>
          <p:nvPr/>
        </p:nvSpPr>
        <p:spPr>
          <a:xfrm>
            <a:off x="5073950" y="39510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3" name="Google Shape;193;p30"/>
          <p:cNvSpPr txBox="1"/>
          <p:nvPr/>
        </p:nvSpPr>
        <p:spPr>
          <a:xfrm>
            <a:off x="5078000" y="22041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1</a:t>
            </a:r>
            <a:endParaRPr sz="1000">
              <a:solidFill>
                <a:schemeClr val="lt2"/>
              </a:solidFill>
              <a:latin typeface="Roboto"/>
              <a:ea typeface="Roboto"/>
              <a:cs typeface="Roboto"/>
              <a:sym typeface="Roboto"/>
            </a:endParaRPr>
          </a:p>
        </p:txBody>
      </p:sp>
      <p:sp>
        <p:nvSpPr>
          <p:cNvPr id="194" name="Google Shape;194;p30"/>
          <p:cNvSpPr txBox="1"/>
          <p:nvPr/>
        </p:nvSpPr>
        <p:spPr>
          <a:xfrm>
            <a:off x="5078000" y="31185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3</a:t>
            </a:r>
            <a:endParaRPr sz="1000">
              <a:solidFill>
                <a:schemeClr val="lt2"/>
              </a:solidFill>
              <a:latin typeface="Roboto"/>
              <a:ea typeface="Roboto"/>
              <a:cs typeface="Roboto"/>
              <a:sym typeface="Roboto"/>
            </a:endParaRPr>
          </a:p>
        </p:txBody>
      </p:sp>
      <p:sp>
        <p:nvSpPr>
          <p:cNvPr id="195" name="Google Shape;195;p30"/>
          <p:cNvSpPr txBox="1"/>
          <p:nvPr/>
        </p:nvSpPr>
        <p:spPr>
          <a:xfrm>
            <a:off x="5916200" y="31185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4</a:t>
            </a:r>
            <a:endParaRPr sz="1000">
              <a:solidFill>
                <a:schemeClr val="lt2"/>
              </a:solidFill>
              <a:latin typeface="Roboto"/>
              <a:ea typeface="Roboto"/>
              <a:cs typeface="Roboto"/>
              <a:sym typeface="Roboto"/>
            </a:endParaRPr>
          </a:p>
        </p:txBody>
      </p:sp>
      <p:sp>
        <p:nvSpPr>
          <p:cNvPr id="196" name="Google Shape;196;p30"/>
          <p:cNvSpPr txBox="1"/>
          <p:nvPr/>
        </p:nvSpPr>
        <p:spPr>
          <a:xfrm>
            <a:off x="4316000" y="31185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2</a:t>
            </a:r>
            <a:endParaRPr sz="1000">
              <a:solidFill>
                <a:schemeClr val="lt2"/>
              </a:solidFill>
              <a:latin typeface="Roboto"/>
              <a:ea typeface="Roboto"/>
              <a:cs typeface="Roboto"/>
              <a:sym typeface="Roboto"/>
            </a:endParaRPr>
          </a:p>
        </p:txBody>
      </p:sp>
      <p:sp>
        <p:nvSpPr>
          <p:cNvPr id="197" name="Google Shape;197;p30"/>
          <p:cNvSpPr txBox="1"/>
          <p:nvPr/>
        </p:nvSpPr>
        <p:spPr>
          <a:xfrm>
            <a:off x="5154200" y="39567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7</a:t>
            </a:r>
            <a:endParaRPr sz="1000">
              <a:solidFill>
                <a:schemeClr val="lt2"/>
              </a:solidFill>
              <a:latin typeface="Roboto"/>
              <a:ea typeface="Roboto"/>
              <a:cs typeface="Roboto"/>
              <a:sym typeface="Roboto"/>
            </a:endParaRPr>
          </a:p>
        </p:txBody>
      </p:sp>
      <p:sp>
        <p:nvSpPr>
          <p:cNvPr id="198" name="Google Shape;198;p30"/>
          <p:cNvSpPr txBox="1"/>
          <p:nvPr/>
        </p:nvSpPr>
        <p:spPr>
          <a:xfrm>
            <a:off x="4316000" y="39567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6</a:t>
            </a:r>
            <a:endParaRPr sz="1000">
              <a:solidFill>
                <a:schemeClr val="lt2"/>
              </a:solidFill>
              <a:latin typeface="Roboto"/>
              <a:ea typeface="Roboto"/>
              <a:cs typeface="Roboto"/>
              <a:sym typeface="Roboto"/>
            </a:endParaRPr>
          </a:p>
        </p:txBody>
      </p:sp>
      <p:sp>
        <p:nvSpPr>
          <p:cNvPr id="199" name="Google Shape;199;p30"/>
          <p:cNvSpPr txBox="1"/>
          <p:nvPr/>
        </p:nvSpPr>
        <p:spPr>
          <a:xfrm>
            <a:off x="3706400" y="39567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5</a:t>
            </a:r>
            <a:endParaRPr sz="1000">
              <a:solidFill>
                <a:schemeClr val="lt2"/>
              </a:solidFill>
              <a:latin typeface="Roboto"/>
              <a:ea typeface="Roboto"/>
              <a:cs typeface="Roboto"/>
              <a:sym typeface="Roboto"/>
            </a:endParaRPr>
          </a:p>
        </p:txBody>
      </p:sp>
      <p:sp>
        <p:nvSpPr>
          <p:cNvPr id="200" name="Google Shape;200;p30"/>
          <p:cNvSpPr txBox="1"/>
          <p:nvPr/>
        </p:nvSpPr>
        <p:spPr>
          <a:xfrm>
            <a:off x="6460575" y="2288625"/>
            <a:ext cx="2444100" cy="14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Consider 2 candidates: 1, 2</a:t>
            </a:r>
            <a:br>
              <a:rPr lang="en">
                <a:solidFill>
                  <a:schemeClr val="lt2"/>
                </a:solidFill>
                <a:latin typeface="Roboto"/>
                <a:ea typeface="Roboto"/>
                <a:cs typeface="Roboto"/>
                <a:sym typeface="Roboto"/>
              </a:rPr>
            </a:br>
            <a:r>
              <a:rPr lang="en">
                <a:solidFill>
                  <a:schemeClr val="lt2"/>
                </a:solidFill>
                <a:latin typeface="Roboto"/>
                <a:ea typeface="Roboto"/>
                <a:cs typeface="Roboto"/>
                <a:sym typeface="Roboto"/>
              </a:rPr>
              <a:t>Each voter presently has a preference profile </a:t>
            </a:r>
            <a:br>
              <a:rPr lang="en">
                <a:solidFill>
                  <a:schemeClr val="lt2"/>
                </a:solidFill>
                <a:latin typeface="Roboto"/>
                <a:ea typeface="Roboto"/>
                <a:cs typeface="Roboto"/>
                <a:sym typeface="Roboto"/>
              </a:rPr>
            </a:br>
            <a:endParaRPr>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02275" y="865475"/>
            <a:ext cx="2808000" cy="65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DP states</a:t>
            </a:r>
            <a:endParaRPr/>
          </a:p>
        </p:txBody>
      </p:sp>
      <p:sp>
        <p:nvSpPr>
          <p:cNvPr id="206" name="Google Shape;206;p31"/>
          <p:cNvSpPr txBox="1"/>
          <p:nvPr/>
        </p:nvSpPr>
        <p:spPr>
          <a:xfrm>
            <a:off x="271900" y="4420075"/>
            <a:ext cx="2584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207" name="Google Shape;207;p31"/>
          <p:cNvSpPr txBox="1"/>
          <p:nvPr/>
        </p:nvSpPr>
        <p:spPr>
          <a:xfrm>
            <a:off x="3662500" y="749675"/>
            <a:ext cx="5176500" cy="43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Let dp1[i][b][t] be the maximum number of voters we can get to vote for our candidate in the subtree rooted at node i with at most t voters bribed. </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If b = 0, voter i isn’t bribed. If b = 1, voter i is bribed. Notice that since there are only 2 candidates with edge weights 1, it provides no advantage to bribe a voter by more than 1.</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Let dp2[i][b][t] be the same quantity as above, but without counting the root of the subtree. </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This will be used for transitions and computing it from the previous dp is non trivial, since we need to go through children and check if they are bribed. Hence, it is stored separately. </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Basics of voting</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 candidates. M voters</a:t>
            </a:r>
            <a:endParaRPr/>
          </a:p>
          <a:p>
            <a:pPr marL="0" lvl="0" indent="0" algn="l" rtl="0">
              <a:spcBef>
                <a:spcPts val="1600"/>
              </a:spcBef>
              <a:spcAft>
                <a:spcPts val="0"/>
              </a:spcAft>
              <a:buNone/>
            </a:pPr>
            <a:r>
              <a:rPr lang="en"/>
              <a:t>Each voter has a preference profile which is an ordering over candidates</a:t>
            </a:r>
            <a:endParaRPr/>
          </a:p>
          <a:p>
            <a:pPr marL="0" lvl="0" indent="0" algn="l" rtl="0">
              <a:spcBef>
                <a:spcPts val="1600"/>
              </a:spcBef>
              <a:spcAft>
                <a:spcPts val="0"/>
              </a:spcAft>
              <a:buNone/>
            </a:pPr>
            <a:r>
              <a:rPr lang="en"/>
              <a:t>Candidates are scored based on a scoring rule applied on the preference profiles. Winner decided based on some condition on scores</a:t>
            </a:r>
            <a:endParaRPr/>
          </a:p>
          <a:p>
            <a:pPr marL="0" lvl="0" indent="0" algn="l" rtl="0">
              <a:spcBef>
                <a:spcPts val="1600"/>
              </a:spcBef>
              <a:spcAft>
                <a:spcPts val="0"/>
              </a:spcAft>
              <a:buNone/>
            </a:pPr>
            <a:r>
              <a:rPr lang="en"/>
              <a:t>Tiebreakers decided based on some preconceived rule</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02275" y="865475"/>
            <a:ext cx="2808000" cy="65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Transitions</a:t>
            </a:r>
            <a:endParaRPr/>
          </a:p>
        </p:txBody>
      </p:sp>
      <p:sp>
        <p:nvSpPr>
          <p:cNvPr id="213" name="Google Shape;213;p32"/>
          <p:cNvSpPr txBox="1"/>
          <p:nvPr/>
        </p:nvSpPr>
        <p:spPr>
          <a:xfrm>
            <a:off x="271900" y="4420075"/>
            <a:ext cx="2584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214" name="Google Shape;214;p32"/>
          <p:cNvSpPr/>
          <p:nvPr/>
        </p:nvSpPr>
        <p:spPr>
          <a:xfrm>
            <a:off x="5682700" y="6097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215" name="Google Shape;215;p32"/>
          <p:cNvCxnSpPr>
            <a:stCxn id="214" idx="3"/>
          </p:cNvCxnSpPr>
          <p:nvPr/>
        </p:nvCxnSpPr>
        <p:spPr>
          <a:xfrm flipH="1">
            <a:off x="5357164" y="921663"/>
            <a:ext cx="387000" cy="539400"/>
          </a:xfrm>
          <a:prstGeom prst="straightConnector1">
            <a:avLst/>
          </a:prstGeom>
          <a:noFill/>
          <a:ln w="9525" cap="flat" cmpd="sng">
            <a:solidFill>
              <a:schemeClr val="dk2"/>
            </a:solidFill>
            <a:prstDash val="dash"/>
            <a:round/>
            <a:headEnd type="none" w="med" len="med"/>
            <a:tailEnd type="stealth" w="med" len="med"/>
          </a:ln>
        </p:spPr>
      </p:cxnSp>
      <p:cxnSp>
        <p:nvCxnSpPr>
          <p:cNvPr id="216" name="Google Shape;216;p32"/>
          <p:cNvCxnSpPr>
            <a:stCxn id="214" idx="4"/>
          </p:cNvCxnSpPr>
          <p:nvPr/>
        </p:nvCxnSpPr>
        <p:spPr>
          <a:xfrm>
            <a:off x="5892550" y="975175"/>
            <a:ext cx="0" cy="486000"/>
          </a:xfrm>
          <a:prstGeom prst="straightConnector1">
            <a:avLst/>
          </a:prstGeom>
          <a:noFill/>
          <a:ln w="9525" cap="flat" cmpd="sng">
            <a:solidFill>
              <a:schemeClr val="dk2"/>
            </a:solidFill>
            <a:prstDash val="dash"/>
            <a:round/>
            <a:headEnd type="none" w="med" len="med"/>
            <a:tailEnd type="stealth" w="med" len="med"/>
          </a:ln>
        </p:spPr>
      </p:cxnSp>
      <p:cxnSp>
        <p:nvCxnSpPr>
          <p:cNvPr id="217" name="Google Shape;217;p32"/>
          <p:cNvCxnSpPr>
            <a:stCxn id="214" idx="5"/>
          </p:cNvCxnSpPr>
          <p:nvPr/>
        </p:nvCxnSpPr>
        <p:spPr>
          <a:xfrm>
            <a:off x="6040936" y="921663"/>
            <a:ext cx="641100" cy="514800"/>
          </a:xfrm>
          <a:prstGeom prst="straightConnector1">
            <a:avLst/>
          </a:prstGeom>
          <a:noFill/>
          <a:ln w="9525" cap="flat" cmpd="sng">
            <a:solidFill>
              <a:schemeClr val="dk2"/>
            </a:solidFill>
            <a:prstDash val="dash"/>
            <a:round/>
            <a:headEnd type="none" w="med" len="med"/>
            <a:tailEnd type="stealth" w="med" len="med"/>
          </a:ln>
        </p:spPr>
      </p:cxnSp>
      <p:sp>
        <p:nvSpPr>
          <p:cNvPr id="218" name="Google Shape;218;p32"/>
          <p:cNvSpPr/>
          <p:nvPr/>
        </p:nvSpPr>
        <p:spPr>
          <a:xfrm>
            <a:off x="5090200" y="14611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9" name="Google Shape;219;p32"/>
          <p:cNvSpPr/>
          <p:nvPr/>
        </p:nvSpPr>
        <p:spPr>
          <a:xfrm>
            <a:off x="5682700" y="14611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20" name="Google Shape;220;p32"/>
          <p:cNvSpPr/>
          <p:nvPr/>
        </p:nvSpPr>
        <p:spPr>
          <a:xfrm>
            <a:off x="6521750" y="1436475"/>
            <a:ext cx="419700" cy="365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21" name="Google Shape;221;p32"/>
          <p:cNvSpPr txBox="1"/>
          <p:nvPr/>
        </p:nvSpPr>
        <p:spPr>
          <a:xfrm>
            <a:off x="5763800" y="6039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2</a:t>
            </a:r>
            <a:endParaRPr sz="1000">
              <a:solidFill>
                <a:schemeClr val="lt2"/>
              </a:solidFill>
              <a:latin typeface="Roboto"/>
              <a:ea typeface="Roboto"/>
              <a:cs typeface="Roboto"/>
              <a:sym typeface="Roboto"/>
            </a:endParaRPr>
          </a:p>
        </p:txBody>
      </p:sp>
      <p:sp>
        <p:nvSpPr>
          <p:cNvPr id="222" name="Google Shape;222;p32"/>
          <p:cNvSpPr txBox="1"/>
          <p:nvPr/>
        </p:nvSpPr>
        <p:spPr>
          <a:xfrm>
            <a:off x="6602000" y="14421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7</a:t>
            </a:r>
            <a:endParaRPr sz="1000">
              <a:solidFill>
                <a:schemeClr val="lt2"/>
              </a:solidFill>
              <a:latin typeface="Roboto"/>
              <a:ea typeface="Roboto"/>
              <a:cs typeface="Roboto"/>
              <a:sym typeface="Roboto"/>
            </a:endParaRPr>
          </a:p>
        </p:txBody>
      </p:sp>
      <p:sp>
        <p:nvSpPr>
          <p:cNvPr id="223" name="Google Shape;223;p32"/>
          <p:cNvSpPr txBox="1"/>
          <p:nvPr/>
        </p:nvSpPr>
        <p:spPr>
          <a:xfrm>
            <a:off x="5763800" y="14421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6</a:t>
            </a:r>
            <a:endParaRPr sz="1000">
              <a:solidFill>
                <a:schemeClr val="lt2"/>
              </a:solidFill>
              <a:latin typeface="Roboto"/>
              <a:ea typeface="Roboto"/>
              <a:cs typeface="Roboto"/>
              <a:sym typeface="Roboto"/>
            </a:endParaRPr>
          </a:p>
        </p:txBody>
      </p:sp>
      <p:sp>
        <p:nvSpPr>
          <p:cNvPr id="224" name="Google Shape;224;p32"/>
          <p:cNvSpPr txBox="1"/>
          <p:nvPr/>
        </p:nvSpPr>
        <p:spPr>
          <a:xfrm>
            <a:off x="5154200" y="1442175"/>
            <a:ext cx="255000" cy="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5</a:t>
            </a:r>
            <a:endParaRPr sz="1000">
              <a:solidFill>
                <a:schemeClr val="lt2"/>
              </a:solidFill>
              <a:latin typeface="Roboto"/>
              <a:ea typeface="Roboto"/>
              <a:cs typeface="Roboto"/>
              <a:sym typeface="Roboto"/>
            </a:endParaRPr>
          </a:p>
        </p:txBody>
      </p:sp>
      <p:sp>
        <p:nvSpPr>
          <p:cNvPr id="225" name="Google Shape;225;p32"/>
          <p:cNvSpPr txBox="1"/>
          <p:nvPr/>
        </p:nvSpPr>
        <p:spPr>
          <a:xfrm>
            <a:off x="6040850" y="321750"/>
            <a:ext cx="1193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Roboto"/>
                <a:ea typeface="Roboto"/>
                <a:cs typeface="Roboto"/>
                <a:sym typeface="Roboto"/>
              </a:rPr>
              <a:t>Dp[2][0][t] = </a:t>
            </a:r>
            <a:endParaRPr sz="1000">
              <a:solidFill>
                <a:schemeClr val="lt2"/>
              </a:solidFill>
              <a:latin typeface="Roboto"/>
              <a:ea typeface="Roboto"/>
              <a:cs typeface="Roboto"/>
              <a:sym typeface="Roboto"/>
            </a:endParaRPr>
          </a:p>
        </p:txBody>
      </p:sp>
      <p:sp>
        <p:nvSpPr>
          <p:cNvPr id="226" name="Google Shape;226;p32"/>
          <p:cNvSpPr txBox="1"/>
          <p:nvPr/>
        </p:nvSpPr>
        <p:spPr>
          <a:xfrm>
            <a:off x="4345550" y="1839950"/>
            <a:ext cx="39831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lt2"/>
                </a:solidFill>
                <a:latin typeface="Roboto"/>
                <a:ea typeface="Roboto"/>
                <a:cs typeface="Roboto"/>
                <a:sym typeface="Roboto"/>
              </a:rPr>
              <a:t>Max possible votes from subtrees at 5, 6, 7 such that at most t1, t2, t3, spent in the 3 subtrees and t1 + t2 + t3 = t</a:t>
            </a:r>
            <a:endParaRPr sz="900">
              <a:solidFill>
                <a:schemeClr val="lt2"/>
              </a:solidFill>
              <a:latin typeface="Roboto"/>
              <a:ea typeface="Roboto"/>
              <a:cs typeface="Roboto"/>
              <a:sym typeface="Roboto"/>
            </a:endParaRPr>
          </a:p>
        </p:txBody>
      </p:sp>
      <p:sp>
        <p:nvSpPr>
          <p:cNvPr id="227" name="Google Shape;227;p32"/>
          <p:cNvSpPr txBox="1"/>
          <p:nvPr/>
        </p:nvSpPr>
        <p:spPr>
          <a:xfrm>
            <a:off x="3736575" y="2436750"/>
            <a:ext cx="5201100" cy="24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This subproblem can be solved iteratively. Define knapsack functions to find max possible in first subtree, then first 2 subtrees, first 3 subtrees etc. Can be iteratively computed taking combinations from previous function and the next child</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Formally, define </a:t>
            </a: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K(V1, V2, V3, ...Vm)[t]  = </a:t>
            </a:r>
            <a:endParaRPr>
              <a:solidFill>
                <a:schemeClr val="lt2"/>
              </a:solidFill>
              <a:latin typeface="Roboto"/>
              <a:ea typeface="Roboto"/>
              <a:cs typeface="Roboto"/>
              <a:sym typeface="Roboto"/>
            </a:endParaRPr>
          </a:p>
        </p:txBody>
      </p:sp>
      <p:pic>
        <p:nvPicPr>
          <p:cNvPr id="228" name="Google Shape;228;p32"/>
          <p:cNvPicPr preferRelativeResize="0"/>
          <p:nvPr/>
        </p:nvPicPr>
        <p:blipFill>
          <a:blip r:embed="rId3">
            <a:alphaModFix/>
          </a:blip>
          <a:stretch>
            <a:fillRect/>
          </a:stretch>
        </p:blipFill>
        <p:spPr>
          <a:xfrm>
            <a:off x="5746400" y="3760450"/>
            <a:ext cx="2702769" cy="288000"/>
          </a:xfrm>
          <a:prstGeom prst="rect">
            <a:avLst/>
          </a:prstGeom>
          <a:noFill/>
          <a:ln>
            <a:noFill/>
          </a:ln>
        </p:spPr>
      </p:pic>
      <p:sp>
        <p:nvSpPr>
          <p:cNvPr id="229" name="Google Shape;229;p32"/>
          <p:cNvSpPr txBox="1"/>
          <p:nvPr/>
        </p:nvSpPr>
        <p:spPr>
          <a:xfrm>
            <a:off x="3736575" y="4255350"/>
            <a:ext cx="4929600" cy="5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Where Vi are functions derived from children for our purposes</a:t>
            </a:r>
            <a:endParaRPr>
              <a:solidFill>
                <a:schemeClr val="lt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302275" y="865475"/>
            <a:ext cx="2808000" cy="65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Transitions</a:t>
            </a:r>
            <a:endParaRPr/>
          </a:p>
        </p:txBody>
      </p:sp>
      <p:sp>
        <p:nvSpPr>
          <p:cNvPr id="235" name="Google Shape;235;p33"/>
          <p:cNvSpPr txBox="1"/>
          <p:nvPr/>
        </p:nvSpPr>
        <p:spPr>
          <a:xfrm>
            <a:off x="271900" y="4420075"/>
            <a:ext cx="2584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pic>
        <p:nvPicPr>
          <p:cNvPr id="236" name="Google Shape;236;p33"/>
          <p:cNvPicPr preferRelativeResize="0"/>
          <p:nvPr/>
        </p:nvPicPr>
        <p:blipFill>
          <a:blip r:embed="rId3">
            <a:alphaModFix/>
          </a:blip>
          <a:stretch>
            <a:fillRect/>
          </a:stretch>
        </p:blipFill>
        <p:spPr>
          <a:xfrm>
            <a:off x="4390125" y="333375"/>
            <a:ext cx="3371850" cy="2238375"/>
          </a:xfrm>
          <a:prstGeom prst="rect">
            <a:avLst/>
          </a:prstGeom>
          <a:noFill/>
          <a:ln>
            <a:noFill/>
          </a:ln>
        </p:spPr>
      </p:pic>
      <p:sp>
        <p:nvSpPr>
          <p:cNvPr id="237" name="Google Shape;237;p33"/>
          <p:cNvSpPr txBox="1"/>
          <p:nvPr/>
        </p:nvSpPr>
        <p:spPr>
          <a:xfrm>
            <a:off x="3909400" y="2782400"/>
            <a:ext cx="4633200" cy="195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Intuition: when root isn’t bribed, requires transitions to max values in subtree. </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Else requires transitions to max values in subtree not including the child (Since children get added anyway due to bribery)</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Time complexity O(nT) where T is the max number of voters that can be bribed under budget</a:t>
            </a:r>
            <a:endParaRPr>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302275" y="865475"/>
            <a:ext cx="2389200" cy="65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Some other results</a:t>
            </a:r>
            <a:endParaRPr/>
          </a:p>
        </p:txBody>
      </p:sp>
      <p:sp>
        <p:nvSpPr>
          <p:cNvPr id="243" name="Google Shape;243;p34"/>
          <p:cNvSpPr txBox="1"/>
          <p:nvPr/>
        </p:nvSpPr>
        <p:spPr>
          <a:xfrm>
            <a:off x="271900" y="4420075"/>
            <a:ext cx="2584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Formalised proofs present in report</a:t>
            </a:r>
            <a:endParaRPr sz="1000">
              <a:solidFill>
                <a:schemeClr val="lt1"/>
              </a:solidFill>
              <a:latin typeface="Roboto"/>
              <a:ea typeface="Roboto"/>
              <a:cs typeface="Roboto"/>
              <a:sym typeface="Roboto"/>
            </a:endParaRPr>
          </a:p>
        </p:txBody>
      </p:sp>
      <p:sp>
        <p:nvSpPr>
          <p:cNvPr id="244" name="Google Shape;244;p34"/>
          <p:cNvSpPr txBox="1"/>
          <p:nvPr/>
        </p:nvSpPr>
        <p:spPr>
          <a:xfrm>
            <a:off x="3884725" y="379375"/>
            <a:ext cx="4633200" cy="418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A very similar algorithm works for undirected trees, just need to check bribed status of children as well during transitions (proof of why this works and implementation in report)</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accent3"/>
                </a:solidFill>
                <a:latin typeface="Roboto"/>
                <a:ea typeface="Roboto"/>
                <a:cs typeface="Roboto"/>
                <a:sym typeface="Roboto"/>
              </a:rPr>
              <a:t>A correction from the report:</a:t>
            </a:r>
            <a:endParaRPr>
              <a:solidFill>
                <a:schemeClr val="accent3"/>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Claim:</a:t>
            </a: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For trees with non identical cost functions, the same algorithm would work, but it would be polynomial in min(sum of costs of bribing all, budget). Instead of using dp states of atmost t voters bribed in the subtree, use dp states of atmost b budget used.</a:t>
            </a: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accent3"/>
                </a:solidFill>
                <a:latin typeface="Roboto"/>
                <a:ea typeface="Roboto"/>
                <a:cs typeface="Roboto"/>
                <a:sym typeface="Roboto"/>
              </a:rPr>
              <a:t>This is incorrect since it may now be optimal to incompletely bribe a voter.</a:t>
            </a:r>
            <a:endParaRPr>
              <a:solidFill>
                <a:schemeClr val="accent3"/>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en">
                <a:solidFill>
                  <a:schemeClr val="lt2"/>
                </a:solidFill>
                <a:latin typeface="Roboto"/>
                <a:ea typeface="Roboto"/>
                <a:cs typeface="Roboto"/>
                <a:sym typeface="Roboto"/>
              </a:rPr>
              <a:t>For multiple candidates, the proposed algorithm can be augmented to have multiple levels of bribing, but transitions would then be exponential in n due to much larger possibilities. </a:t>
            </a:r>
            <a:endParaRPr>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151110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Future work</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work</a:t>
            </a:r>
            <a:endParaRPr/>
          </a:p>
        </p:txBody>
      </p:sp>
      <p:sp>
        <p:nvSpPr>
          <p:cNvPr id="255" name="Google Shape;255;p36"/>
          <p:cNvSpPr txBox="1">
            <a:spLocks noGrp="1"/>
          </p:cNvSpPr>
          <p:nvPr>
            <p:ph type="body" idx="1"/>
          </p:nvPr>
        </p:nvSpPr>
        <p:spPr>
          <a:xfrm>
            <a:off x="471900" y="1919075"/>
            <a:ext cx="8130600" cy="27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Come up with conclusions for trees with multiple candidates and arbitrary edge weights</a:t>
            </a:r>
            <a:br>
              <a:rPr lang="en"/>
            </a:br>
            <a:br>
              <a:rPr lang="en"/>
            </a:br>
            <a:r>
              <a:rPr lang="en"/>
              <a:t>Augment tree algorithms to work on graphs with fixed tree width</a:t>
            </a:r>
            <a:endParaRPr/>
          </a:p>
          <a:p>
            <a:pPr marL="0" lvl="0" indent="0" algn="l" rtl="0">
              <a:spcBef>
                <a:spcPts val="1600"/>
              </a:spcBef>
              <a:spcAft>
                <a:spcPts val="0"/>
              </a:spcAft>
              <a:buNone/>
            </a:pPr>
            <a:r>
              <a:rPr lang="en"/>
              <a:t>Study other specific instances of the problem for interesting properties</a:t>
            </a:r>
            <a:endParaRPr/>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151110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Basics of Bribery</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Each voter has an associated cost to change one preference profile into another. These costs can be given by a function from preference profiles to R</a:t>
            </a:r>
            <a:endParaRPr/>
          </a:p>
          <a:p>
            <a:pPr marL="0" lvl="0" indent="0" algn="l" rtl="0">
              <a:spcBef>
                <a:spcPts val="1600"/>
              </a:spcBef>
              <a:spcAft>
                <a:spcPts val="0"/>
              </a:spcAft>
              <a:buNone/>
            </a:pPr>
            <a:r>
              <a:rPr lang="en"/>
              <a:t>Need more concise representations of bribery. Can define bribery costs in terms of cost to swap voters (Swap bribery), or cost to shift a voter to some amount (shift bribery)</a:t>
            </a:r>
            <a:endParaRPr/>
          </a:p>
          <a:p>
            <a:pPr marL="0" lvl="0" indent="0" algn="l" rtl="0">
              <a:spcBef>
                <a:spcPts val="1600"/>
              </a:spcBef>
              <a:spcAft>
                <a:spcPts val="0"/>
              </a:spcAft>
              <a:buNone/>
            </a:pPr>
            <a:r>
              <a:rPr lang="en"/>
              <a:t>Shift bribery can be defined by functions from [m-1] to R</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 Gaps</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Most existing research only deals with bribery at an individual level. Does not consider the inter-relationship of voters</a:t>
            </a:r>
            <a:endParaRPr sz="1400"/>
          </a:p>
          <a:p>
            <a:pPr marL="0" lvl="0" indent="0" algn="l" rtl="0">
              <a:spcBef>
                <a:spcPts val="1600"/>
              </a:spcBef>
              <a:spcAft>
                <a:spcPts val="0"/>
              </a:spcAft>
              <a:buNone/>
            </a:pPr>
            <a:r>
              <a:rPr lang="en" sz="1400"/>
              <a:t>Consider this, would you rather bribe a difficult voter with a lot of influence on others or an easy to bribe voter with no influence?</a:t>
            </a:r>
            <a:endParaRPr sz="1400"/>
          </a:p>
          <a:p>
            <a:pPr marL="0" lvl="0" indent="0" algn="l" rtl="0">
              <a:spcBef>
                <a:spcPts val="1600"/>
              </a:spcBef>
              <a:spcAft>
                <a:spcPts val="0"/>
              </a:spcAft>
              <a:buNone/>
            </a:pPr>
            <a:r>
              <a:rPr lang="en" sz="1400"/>
              <a:t>This problem cannot be answered with conventional formulations of the bribery problem</a:t>
            </a:r>
            <a:endParaRPr sz="1400"/>
          </a:p>
          <a:p>
            <a:pPr marL="0" lvl="0" indent="0" algn="l" rtl="0">
              <a:spcBef>
                <a:spcPts val="1600"/>
              </a:spcBef>
              <a:spcAft>
                <a:spcPts val="1600"/>
              </a:spcAft>
              <a:buNone/>
            </a:pPr>
            <a:r>
              <a:rPr lang="en" sz="1400"/>
              <a:t>We model the voters in the form of a social network.</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problem Definition</a:t>
            </a:r>
            <a:endParaRPr/>
          </a:p>
        </p:txBody>
      </p:sp>
      <p:sp>
        <p:nvSpPr>
          <p:cNvPr id="92" name="Google Shape;92;p17"/>
          <p:cNvSpPr txBox="1">
            <a:spLocks noGrp="1"/>
          </p:cNvSpPr>
          <p:nvPr>
            <p:ph type="body" idx="1"/>
          </p:nvPr>
        </p:nvSpPr>
        <p:spPr>
          <a:xfrm>
            <a:off x="471900" y="1919075"/>
            <a:ext cx="8130600" cy="14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normal shift bribery, the shift amount is just a 1 to 1 function of cost. The goal is to minimise cost to achieve some result.</a:t>
            </a:r>
            <a:endParaRPr/>
          </a:p>
          <a:p>
            <a:pPr marL="0" lvl="0" indent="0" algn="l" rtl="0">
              <a:spcBef>
                <a:spcPts val="1600"/>
              </a:spcBef>
              <a:spcAft>
                <a:spcPts val="1600"/>
              </a:spcAft>
              <a:buNone/>
            </a:pPr>
            <a:r>
              <a:rPr lang="en"/>
              <a:t>Here, it is we can model the shift amount in terms of the ‘impact’ bribing voter i as well as all of the voters they are influenced by</a:t>
            </a:r>
            <a:endParaRPr/>
          </a:p>
        </p:txBody>
      </p:sp>
      <p:pic>
        <p:nvPicPr>
          <p:cNvPr id="93" name="Google Shape;93;p17"/>
          <p:cNvPicPr preferRelativeResize="0"/>
          <p:nvPr/>
        </p:nvPicPr>
        <p:blipFill>
          <a:blip r:embed="rId3">
            <a:alphaModFix/>
          </a:blip>
          <a:stretch>
            <a:fillRect/>
          </a:stretch>
        </p:blipFill>
        <p:spPr>
          <a:xfrm>
            <a:off x="567050" y="3356763"/>
            <a:ext cx="3943350" cy="1038225"/>
          </a:xfrm>
          <a:prstGeom prst="rect">
            <a:avLst/>
          </a:prstGeom>
          <a:noFill/>
          <a:ln>
            <a:noFill/>
          </a:ln>
        </p:spPr>
      </p:pic>
      <p:sp>
        <p:nvSpPr>
          <p:cNvPr id="94" name="Google Shape;94;p17"/>
          <p:cNvSpPr txBox="1"/>
          <p:nvPr/>
        </p:nvSpPr>
        <p:spPr>
          <a:xfrm>
            <a:off x="4702450" y="3580925"/>
            <a:ext cx="3943200" cy="9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latin typeface="Roboto"/>
                <a:ea typeface="Roboto"/>
                <a:cs typeface="Roboto"/>
                <a:sym typeface="Roboto"/>
              </a:rPr>
              <a:t>Here si represents the ‘impact’ of our bribery individually on voter i, and w(j, i) * sj represents the impact of voter j on voter i. </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problem Definition</a:t>
            </a:r>
            <a:endParaRPr/>
          </a:p>
        </p:txBody>
      </p:sp>
      <p:sp>
        <p:nvSpPr>
          <p:cNvPr id="100" name="Google Shape;100;p18"/>
          <p:cNvSpPr txBox="1">
            <a:spLocks noGrp="1"/>
          </p:cNvSpPr>
          <p:nvPr>
            <p:ph type="body" idx="1"/>
          </p:nvPr>
        </p:nvSpPr>
        <p:spPr>
          <a:xfrm>
            <a:off x="471900" y="1919075"/>
            <a:ext cx="8130600" cy="27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our problem statement allows us to freely model varying weights of influence between voters.</a:t>
            </a:r>
            <a:endParaRPr/>
          </a:p>
          <a:p>
            <a:pPr marL="0" lvl="0" indent="0" algn="l" rtl="0">
              <a:spcBef>
                <a:spcPts val="1600"/>
              </a:spcBef>
              <a:spcAft>
                <a:spcPts val="0"/>
              </a:spcAft>
              <a:buNone/>
            </a:pPr>
            <a:r>
              <a:rPr lang="en"/>
              <a:t>The ‘impact’ we have on every voter si has some associated cost given by a set of M cost functions.</a:t>
            </a:r>
            <a:endParaRPr/>
          </a:p>
          <a:p>
            <a:pPr marL="0" lvl="0" indent="0" algn="l" rtl="0">
              <a:spcBef>
                <a:spcPts val="1600"/>
              </a:spcBef>
              <a:spcAft>
                <a:spcPts val="0"/>
              </a:spcAft>
              <a:buNone/>
            </a:pPr>
            <a:r>
              <a:rPr lang="en"/>
              <a:t>Unlike in actual shift bribery, the s vector here does not represent anything concrete. It is a latent variable that is caused by our bribery, that then causes shifts in preference profiles.</a:t>
            </a:r>
            <a:endParaRPr/>
          </a:p>
          <a:p>
            <a:pPr marL="0" lvl="0" indent="0" algn="l" rtl="0">
              <a:spcBef>
                <a:spcPts val="1600"/>
              </a:spcBef>
              <a:spcAft>
                <a:spcPts val="1600"/>
              </a:spcAft>
              <a:buNone/>
            </a:pPr>
            <a:r>
              <a:rPr lang="en"/>
              <a:t>In shift bribery, shifts are directly modelled as a function of costs. Defining it like this makes makes it possible to how to difficult it is to sway individual voters as well.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br>
              <a:rPr lang="en"/>
            </a:br>
            <a:r>
              <a:rPr lang="en"/>
              <a:t>Definition</a:t>
            </a:r>
            <a:endParaRPr/>
          </a:p>
        </p:txBody>
      </p:sp>
      <p:sp>
        <p:nvSpPr>
          <p:cNvPr id="106" name="Google Shape;106;p19"/>
          <p:cNvSpPr txBox="1"/>
          <p:nvPr/>
        </p:nvSpPr>
        <p:spPr>
          <a:xfrm>
            <a:off x="3930275" y="518375"/>
            <a:ext cx="4685400" cy="3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Roboto"/>
                <a:ea typeface="Roboto"/>
                <a:cs typeface="Roboto"/>
                <a:sym typeface="Roboto"/>
              </a:rPr>
              <a:t>Given a set of candidates</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set of voters and their network</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set of preference profiles</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set of cost functions</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preferred candidate c</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Given a voting rule</a:t>
            </a: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Given a budget b</a:t>
            </a:r>
            <a:endParaRPr sz="1800">
              <a:solidFill>
                <a:schemeClr val="lt2"/>
              </a:solidFill>
              <a:latin typeface="Roboto"/>
              <a:ea typeface="Roboto"/>
              <a:cs typeface="Roboto"/>
              <a:sym typeface="Roboto"/>
            </a:endParaRPr>
          </a:p>
          <a:p>
            <a:pPr marL="0" lvl="0" indent="0" algn="l" rtl="0">
              <a:spcBef>
                <a:spcPts val="0"/>
              </a:spcBef>
              <a:spcAft>
                <a:spcPts val="0"/>
              </a:spcAft>
              <a:buNone/>
            </a:pPr>
            <a:endParaRPr sz="1800">
              <a:solidFill>
                <a:schemeClr val="lt2"/>
              </a:solidFill>
              <a:latin typeface="Roboto"/>
              <a:ea typeface="Roboto"/>
              <a:cs typeface="Roboto"/>
              <a:sym typeface="Roboto"/>
            </a:endParaRPr>
          </a:p>
          <a:p>
            <a:pPr marL="0" lvl="0" indent="0" algn="l" rtl="0">
              <a:spcBef>
                <a:spcPts val="0"/>
              </a:spcBef>
              <a:spcAft>
                <a:spcPts val="0"/>
              </a:spcAft>
              <a:buNone/>
            </a:pPr>
            <a:r>
              <a:rPr lang="en" sz="1800">
                <a:solidFill>
                  <a:schemeClr val="lt2"/>
                </a:solidFill>
                <a:latin typeface="Roboto"/>
                <a:ea typeface="Roboto"/>
                <a:cs typeface="Roboto"/>
                <a:sym typeface="Roboto"/>
              </a:rPr>
              <a:t>Is it possible to make c win by spending a value under budget. Ie.</a:t>
            </a:r>
            <a:endParaRPr sz="1800">
              <a:solidFill>
                <a:schemeClr val="lt2"/>
              </a:solidFill>
              <a:latin typeface="Roboto"/>
              <a:ea typeface="Roboto"/>
              <a:cs typeface="Roboto"/>
              <a:sym typeface="Roboto"/>
            </a:endParaRPr>
          </a:p>
          <a:p>
            <a:pPr marL="0" lvl="0" indent="0" algn="l" rtl="0">
              <a:spcBef>
                <a:spcPts val="0"/>
              </a:spcBef>
              <a:spcAft>
                <a:spcPts val="0"/>
              </a:spcAft>
              <a:buNone/>
            </a:pPr>
            <a:br>
              <a:rPr lang="en" sz="1800">
                <a:solidFill>
                  <a:schemeClr val="lt2"/>
                </a:solidFill>
                <a:latin typeface="Roboto"/>
                <a:ea typeface="Roboto"/>
                <a:cs typeface="Roboto"/>
                <a:sym typeface="Roboto"/>
              </a:rPr>
            </a:br>
            <a:endParaRPr sz="1800">
              <a:solidFill>
                <a:schemeClr val="lt2"/>
              </a:solidFill>
              <a:latin typeface="Roboto"/>
              <a:ea typeface="Roboto"/>
              <a:cs typeface="Roboto"/>
              <a:sym typeface="Roboto"/>
            </a:endParaRPr>
          </a:p>
        </p:txBody>
      </p:sp>
      <p:pic>
        <p:nvPicPr>
          <p:cNvPr id="107" name="Google Shape;107;p19"/>
          <p:cNvPicPr preferRelativeResize="0"/>
          <p:nvPr/>
        </p:nvPicPr>
        <p:blipFill>
          <a:blip r:embed="rId3">
            <a:alphaModFix/>
          </a:blip>
          <a:stretch>
            <a:fillRect/>
          </a:stretch>
        </p:blipFill>
        <p:spPr>
          <a:xfrm>
            <a:off x="5353813" y="3705425"/>
            <a:ext cx="1838325" cy="43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Some results</a:t>
            </a:r>
            <a:endParaRPr dirty="0"/>
          </a:p>
        </p:txBody>
      </p:sp>
      <p:sp>
        <p:nvSpPr>
          <p:cNvPr id="113" name="Google Shape;113;p20"/>
          <p:cNvSpPr txBox="1"/>
          <p:nvPr/>
        </p:nvSpPr>
        <p:spPr>
          <a:xfrm>
            <a:off x="3930275" y="518375"/>
            <a:ext cx="4685400" cy="3625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For a complete Graph with all path weights 1, problem is polynomial time solvable with linear cost functions.</a:t>
            </a:r>
            <a:endParaRPr sz="1800">
              <a:solidFill>
                <a:schemeClr val="lt2"/>
              </a:solidFill>
              <a:latin typeface="Roboto"/>
              <a:ea typeface="Roboto"/>
              <a:cs typeface="Roboto"/>
              <a:sym typeface="Roboto"/>
            </a:endParaRPr>
          </a:p>
          <a:p>
            <a:pPr marL="457200" lvl="0" indent="0" algn="l" rtl="0">
              <a:spcBef>
                <a:spcPts val="0"/>
              </a:spcBef>
              <a:spcAft>
                <a:spcPts val="0"/>
              </a:spcAft>
              <a:buNone/>
            </a:pP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(Analogous to a situation where you have a small group of people where everyone knows everyone else, are highly influenced by each other and there is no ‘most’ influential person)</a:t>
            </a:r>
            <a:endParaRPr sz="1800">
              <a:solidFill>
                <a:schemeClr val="lt2"/>
              </a:solidFill>
              <a:latin typeface="Roboto"/>
              <a:ea typeface="Roboto"/>
              <a:cs typeface="Roboto"/>
              <a:sym typeface="Roboto"/>
            </a:endParaRPr>
          </a:p>
          <a:p>
            <a:pPr marL="457200" lvl="0" indent="0" algn="l" rtl="0">
              <a:spcBef>
                <a:spcPts val="0"/>
              </a:spcBef>
              <a:spcAft>
                <a:spcPts val="0"/>
              </a:spcAft>
              <a:buNone/>
            </a:pPr>
            <a:endParaRPr sz="1800">
              <a:solidFill>
                <a:schemeClr val="lt2"/>
              </a:solidFill>
              <a:latin typeface="Roboto"/>
              <a:ea typeface="Roboto"/>
              <a:cs typeface="Roboto"/>
              <a:sym typeface="Roboto"/>
            </a:endParaRPr>
          </a:p>
          <a:p>
            <a:pPr marL="457200" lvl="0" indent="0" algn="l" rtl="0">
              <a:spcBef>
                <a:spcPts val="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Algorithm</a:t>
            </a:r>
            <a:endParaRPr/>
          </a:p>
        </p:txBody>
      </p:sp>
      <p:sp>
        <p:nvSpPr>
          <p:cNvPr id="119" name="Google Shape;119;p21"/>
          <p:cNvSpPr txBox="1">
            <a:spLocks noGrp="1"/>
          </p:cNvSpPr>
          <p:nvPr>
            <p:ph type="body" idx="1"/>
          </p:nvPr>
        </p:nvSpPr>
        <p:spPr>
          <a:xfrm>
            <a:off x="471900" y="1919075"/>
            <a:ext cx="8130600" cy="27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bribe 1 person. Choose the person with the lowest coefficient</a:t>
            </a:r>
            <a:endParaRPr/>
          </a:p>
          <a:p>
            <a:pPr marL="0" lvl="0" indent="0" algn="l" rtl="0">
              <a:spcBef>
                <a:spcPts val="1600"/>
              </a:spcBef>
              <a:spcAft>
                <a:spcPts val="0"/>
              </a:spcAft>
              <a:buNone/>
            </a:pPr>
            <a:r>
              <a:rPr lang="en"/>
              <a:t>Does not work for non linear cost functions</a:t>
            </a:r>
            <a:endParaRPr/>
          </a:p>
          <a:p>
            <a:pPr marL="0" lvl="0" indent="0" algn="l" rtl="0">
              <a:spcBef>
                <a:spcPts val="1600"/>
              </a:spcBef>
              <a:spcAft>
                <a:spcPts val="0"/>
              </a:spcAft>
              <a:buNone/>
            </a:pPr>
            <a:r>
              <a:rPr lang="en"/>
              <a:t>For the majority voting rule, We know the amount to bribe</a:t>
            </a:r>
            <a:endParaRPr/>
          </a:p>
          <a:p>
            <a:pPr marL="0" lvl="0" indent="0" algn="l" rtl="0">
              <a:spcBef>
                <a:spcPts val="1600"/>
              </a:spcBef>
              <a:spcAft>
                <a:spcPts val="1600"/>
              </a:spcAft>
              <a:buNone/>
            </a:pPr>
            <a:r>
              <a:rPr lang="en"/>
              <a:t>For the plurality voting rule, a little more complicated, in the interest of time, refer report</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1620</Words>
  <Application>Microsoft Office PowerPoint</Application>
  <PresentationFormat>On-screen Show (16:9)</PresentationFormat>
  <Paragraphs>122</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Roboto</vt:lpstr>
      <vt:lpstr>Arial</vt:lpstr>
      <vt:lpstr>Material</vt:lpstr>
      <vt:lpstr>Bribery over social networks</vt:lpstr>
      <vt:lpstr>Basics of voting</vt:lpstr>
      <vt:lpstr>Basics of Bribery</vt:lpstr>
      <vt:lpstr>Research Gaps</vt:lpstr>
      <vt:lpstr>Our problem Definition</vt:lpstr>
      <vt:lpstr>Our problem Definition</vt:lpstr>
      <vt:lpstr>Problem Definition</vt:lpstr>
      <vt:lpstr>Some results</vt:lpstr>
      <vt:lpstr>Algorithm</vt:lpstr>
      <vt:lpstr>Some results</vt:lpstr>
      <vt:lpstr>Algorithm</vt:lpstr>
      <vt:lpstr>Algorithm</vt:lpstr>
      <vt:lpstr>Algorithm</vt:lpstr>
      <vt:lpstr>What about the general problem instance?</vt:lpstr>
      <vt:lpstr>It is NP hard</vt:lpstr>
      <vt:lpstr>Some other hardness results</vt:lpstr>
      <vt:lpstr>What about trees?</vt:lpstr>
      <vt:lpstr>For Trees</vt:lpstr>
      <vt:lpstr>DP states</vt:lpstr>
      <vt:lpstr>Transitions</vt:lpstr>
      <vt:lpstr>Transitions</vt:lpstr>
      <vt:lpstr>Some other results</vt:lpstr>
      <vt:lpstr>Future work</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Bribery over social networks</dc:title>
  <cp:lastModifiedBy>Abhinav Sen</cp:lastModifiedBy>
  <cp:revision>1</cp:revision>
  <dcterms:modified xsi:type="dcterms:W3CDTF">2024-05-06T08:30:04Z</dcterms:modified>
</cp:coreProperties>
</file>