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9" r:id="rId4"/>
    <p:sldId id="260" r:id="rId5"/>
    <p:sldId id="288" r:id="rId6"/>
    <p:sldId id="289" r:id="rId7"/>
    <p:sldId id="262" r:id="rId8"/>
    <p:sldId id="287" r:id="rId9"/>
    <p:sldId id="290" r:id="rId10"/>
    <p:sldId id="291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92" r:id="rId21"/>
    <p:sldId id="275" r:id="rId22"/>
    <p:sldId id="293" r:id="rId23"/>
    <p:sldId id="294" r:id="rId24"/>
    <p:sldId id="295" r:id="rId25"/>
    <p:sldId id="296" r:id="rId26"/>
    <p:sldId id="299" r:id="rId27"/>
    <p:sldId id="297" r:id="rId28"/>
    <p:sldId id="298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D7AA-FA1D-4CF4-BC92-909A7C0BE956}" type="datetimeFigureOut">
              <a:rPr lang="en-IN" smtClean="0"/>
              <a:pPr/>
              <a:t>31-03-2018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591-E11C-400E-83E1-E5874F2E87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90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D7AA-FA1D-4CF4-BC92-909A7C0BE956}" type="datetimeFigureOut">
              <a:rPr lang="en-IN" smtClean="0"/>
              <a:pPr/>
              <a:t>31-03-2018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591-E11C-400E-83E1-E5874F2E87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57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D7AA-FA1D-4CF4-BC92-909A7C0BE956}" type="datetimeFigureOut">
              <a:rPr lang="en-IN" smtClean="0"/>
              <a:pPr/>
              <a:t>31-03-2018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591-E11C-400E-83E1-E5874F2E879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9394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D7AA-FA1D-4CF4-BC92-909A7C0BE956}" type="datetimeFigureOut">
              <a:rPr lang="en-IN" smtClean="0"/>
              <a:pPr/>
              <a:t>31-03-2018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591-E11C-400E-83E1-E5874F2E87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465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D7AA-FA1D-4CF4-BC92-909A7C0BE956}" type="datetimeFigureOut">
              <a:rPr lang="en-IN" smtClean="0"/>
              <a:pPr/>
              <a:t>31-03-2018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591-E11C-400E-83E1-E5874F2E879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2976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D7AA-FA1D-4CF4-BC92-909A7C0BE956}" type="datetimeFigureOut">
              <a:rPr lang="en-IN" smtClean="0"/>
              <a:pPr/>
              <a:t>31-03-2018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591-E11C-400E-83E1-E5874F2E87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482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D7AA-FA1D-4CF4-BC92-909A7C0BE956}" type="datetimeFigureOut">
              <a:rPr lang="en-IN" smtClean="0"/>
              <a:pPr/>
              <a:t>31-03-2018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591-E11C-400E-83E1-E5874F2E87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897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D7AA-FA1D-4CF4-BC92-909A7C0BE956}" type="datetimeFigureOut">
              <a:rPr lang="en-IN" smtClean="0"/>
              <a:pPr/>
              <a:t>31-03-2018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591-E11C-400E-83E1-E5874F2E87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36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D7AA-FA1D-4CF4-BC92-909A7C0BE956}" type="datetimeFigureOut">
              <a:rPr lang="en-IN" smtClean="0"/>
              <a:pPr/>
              <a:t>31-03-2018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591-E11C-400E-83E1-E5874F2E87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17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D7AA-FA1D-4CF4-BC92-909A7C0BE956}" type="datetimeFigureOut">
              <a:rPr lang="en-IN" smtClean="0"/>
              <a:pPr/>
              <a:t>31-03-2018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591-E11C-400E-83E1-E5874F2E87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98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D7AA-FA1D-4CF4-BC92-909A7C0BE956}" type="datetimeFigureOut">
              <a:rPr lang="en-IN" smtClean="0"/>
              <a:pPr/>
              <a:t>31-03-2018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591-E11C-400E-83E1-E5874F2E87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91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D7AA-FA1D-4CF4-BC92-909A7C0BE956}" type="datetimeFigureOut">
              <a:rPr lang="en-IN" smtClean="0"/>
              <a:pPr/>
              <a:t>31-03-2018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591-E11C-400E-83E1-E5874F2E87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25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D7AA-FA1D-4CF4-BC92-909A7C0BE956}" type="datetimeFigureOut">
              <a:rPr lang="en-IN" smtClean="0"/>
              <a:pPr/>
              <a:t>31-03-2018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591-E11C-400E-83E1-E5874F2E87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30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D7AA-FA1D-4CF4-BC92-909A7C0BE956}" type="datetimeFigureOut">
              <a:rPr lang="en-IN" smtClean="0"/>
              <a:pPr/>
              <a:t>31-03-2018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591-E11C-400E-83E1-E5874F2E87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91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D7AA-FA1D-4CF4-BC92-909A7C0BE956}" type="datetimeFigureOut">
              <a:rPr lang="en-IN" smtClean="0"/>
              <a:pPr/>
              <a:t>31-03-2018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591-E11C-400E-83E1-E5874F2E87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00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D7AA-FA1D-4CF4-BC92-909A7C0BE956}" type="datetimeFigureOut">
              <a:rPr lang="en-IN" smtClean="0"/>
              <a:pPr/>
              <a:t>31-03-2018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591-E11C-400E-83E1-E5874F2E87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57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6D7AA-FA1D-4CF4-BC92-909A7C0BE956}" type="datetimeFigureOut">
              <a:rPr lang="en-IN" smtClean="0"/>
              <a:pPr/>
              <a:t>31-03-2018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732591-E11C-400E-83E1-E5874F2E87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9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Activity.png" TargetMode="External"/><Relationship Id="rId2" Type="http://schemas.openxmlformats.org/officeDocument/2006/relationships/hyperlink" Target="Usecase.png" TargetMode="Externa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hyperlink" Target="Sequence.png" TargetMode="External"/><Relationship Id="rId4" Type="http://schemas.openxmlformats.org/officeDocument/2006/relationships/hyperlink" Target="Class.p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mailto:abhi@gmail.com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5.xml"/><Relationship Id="rId3" Type="http://schemas.openxmlformats.org/officeDocument/2006/relationships/slide" Target="slide4.xml"/><Relationship Id="rId7" Type="http://schemas.openxmlformats.org/officeDocument/2006/relationships/slide" Target="slide11.xml"/><Relationship Id="rId12" Type="http://schemas.openxmlformats.org/officeDocument/2006/relationships/slide" Target="slide22.xml"/><Relationship Id="rId2" Type="http://schemas.openxmlformats.org/officeDocument/2006/relationships/slide" Target="slide3.xml"/><Relationship Id="rId16" Type="http://schemas.openxmlformats.org/officeDocument/2006/relationships/slide" Target="slide2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slide" Target="slide21.xml"/><Relationship Id="rId5" Type="http://schemas.openxmlformats.org/officeDocument/2006/relationships/slide" Target="slide6.xml"/><Relationship Id="rId15" Type="http://schemas.openxmlformats.org/officeDocument/2006/relationships/slide" Target="slide27.xml"/><Relationship Id="rId10" Type="http://schemas.openxmlformats.org/officeDocument/2006/relationships/slide" Target="slide14.xml"/><Relationship Id="rId4" Type="http://schemas.openxmlformats.org/officeDocument/2006/relationships/slide" Target="slide5.xml"/><Relationship Id="rId9" Type="http://schemas.openxmlformats.org/officeDocument/2006/relationships/slide" Target="slide13.xml"/><Relationship Id="rId14" Type="http://schemas.openxmlformats.org/officeDocument/2006/relationships/slide" Target="slide2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Screenshots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agile_docs/agile_roadmap.xlsx" TargetMode="External"/><Relationship Id="rId2" Type="http://schemas.openxmlformats.org/officeDocument/2006/relationships/hyperlink" Target="agile_docs/agile_doc.xlsx" TargetMode="Externa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60866" y="398368"/>
            <a:ext cx="7627860" cy="986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u="sng" dirty="0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 </a:t>
            </a:r>
            <a:r>
              <a:rPr lang="en-US" sz="4400" b="1" u="sng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 </a:t>
            </a:r>
            <a:r>
              <a:rPr lang="en-US" sz="4400" b="1" u="sng" dirty="0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3136450" y="2936807"/>
            <a:ext cx="4076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No : 1</a:t>
            </a:r>
          </a:p>
          <a:p>
            <a:pPr algn="ctr">
              <a:lnSpc>
                <a:spcPct val="150000"/>
              </a:lnSpc>
            </a:pP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Abhinav Shah (135170686032)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47506" y="4436627"/>
            <a:ext cx="48939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Guide : - Mr. Nitin Shah</a:t>
            </a:r>
          </a:p>
          <a:p>
            <a:pPr algn="r">
              <a:lnSpc>
                <a:spcPct val="150000"/>
              </a:lnSpc>
            </a:pP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Guide : - Dr. </a:t>
            </a:r>
            <a:r>
              <a:rPr lang="en-US" sz="24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Jignesh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Doshi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861" y="1681500"/>
            <a:ext cx="1805869" cy="122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9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6135" y="-96149"/>
            <a:ext cx="767973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4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Core Components (Conti..) </a:t>
            </a:r>
            <a:endParaRPr lang="en-US" sz="4400" b="1" u="sng" dirty="0" smtClean="0">
              <a:ln/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08597" y="890211"/>
            <a:ext cx="77316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98000" y="1284737"/>
            <a:ext cx="6096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u="sng" dirty="0" smtClean="0">
                <a:latin typeface="Times New Roman"/>
                <a:ea typeface="Calibri"/>
                <a:cs typeface="Times New Roman"/>
              </a:rPr>
              <a:t>Customer Panel</a:t>
            </a:r>
            <a:endParaRPr lang="en-IN" sz="2400" dirty="0" smtClean="0">
              <a:latin typeface="Calibri"/>
              <a:ea typeface="Calibri"/>
              <a:cs typeface="Times New Roman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"/>
              <a:tabLst>
                <a:tab pos="457200" algn="l"/>
              </a:tabLst>
            </a:pPr>
            <a:r>
              <a:rPr lang="en-US" sz="1600" dirty="0" smtClean="0">
                <a:latin typeface="Times New Roman" pitchFamily="18" charset="0"/>
                <a:ea typeface="Calibri"/>
                <a:cs typeface="Times New Roman" pitchFamily="18" charset="0"/>
              </a:rPr>
              <a:t>Login</a:t>
            </a:r>
            <a:endParaRPr lang="en-IN" sz="16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"/>
              <a:tabLst>
                <a:tab pos="457200" algn="l"/>
              </a:tabLst>
            </a:pPr>
            <a:r>
              <a:rPr lang="en-US" sz="1600" dirty="0" smtClean="0">
                <a:latin typeface="Times New Roman" pitchFamily="18" charset="0"/>
                <a:ea typeface="Calibri"/>
                <a:cs typeface="Times New Roman" pitchFamily="18" charset="0"/>
              </a:rPr>
              <a:t>Give Assessment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85966" y="6060857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Index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22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09235" y="-96149"/>
            <a:ext cx="467352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4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 Project Profile </a:t>
            </a:r>
            <a:endParaRPr lang="en-US" sz="4400" b="1" u="sng" dirty="0" smtClean="0">
              <a:ln/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08597" y="890211"/>
            <a:ext cx="77316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951709"/>
              </p:ext>
            </p:extLst>
          </p:nvPr>
        </p:nvGraphicFramePr>
        <p:xfrm>
          <a:off x="1079680" y="1090266"/>
          <a:ext cx="8332631" cy="45791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8526"/>
                <a:gridCol w="4674105"/>
              </a:tblGrid>
              <a:tr h="647823">
                <a:tc>
                  <a:txBody>
                    <a:bodyPr/>
                    <a:lstStyle/>
                    <a:p>
                      <a:pPr indent="-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Project Name </a:t>
                      </a:r>
                      <a:endParaRPr lang="en-IN" sz="1600" b="1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77543" marR="77543" marT="38771" marB="38771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Skill Gap Assessment</a:t>
                      </a:r>
                      <a:endParaRPr lang="en-IN" sz="1600" b="1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77543" marR="77543" marT="38771" marB="38771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90183">
                <a:tc>
                  <a:txBody>
                    <a:bodyPr/>
                    <a:lstStyle/>
                    <a:p>
                      <a:pPr indent="-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Organization 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77543" marR="77543" marT="38771" marB="38771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Prazo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Solutions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77543" marR="77543" marT="38771" marB="38771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2037">
                <a:tc>
                  <a:txBody>
                    <a:bodyPr/>
                    <a:lstStyle/>
                    <a:p>
                      <a:pPr indent="-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Project Type 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77543" marR="77543" marT="38771" marB="38771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Web Application 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77543" marR="77543" marT="38771" marB="38771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09595">
                <a:tc>
                  <a:txBody>
                    <a:bodyPr/>
                    <a:lstStyle/>
                    <a:p>
                      <a:pPr indent="-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Team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Member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58157" marR="58157" marT="646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Abhinav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Shah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7543" marR="77543" marT="38771" marB="38771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005474">
                <a:tc>
                  <a:txBody>
                    <a:bodyPr/>
                    <a:lstStyle/>
                    <a:p>
                      <a:pPr indent="-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Front End 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77543" marR="77543" marT="38771" marB="38771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Angular 5, Php 7.0.10, Bootstrap 4.0, Node JS(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npm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8.9.4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77543" marR="77543" marT="38771" marB="38771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2037">
                <a:tc>
                  <a:txBody>
                    <a:bodyPr/>
                    <a:lstStyle/>
                    <a:p>
                      <a:pPr indent="-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Back End 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77543" marR="77543" marT="38771" marB="38771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MySQL 5.7.14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77543" marR="77543" marT="38771" marB="38771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2037">
                <a:tc>
                  <a:txBody>
                    <a:bodyPr/>
                    <a:lstStyle/>
                    <a:p>
                      <a:pPr indent="-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Other Tools/Technology 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77543" marR="77543" marT="38771" marB="38771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Visual Studio Code, Postman,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SmartGit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58157" marR="58157" marT="646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885966" y="6060857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Index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38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3294" y="-96149"/>
            <a:ext cx="73325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4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1.6 Advantages</a:t>
            </a:r>
            <a:endParaRPr lang="en-US" sz="4400" b="1" u="sng" dirty="0" smtClean="0">
              <a:ln/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08597" y="890211"/>
            <a:ext cx="77316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13432" y="1290321"/>
            <a:ext cx="7632235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u="sng" dirty="0" smtClean="0">
                <a:latin typeface="Times New Roman"/>
                <a:ea typeface="Calibri"/>
                <a:cs typeface="Times New Roman"/>
              </a:rPr>
              <a:t>Advantages</a:t>
            </a:r>
            <a:endParaRPr lang="en-IN" sz="1400" dirty="0" smtClean="0">
              <a:latin typeface="Calibri"/>
              <a:ea typeface="Calibri"/>
              <a:cs typeface="Times New Roman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Employee’s skill can be easily figured out.</a:t>
            </a: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 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 be evaluated differently for different project parameters.</a:t>
            </a: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 are assessed from different parameters the organization can easily figure out skill gap of each employee or a group of employees.</a:t>
            </a: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Reports 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 be generated from different perspectives.</a:t>
            </a: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Brief 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overview of employee’s skills to promote shared understanding of it before a more detailed plan.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885966" y="6060857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Index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68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4261" y="-96149"/>
            <a:ext cx="424346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u="sng" dirty="0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System Design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6727" y="1223492"/>
            <a:ext cx="759853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file"/>
              </a:rPr>
              <a:t>Use case Diagram</a:t>
            </a:r>
            <a:endParaRPr lang="en-IN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 action="ppaction://hlinkfile"/>
              </a:rPr>
              <a:t>Activity Diagram</a:t>
            </a: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 action="ppaction://hlinkfile"/>
              </a:rPr>
              <a:t>Class Diagram</a:t>
            </a:r>
            <a:endParaRPr lang="en-US" sz="20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 action="ppaction://hlinkfile"/>
              </a:rPr>
              <a:t>Sequence Diagram</a:t>
            </a:r>
            <a:endParaRPr lang="en-US" sz="20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85966" y="6060857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Index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42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36714" y="-96149"/>
            <a:ext cx="4618572" cy="986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u="sng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400" b="1" u="sng" dirty="0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Data Dictionary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459286" y="1092040"/>
            <a:ext cx="6096000" cy="8576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Name: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user_master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Description: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Includes the details of the user.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067256"/>
              </p:ext>
            </p:extLst>
          </p:nvPr>
        </p:nvGraphicFramePr>
        <p:xfrm>
          <a:off x="1721750" y="2116354"/>
          <a:ext cx="7048500" cy="42179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3010"/>
                <a:gridCol w="2212022"/>
                <a:gridCol w="1089660"/>
                <a:gridCol w="1121410"/>
                <a:gridCol w="1402398"/>
              </a:tblGrid>
              <a:tr h="3899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Field Name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Type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Constraint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 Data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99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User_id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Id</a:t>
                      </a: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99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First_name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Varchar(30)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First name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Abhinav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34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Middle_name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Varchar(30)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Middle name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Kiran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99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Last_name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Varchar(30)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Last name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Shah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64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Gender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Enum(‘Male’,’Female’)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Gender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99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Varchar(100)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Unique Not Null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 id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u="sng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/>
                        </a:rPr>
                        <a:t>abhi@gmail.com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99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passwd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Varchar(50)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Password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********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99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Contact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Bigint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Uunique Not null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Contact no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9427021031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64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User_type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Enum(‘Admin’,’Employee’)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type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885966" y="6060857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Index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4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2141" y="-15956"/>
            <a:ext cx="676499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u="sng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400" b="1" u="sng" dirty="0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Data Dictionary (Conti..)</a:t>
            </a:r>
          </a:p>
        </p:txBody>
      </p:sp>
      <p:sp>
        <p:nvSpPr>
          <p:cNvPr id="3" name="Rectangle 2"/>
          <p:cNvSpPr/>
          <p:nvPr/>
        </p:nvSpPr>
        <p:spPr>
          <a:xfrm>
            <a:off x="1459286" y="1092040"/>
            <a:ext cx="6096000" cy="8576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Name: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category_master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Description: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Includes the details of different categories.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467973"/>
              </p:ext>
            </p:extLst>
          </p:nvPr>
        </p:nvGraphicFramePr>
        <p:xfrm>
          <a:off x="1848684" y="2200036"/>
          <a:ext cx="6871906" cy="13540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6735"/>
                <a:gridCol w="1025525"/>
                <a:gridCol w="1049972"/>
                <a:gridCol w="1664335"/>
                <a:gridCol w="1315339"/>
              </a:tblGrid>
              <a:tr h="4579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Field Name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Type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Constraint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 Data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93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Category_id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Category id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Category_description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Varchar(50)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Unique Not 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Category description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Technical Skills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885966" y="6060857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Index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0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2141" y="-15956"/>
            <a:ext cx="676499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u="sng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400" b="1" u="sng" dirty="0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Data Dictionary (Conti..)</a:t>
            </a:r>
          </a:p>
        </p:txBody>
      </p:sp>
      <p:sp>
        <p:nvSpPr>
          <p:cNvPr id="3" name="Rectangle 2"/>
          <p:cNvSpPr/>
          <p:nvPr/>
        </p:nvSpPr>
        <p:spPr>
          <a:xfrm>
            <a:off x="1459285" y="1092040"/>
            <a:ext cx="6165007" cy="857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Name: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sub_category_master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Description: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Includes the details of different sub category.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943927"/>
              </p:ext>
            </p:extLst>
          </p:nvPr>
        </p:nvGraphicFramePr>
        <p:xfrm>
          <a:off x="1489909" y="2162629"/>
          <a:ext cx="7589456" cy="17901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1848"/>
                <a:gridCol w="1025525"/>
                <a:gridCol w="1049972"/>
                <a:gridCol w="1945322"/>
                <a:gridCol w="1486789"/>
              </a:tblGrid>
              <a:tr h="4579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Field Name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Type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Constraint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 Data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79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Sub_category_id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 category id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64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Category_id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Category id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79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Sub_category_decription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Varchar(50)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Unique Not 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 category description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 Technologies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885966" y="6060857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Index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44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2141" y="-15956"/>
            <a:ext cx="676499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u="sng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400" b="1" u="sng" dirty="0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Data Dictionary (Conti..)</a:t>
            </a:r>
          </a:p>
        </p:txBody>
      </p:sp>
      <p:sp>
        <p:nvSpPr>
          <p:cNvPr id="3" name="Rectangle 2"/>
          <p:cNvSpPr/>
          <p:nvPr/>
        </p:nvSpPr>
        <p:spPr>
          <a:xfrm>
            <a:off x="1459286" y="1092040"/>
            <a:ext cx="7452894" cy="857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Name: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skill_master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Description: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Includes the details of different skills of each sub category.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650414"/>
              </p:ext>
            </p:extLst>
          </p:nvPr>
        </p:nvGraphicFramePr>
        <p:xfrm>
          <a:off x="2269498" y="2348171"/>
          <a:ext cx="6030278" cy="18162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9548"/>
                <a:gridCol w="1025525"/>
                <a:gridCol w="1049972"/>
                <a:gridCol w="1346835"/>
                <a:gridCol w="1148398"/>
              </a:tblGrid>
              <a:tr h="4579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Field Name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Type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Constraint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 Data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79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Skill_id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Skill id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25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Sub_category_id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 category id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79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Skill_description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Varchar(50)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Unique Not 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Skill description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Php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885966" y="6060857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Index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6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2141" y="-15956"/>
            <a:ext cx="676499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u="sng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400" b="1" u="sng" dirty="0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Data Dictionary (Conti..)</a:t>
            </a:r>
          </a:p>
        </p:txBody>
      </p:sp>
      <p:sp>
        <p:nvSpPr>
          <p:cNvPr id="3" name="Rectangle 2"/>
          <p:cNvSpPr/>
          <p:nvPr/>
        </p:nvSpPr>
        <p:spPr>
          <a:xfrm>
            <a:off x="1330499" y="1030405"/>
            <a:ext cx="7156678" cy="857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Name: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question_master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Description: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Includes the details of different questions of each skill.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252154"/>
              </p:ext>
            </p:extLst>
          </p:nvPr>
        </p:nvGraphicFramePr>
        <p:xfrm>
          <a:off x="897629" y="2126030"/>
          <a:ext cx="8774016" cy="26108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6098"/>
                <a:gridCol w="3124738"/>
                <a:gridCol w="1049972"/>
                <a:gridCol w="1654810"/>
                <a:gridCol w="1148398"/>
              </a:tblGrid>
              <a:tr h="4240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Field Name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Type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Constraint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 Data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40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Question_id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IN" sz="12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Question id</a:t>
                      </a:r>
                      <a:endParaRPr lang="en-IN" sz="12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2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40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Skill_id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Skill id</a:t>
                      </a:r>
                      <a:endParaRPr lang="en-IN" sz="12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2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40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Form_id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 id</a:t>
                      </a: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2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40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Question_type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Enum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(‘Single Option, ’Multiple Option’, ‘Descriptive’)</a:t>
                      </a: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Question type</a:t>
                      </a: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Descriptive</a:t>
                      </a: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40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Question_description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Varchar(255)</a:t>
                      </a:r>
                      <a:endParaRPr lang="en-IN" sz="12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IN" sz="12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Question description</a:t>
                      </a: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What is php?</a:t>
                      </a: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885966" y="6060857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Index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81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2141" y="-15956"/>
            <a:ext cx="676499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u="sng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400" b="1" u="sng" dirty="0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Data Dictionary (Conti..)</a:t>
            </a:r>
          </a:p>
        </p:txBody>
      </p:sp>
      <p:sp>
        <p:nvSpPr>
          <p:cNvPr id="3" name="Rectangle 2"/>
          <p:cNvSpPr/>
          <p:nvPr/>
        </p:nvSpPr>
        <p:spPr>
          <a:xfrm>
            <a:off x="1459286" y="1092040"/>
            <a:ext cx="7324106" cy="816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Name: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question_option_master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</a:rPr>
              <a:t>Table Description: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 Includes the details of different options of each question.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186003"/>
              </p:ext>
            </p:extLst>
          </p:nvPr>
        </p:nvGraphicFramePr>
        <p:xfrm>
          <a:off x="1433513" y="2200036"/>
          <a:ext cx="7375651" cy="27102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6872"/>
                <a:gridCol w="1702562"/>
                <a:gridCol w="1089660"/>
                <a:gridCol w="1505585"/>
                <a:gridCol w="1430972"/>
              </a:tblGrid>
              <a:tr h="615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Field </a:t>
                      </a:r>
                      <a:r>
                        <a:rPr lang="en-IN" sz="14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Type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Constraint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 Data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14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Question_id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Question id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110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Option_id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Option id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110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Option_description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Varchar(50)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Option description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Option1, Option2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110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Correct_answer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Enum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(‘</a:t>
                      </a: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True’,’False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’)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Correct answer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885966" y="6060857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Index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31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07226" y="-129931"/>
            <a:ext cx="1564852" cy="986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u="sng" dirty="0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</p:txBody>
      </p:sp>
      <p:sp>
        <p:nvSpPr>
          <p:cNvPr id="5" name="Rectangle 4"/>
          <p:cNvSpPr/>
          <p:nvPr/>
        </p:nvSpPr>
        <p:spPr>
          <a:xfrm>
            <a:off x="729803" y="1062492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15568" lvl="2" indent="-45720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Introduction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72768" lvl="3" indent="-45720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Need For New System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72768" lvl="3" indent="-45720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Objective of the New System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72768" lvl="3" indent="-45720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Problem Definition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72768" lvl="3" indent="-45720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Core Components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72768" lvl="3" indent="-45720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Project Profile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72768" lvl="3" indent="-45720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Advantages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5568" lvl="2" indent="-45720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sldjump"/>
              </a:rPr>
              <a:t>System Design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5568" lvl="2" indent="-45720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/>
              </a:rPr>
              <a:t>Data Dictionary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5568" lvl="2" indent="-45720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1" action="ppaction://hlinksldjump"/>
              </a:rPr>
              <a:t>Screen Shot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5568" lvl="2" indent="-45720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2" action="ppaction://hlinksldjump"/>
              </a:rPr>
              <a:t>Test Cases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5568" lvl="2" indent="-45720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3" action="ppaction://hlinksldjump"/>
              </a:rPr>
              <a:t>Agile Docs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5568" lvl="2" indent="-45720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4" action="ppaction://hlinksldjump"/>
              </a:rPr>
              <a:t>Proposed Enhancement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5568" lvl="2" indent="-45720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5" action="ppaction://hlinksldjump"/>
              </a:rPr>
              <a:t>Conclusion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5568" lvl="2" indent="-45720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6" action="ppaction://hlinksldjump"/>
              </a:rPr>
              <a:t>Bibliography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5568" lvl="2" indent="-457200">
              <a:buFont typeface="+mj-lt"/>
              <a:buAutoNum type="arabicPeriod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35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2141" y="-15956"/>
            <a:ext cx="676499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u="sng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400" b="1" u="sng" dirty="0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Data Dictionary (Conti..)</a:t>
            </a:r>
          </a:p>
        </p:txBody>
      </p:sp>
      <p:sp>
        <p:nvSpPr>
          <p:cNvPr id="3" name="Rectangle 2"/>
          <p:cNvSpPr/>
          <p:nvPr/>
        </p:nvSpPr>
        <p:spPr>
          <a:xfrm>
            <a:off x="1459286" y="1092040"/>
            <a:ext cx="7324106" cy="816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Name: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form_master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</a:rPr>
              <a:t>Table Description: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 Includes the details of different </a:t>
            </a: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forms.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814779"/>
              </p:ext>
            </p:extLst>
          </p:nvPr>
        </p:nvGraphicFramePr>
        <p:xfrm>
          <a:off x="1433513" y="2200036"/>
          <a:ext cx="7375651" cy="16881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6872"/>
                <a:gridCol w="1702562"/>
                <a:gridCol w="1089660"/>
                <a:gridCol w="1505585"/>
                <a:gridCol w="1430972"/>
              </a:tblGrid>
              <a:tr h="615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Field </a:t>
                      </a:r>
                      <a:r>
                        <a:rPr lang="en-IN" sz="16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Type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Constraint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 Data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14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Form_id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IN" sz="12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 id</a:t>
                      </a:r>
                      <a:endParaRPr lang="en-IN" sz="12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2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110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Form_name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Varchar(30)</a:t>
                      </a:r>
                      <a:endParaRPr lang="en-IN" sz="12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Unique Not Null</a:t>
                      </a: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 Name</a:t>
                      </a: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Technical 1</a:t>
                      </a: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885966" y="6060857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Index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88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42749" y="-96149"/>
            <a:ext cx="360650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u="sng" dirty="0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Screen Shot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0292" y="1545465"/>
            <a:ext cx="7611414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Admin</a:t>
            </a:r>
            <a:endParaRPr lang="en-IN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85966" y="6060857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Index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8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25749" y="-96149"/>
            <a:ext cx="324050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u="sng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4400" b="1" u="sng" dirty="0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Test Cases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0885966" y="6060857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Index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675586"/>
              </p:ext>
            </p:extLst>
          </p:nvPr>
        </p:nvGraphicFramePr>
        <p:xfrm>
          <a:off x="1056068" y="1011847"/>
          <a:ext cx="7765959" cy="23844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19524"/>
                <a:gridCol w="3846435"/>
              </a:tblGrid>
              <a:tr h="362959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Project Name: </a:t>
                      </a:r>
                      <a:r>
                        <a:rPr lang="en-IN" sz="1200" b="1" dirty="0" smtClean="0"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Skill Gap Assessment</a:t>
                      </a:r>
                      <a:endParaRPr lang="en-IN" sz="12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93492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Test Case ID: </a:t>
                      </a:r>
                      <a:r>
                        <a:rPr lang="en-IN" sz="1200" dirty="0"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t1</a:t>
                      </a:r>
                      <a:endParaRPr lang="en-IN" sz="12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Test Designed by: </a:t>
                      </a:r>
                      <a:r>
                        <a:rPr lang="en-IN" sz="1200" dirty="0" err="1"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Abhinav</a:t>
                      </a:r>
                      <a:r>
                        <a:rPr lang="en-IN" sz="1200" dirty="0"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 Shah</a:t>
                      </a:r>
                      <a:endParaRPr lang="en-IN" sz="12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8080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Test Priority (Low/Medium/High): </a:t>
                      </a:r>
                      <a:r>
                        <a:rPr lang="en-IN" sz="1200" dirty="0"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Med</a:t>
                      </a:r>
                      <a:endParaRPr lang="en-IN" sz="12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Test Designed date: </a:t>
                      </a:r>
                      <a:r>
                        <a:rPr lang="en-IN" sz="1200" b="0" dirty="0" smtClean="0"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04</a:t>
                      </a:r>
                      <a:r>
                        <a:rPr lang="en-IN" sz="1200" dirty="0" smtClean="0"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/03/2018</a:t>
                      </a:r>
                      <a:endParaRPr lang="en-IN" sz="12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8080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Module Name: </a:t>
                      </a:r>
                      <a:r>
                        <a:rPr lang="en-IN" sz="1200" dirty="0" smtClean="0"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Admin Add Category</a:t>
                      </a:r>
                      <a:endParaRPr lang="en-IN" sz="12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Test Executed by: </a:t>
                      </a:r>
                      <a:r>
                        <a:rPr lang="en-IN" sz="1200" dirty="0" err="1"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Abhinav</a:t>
                      </a:r>
                      <a:r>
                        <a:rPr lang="en-IN" sz="1200" dirty="0"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 Shah</a:t>
                      </a:r>
                      <a:endParaRPr lang="en-IN" sz="12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4109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Test Title: </a:t>
                      </a:r>
                      <a:r>
                        <a:rPr lang="en-IN" sz="1200" dirty="0" smtClean="0"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Add Category Details</a:t>
                      </a:r>
                      <a:endParaRPr lang="en-IN" sz="12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Test Execution date: </a:t>
                      </a:r>
                      <a:r>
                        <a:rPr lang="en-IN" sz="1200" b="0" dirty="0" smtClean="0"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04</a:t>
                      </a:r>
                      <a:r>
                        <a:rPr lang="en-IN" sz="1200" dirty="0" smtClean="0"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/03/2018</a:t>
                      </a:r>
                      <a:endParaRPr lang="en-IN" sz="12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8080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Description: </a:t>
                      </a:r>
                      <a:r>
                        <a:rPr lang="en-IN" sz="1200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Admin Adds The Category</a:t>
                      </a:r>
                      <a:endParaRPr lang="en-IN" sz="12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</a:tr>
              <a:tr h="272263">
                <a:tc gridSpan="2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Pre-conditions: </a:t>
                      </a:r>
                      <a:r>
                        <a:rPr lang="en-IN" sz="1200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Admin Should</a:t>
                      </a:r>
                      <a:r>
                        <a:rPr lang="en-IN" sz="1200" baseline="0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Be Logged In</a:t>
                      </a:r>
                      <a:endParaRPr lang="en-IN" sz="12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72263">
                <a:tc gridSpan="2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Dependencies:</a:t>
                      </a:r>
                      <a:endParaRPr lang="en-IN" sz="12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315540"/>
              </p:ext>
            </p:extLst>
          </p:nvPr>
        </p:nvGraphicFramePr>
        <p:xfrm>
          <a:off x="1056068" y="3730245"/>
          <a:ext cx="7765958" cy="21177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2182"/>
                <a:gridCol w="1375253"/>
                <a:gridCol w="1285611"/>
                <a:gridCol w="1446219"/>
                <a:gridCol w="1339396"/>
                <a:gridCol w="1178042"/>
                <a:gridCol w="749255"/>
              </a:tblGrid>
              <a:tr h="215290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Step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ts val="129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 Steps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ts val="129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 Data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ts val="129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ts val="129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Actual Result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ts val="129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Status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ts val="129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Notes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810153"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Aft>
                          <a:spcPts val="1000"/>
                        </a:spcAft>
                      </a:pPr>
                      <a:r>
                        <a:rPr lang="en-IN" sz="1100" b="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IN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Navigate To Add Category Page</a:t>
                      </a:r>
                      <a:endParaRPr lang="en-IN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Click On Add</a:t>
                      </a:r>
                      <a:endParaRPr lang="en-IN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Allow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47146"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Aft>
                          <a:spcPts val="1000"/>
                        </a:spcAft>
                      </a:pPr>
                      <a:r>
                        <a:rPr lang="en-IN" sz="1100" b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IN" sz="1100" b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Enter Category Details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 Category Details</a:t>
                      </a:r>
                      <a:endParaRPr lang="en-IN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Allow</a:t>
                      </a:r>
                      <a:endParaRPr lang="en-IN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451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b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IN" sz="1100" b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 Button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Click On Add Button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Allow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71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93605" y="-96149"/>
            <a:ext cx="510479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u="sng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4400" b="1" u="sng" dirty="0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Test Cases(Conti.)</a:t>
            </a:r>
          </a:p>
        </p:txBody>
      </p:sp>
      <p:sp>
        <p:nvSpPr>
          <p:cNvPr id="8" name="Rectangle 7"/>
          <p:cNvSpPr/>
          <p:nvPr/>
        </p:nvSpPr>
        <p:spPr>
          <a:xfrm>
            <a:off x="10885966" y="6060857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Index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471587"/>
              </p:ext>
            </p:extLst>
          </p:nvPr>
        </p:nvGraphicFramePr>
        <p:xfrm>
          <a:off x="1056068" y="1011847"/>
          <a:ext cx="7765959" cy="23844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19524"/>
                <a:gridCol w="3846435"/>
              </a:tblGrid>
              <a:tr h="362959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Project Name: </a:t>
                      </a:r>
                      <a:r>
                        <a:rPr lang="en-IN" sz="1200" b="1" dirty="0" smtClean="0"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Skill Gap Assessment</a:t>
                      </a:r>
                      <a:endParaRPr lang="en-IN" sz="12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93492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Test Case ID: </a:t>
                      </a:r>
                      <a:r>
                        <a:rPr lang="en-IN" sz="1200" dirty="0" smtClean="0"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t2</a:t>
                      </a:r>
                      <a:endParaRPr lang="en-IN" sz="12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Test Designed by: </a:t>
                      </a:r>
                      <a:r>
                        <a:rPr lang="en-IN" sz="1200" dirty="0" err="1"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Abhinav</a:t>
                      </a:r>
                      <a:r>
                        <a:rPr lang="en-IN" sz="1200" dirty="0"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 Shah</a:t>
                      </a:r>
                      <a:endParaRPr lang="en-IN" sz="12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8080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Test Priority (Low/Medium/High): </a:t>
                      </a:r>
                      <a:r>
                        <a:rPr lang="en-IN" sz="1200" dirty="0"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Med</a:t>
                      </a:r>
                      <a:endParaRPr lang="en-IN" sz="12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Test Designed date: </a:t>
                      </a:r>
                      <a:r>
                        <a:rPr lang="en-IN" sz="1200" b="0" dirty="0" smtClean="0"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09</a:t>
                      </a:r>
                      <a:r>
                        <a:rPr lang="en-IN" sz="1200" dirty="0" smtClean="0"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/03/2018</a:t>
                      </a:r>
                      <a:endParaRPr lang="en-IN" sz="12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8080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Module Name: </a:t>
                      </a:r>
                      <a:r>
                        <a:rPr lang="en-IN" sz="1200" dirty="0" smtClean="0"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Admin Add Sub Category</a:t>
                      </a:r>
                      <a:endParaRPr lang="en-IN" sz="12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Test Executed by: </a:t>
                      </a:r>
                      <a:r>
                        <a:rPr lang="en-IN" sz="1200" dirty="0" err="1"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Abhinav</a:t>
                      </a:r>
                      <a:r>
                        <a:rPr lang="en-IN" sz="1200" dirty="0"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 Shah</a:t>
                      </a:r>
                      <a:endParaRPr lang="en-IN" sz="12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4109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Test Title: </a:t>
                      </a:r>
                      <a:r>
                        <a:rPr lang="en-IN" sz="1200" dirty="0" smtClean="0"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Add Sub Category Details</a:t>
                      </a:r>
                      <a:endParaRPr lang="en-IN" sz="12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Test Execution date: </a:t>
                      </a:r>
                      <a:r>
                        <a:rPr lang="en-IN" sz="1200" b="0" dirty="0" smtClean="0"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09</a:t>
                      </a:r>
                      <a:r>
                        <a:rPr lang="en-IN" sz="1200" dirty="0" smtClean="0"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/03/2018</a:t>
                      </a:r>
                      <a:endParaRPr lang="en-IN" sz="12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8080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Description: </a:t>
                      </a:r>
                      <a:r>
                        <a:rPr lang="en-IN" sz="1200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Admin Adds The Sub Category</a:t>
                      </a:r>
                      <a:endParaRPr lang="en-IN" sz="12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</a:tr>
              <a:tr h="272263">
                <a:tc gridSpan="2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Pre-conditions: </a:t>
                      </a:r>
                      <a:r>
                        <a:rPr lang="en-IN" sz="1200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Admin Should</a:t>
                      </a:r>
                      <a:r>
                        <a:rPr lang="en-IN" sz="1200" baseline="0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Be Logged In</a:t>
                      </a:r>
                      <a:endParaRPr lang="en-IN" sz="12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72263">
                <a:tc gridSpan="2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Dependencies:</a:t>
                      </a:r>
                      <a:endParaRPr lang="en-IN" sz="12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254047"/>
              </p:ext>
            </p:extLst>
          </p:nvPr>
        </p:nvGraphicFramePr>
        <p:xfrm>
          <a:off x="1056068" y="3730245"/>
          <a:ext cx="7765958" cy="21177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2182"/>
                <a:gridCol w="1375253"/>
                <a:gridCol w="1285611"/>
                <a:gridCol w="1446219"/>
                <a:gridCol w="1339396"/>
                <a:gridCol w="1178042"/>
                <a:gridCol w="749255"/>
              </a:tblGrid>
              <a:tr h="215290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Step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ts val="129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 Steps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ts val="129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 Data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ts val="129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ts val="129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Actual Result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ts val="129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Status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ts val="129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Notes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8101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Navigate To Add Sub Category Page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Click On Add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Allow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471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Enter Sub Category Details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 Sub Category Details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Allow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51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 Button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Click On Add Button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Allow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33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93605" y="-96149"/>
            <a:ext cx="510479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u="sng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4400" b="1" u="sng" dirty="0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Test Cases(Conti.)</a:t>
            </a:r>
          </a:p>
        </p:txBody>
      </p:sp>
      <p:sp>
        <p:nvSpPr>
          <p:cNvPr id="8" name="Rectangle 7"/>
          <p:cNvSpPr/>
          <p:nvPr/>
        </p:nvSpPr>
        <p:spPr>
          <a:xfrm>
            <a:off x="10885966" y="6060857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Index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138599"/>
              </p:ext>
            </p:extLst>
          </p:nvPr>
        </p:nvGraphicFramePr>
        <p:xfrm>
          <a:off x="1056068" y="1011847"/>
          <a:ext cx="7765959" cy="23844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19524"/>
                <a:gridCol w="3846435"/>
              </a:tblGrid>
              <a:tr h="362959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Project Name: </a:t>
                      </a:r>
                      <a:r>
                        <a:rPr lang="en-IN" sz="1200" b="1" dirty="0" smtClean="0"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Skill Gap Assessment</a:t>
                      </a:r>
                      <a:endParaRPr lang="en-IN" sz="12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93492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Test Case ID: </a:t>
                      </a:r>
                      <a:r>
                        <a:rPr lang="en-IN" sz="1200" dirty="0" smtClean="0"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t3</a:t>
                      </a:r>
                      <a:endParaRPr lang="en-IN" sz="12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Test Designed by: </a:t>
                      </a:r>
                      <a:r>
                        <a:rPr lang="en-IN" sz="1200" dirty="0" err="1"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Abhinav</a:t>
                      </a:r>
                      <a:r>
                        <a:rPr lang="en-IN" sz="1200" dirty="0"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 Shah</a:t>
                      </a:r>
                      <a:endParaRPr lang="en-IN" sz="12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8080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Test Priority (Low/Medium/High): </a:t>
                      </a:r>
                      <a:r>
                        <a:rPr lang="en-IN" sz="1200" dirty="0"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Med</a:t>
                      </a:r>
                      <a:endParaRPr lang="en-IN" sz="12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Test Designed date: </a:t>
                      </a:r>
                      <a:r>
                        <a:rPr lang="en-IN" sz="1200" b="0" dirty="0" smtClean="0"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16</a:t>
                      </a:r>
                      <a:r>
                        <a:rPr lang="en-IN" sz="1200" dirty="0" smtClean="0"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/03/2018</a:t>
                      </a:r>
                      <a:endParaRPr lang="en-IN" sz="12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8080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Module Name: </a:t>
                      </a:r>
                      <a:r>
                        <a:rPr lang="en-IN" sz="1200" dirty="0" smtClean="0"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Admin Add Skill</a:t>
                      </a:r>
                      <a:endParaRPr lang="en-IN" sz="12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Test Executed by: </a:t>
                      </a:r>
                      <a:r>
                        <a:rPr lang="en-IN" sz="1200" dirty="0" err="1"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Abhinav</a:t>
                      </a:r>
                      <a:r>
                        <a:rPr lang="en-IN" sz="1200" dirty="0"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 Shah</a:t>
                      </a:r>
                      <a:endParaRPr lang="en-IN" sz="12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4109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Test Title: </a:t>
                      </a:r>
                      <a:r>
                        <a:rPr lang="en-IN" sz="1200" dirty="0" smtClean="0"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Add Skill Details</a:t>
                      </a:r>
                      <a:endParaRPr lang="en-IN" sz="12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Test Execution date: </a:t>
                      </a:r>
                      <a:r>
                        <a:rPr lang="en-IN" sz="1200" b="0" dirty="0" smtClean="0"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16</a:t>
                      </a:r>
                      <a:r>
                        <a:rPr lang="en-IN" sz="1200" dirty="0" smtClean="0"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/03/2018</a:t>
                      </a:r>
                      <a:endParaRPr lang="en-IN" sz="12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8080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Description: </a:t>
                      </a:r>
                      <a:r>
                        <a:rPr lang="en-IN" sz="1200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Admin Adds The Skill</a:t>
                      </a:r>
                      <a:endParaRPr lang="en-IN" sz="12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</a:tr>
              <a:tr h="272263">
                <a:tc gridSpan="2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Pre-conditions: </a:t>
                      </a:r>
                      <a:r>
                        <a:rPr lang="en-IN" sz="1200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Admin Should</a:t>
                      </a:r>
                      <a:r>
                        <a:rPr lang="en-IN" sz="1200" baseline="0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Be Logged In</a:t>
                      </a:r>
                      <a:endParaRPr lang="en-IN" sz="12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72263">
                <a:tc gridSpan="2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Dependencies:</a:t>
                      </a:r>
                      <a:endParaRPr lang="en-IN" sz="12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041806"/>
              </p:ext>
            </p:extLst>
          </p:nvPr>
        </p:nvGraphicFramePr>
        <p:xfrm>
          <a:off x="1056068" y="3730245"/>
          <a:ext cx="7765958" cy="21177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2182"/>
                <a:gridCol w="1375253"/>
                <a:gridCol w="1285611"/>
                <a:gridCol w="1446219"/>
                <a:gridCol w="1339396"/>
                <a:gridCol w="1178042"/>
                <a:gridCol w="749255"/>
              </a:tblGrid>
              <a:tr h="215290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Step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ts val="129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 Steps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ts val="129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 Data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ts val="129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ts val="129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Actual Result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ts val="129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Status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ts val="129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Notes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8101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Navigate To Add Skill Page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Click On Add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Allow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471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Enter Skill Details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 Skill Details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Allow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51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 Button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Click On Add Button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Allow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57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10332" y="-96149"/>
            <a:ext cx="327134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u="sng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4400" b="1" u="sng" dirty="0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Agile Docs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0292" y="1545465"/>
            <a:ext cx="7611414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Project Charter</a:t>
            </a:r>
            <a:endParaRPr lang="en-IN" sz="20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Project Plan</a:t>
            </a:r>
            <a:endParaRPr lang="en-IN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Project Roadmap</a:t>
            </a:r>
            <a:endParaRPr lang="en-IN" sz="20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Project Release Plan</a:t>
            </a:r>
            <a:endParaRPr lang="en-IN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Project Backlog</a:t>
            </a:r>
            <a:endParaRPr lang="en-IN" sz="20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Project User Story</a:t>
            </a:r>
            <a:endParaRPr lang="en-IN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85966" y="6060857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Index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79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16081" y="-96149"/>
            <a:ext cx="64598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u="sng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4400" b="1" u="sng" dirty="0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Proposed Enhancement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0292" y="1545465"/>
            <a:ext cx="7611414" cy="2730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some point features that we will do in future as proposed enhancement.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Planned 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make use of this system in other organizations.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Priority 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approved system.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Tracking 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complaints schedule.</a:t>
            </a: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endParaRPr lang="en-IN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85966" y="6060857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Index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47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22613" y="-96149"/>
            <a:ext cx="344677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u="sng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4400" b="1" u="sng" dirty="0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Conclusion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0292" y="1545465"/>
            <a:ext cx="7611414" cy="3545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have made “Skill Gap Assessment” application where admin is able to manage category, sub category, skills, forms, questions and all the activities based on their roles and permissions.</a:t>
            </a: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Angular 5 and Bootstrap 4 technology would make the application more interactive.</a:t>
            </a: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 is simple for our organization to use. The whole data will be containing in the database so that user get the data easily without more effort.</a:t>
            </a: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endParaRPr lang="en-IN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85966" y="6060857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Index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83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86972" y="-96149"/>
            <a:ext cx="391806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u="sng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4400" b="1" u="sng" dirty="0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Bibliography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0292" y="1545465"/>
            <a:ext cx="76114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 Engine</a:t>
            </a: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www.google.com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Sites </a:t>
            </a: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angular.io</a:t>
            </a: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getbootstrap.com</a:t>
            </a: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github.com</a:t>
            </a: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w3schools.com</a:t>
            </a: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tutorialspoint.com</a:t>
            </a: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typescriptlang.org</a:t>
            </a: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stackoverflow.com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85966" y="6060857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Index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05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 rot="19629931">
            <a:off x="4158757" y="3317015"/>
            <a:ext cx="5915619" cy="1446550"/>
          </a:xfrm>
          <a:prstGeom prst="rect">
            <a:avLst/>
          </a:prstGeom>
          <a:solidFill>
            <a:schemeClr val="bg1"/>
          </a:solidFill>
          <a:ln cmpd="sng">
            <a:headEnd/>
            <a:tailEnd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800" b="1" i="0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erlin Sans FB Demi" pitchFamily="34" charset="0"/>
                <a:ea typeface="Calibri" pitchFamily="34" charset="0"/>
                <a:cs typeface="Times New Roman" pitchFamily="18" charset="0"/>
              </a:rPr>
              <a:t>Thank You</a:t>
            </a:r>
            <a:endParaRPr kumimoji="0" lang="en-US" sz="8800" b="1" i="0" strike="noStrike" normalizeH="0" baseline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C:\Users\intel\Desktop\fleet\photos\talking_a_bow_pc_md_w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271" y="1679781"/>
            <a:ext cx="3230282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919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40153" y="-96149"/>
            <a:ext cx="3811684" cy="986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u="sng" dirty="0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89532" y="890211"/>
            <a:ext cx="8712926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rapid growth in the field of Information Technology it is becoming necessary for an organization to cope up with the upcoming technologies in the </a:t>
            </a:r>
            <a:r>
              <a:rPr lang="en-IN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market.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Many multinational companies and organizations are looking for an employees who can cope with the upcoming technology.</a:t>
            </a: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 by day the employees are getting hired by an organization or companies. Every employee have some good skills in their particular subject or field.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 according to the current situation in many organizations or multinational companies the major problem which is being faced is the skill gap.  </a:t>
            </a:r>
            <a:endParaRPr lang="en-IN" sz="16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 to avoid such problem we have developed a system which will help the organizations and companies to find an employee according to their need. </a:t>
            </a:r>
            <a:endParaRPr lang="en-IN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have developed a system </a:t>
            </a:r>
            <a:r>
              <a:rPr lang="en-IN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“Skill Gap Assessment”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IN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“Skill Gap Assessment” 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provides the organization and multinational companies to evaluate employees according to their need.</a:t>
            </a:r>
            <a:endParaRPr lang="en-IN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help of this tool it will be helpful to the organizations to manage their employee skills. </a:t>
            </a:r>
            <a:endParaRPr lang="en-IN" sz="2000" dirty="0">
              <a:effectLst/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885966" y="6060857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Index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8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80994" y="-96149"/>
            <a:ext cx="6330003" cy="986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4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Need For New System</a:t>
            </a:r>
            <a:endParaRPr lang="en-US" sz="4400" b="1" u="sng" dirty="0" smtClean="0">
              <a:ln/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80186" y="744674"/>
            <a:ext cx="77316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7381" y="1399358"/>
            <a:ext cx="7834648" cy="411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IN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purpose of this system is to assess and measure an individual’s skill in an organizations.</a:t>
            </a: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used by an organizations, it can support employee’s performance improvement plan to identify the gaps and define action plans for resolution.</a:t>
            </a: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system is developed keeping in mind to do end to end skill management for an organization.</a:t>
            </a: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“Skill Gap Assessment”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can be used in conjunction with an Organizational Assessment to help assess the current state of Organizational Project Management Maturity.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“Skill Gap Assessment”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tool that can provide insight on how and where an employee can improve their knowledge and skills</a:t>
            </a:r>
            <a:r>
              <a:rPr lang="en-IN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85966" y="6060857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Index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53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4818" y="-96149"/>
            <a:ext cx="792236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4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Objective of the New System</a:t>
            </a:r>
            <a:endParaRPr lang="en-US" sz="4400" b="1" u="sng" dirty="0" smtClean="0">
              <a:ln/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80186" y="744674"/>
            <a:ext cx="77316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7381" y="1399358"/>
            <a:ext cx="7834648" cy="3002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main objective of the system to manage skills of an employee in an organization or a multinational company.</a:t>
            </a: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helps the organization to refine and define the skills now and in the future.</a:t>
            </a: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also helps the employees know what critical skills they will need to grow.</a:t>
            </a: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also helps the organization in reducing efforts for recruiting employees for a specific skills.</a:t>
            </a: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generates different variety of reports so that the organizations can easily manage employee skills.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85966" y="6060857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Index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4044" y="-96149"/>
            <a:ext cx="5643917" cy="986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4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Problem Definition</a:t>
            </a:r>
            <a:endParaRPr lang="en-US" sz="4400" b="1" u="sng" dirty="0" smtClean="0">
              <a:ln/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80186" y="744674"/>
            <a:ext cx="77316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7381" y="1399358"/>
            <a:ext cx="7834648" cy="2633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Skill Gap Assessment is used to provide a brief overview of employee’s skills to promote shared understanding of it before a more detailed plan.</a:t>
            </a: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purpose of this system is to do end to end skill management for the organization.</a:t>
            </a: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goal of this project is to use latest open source technologies and develop following modules.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Skill 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Executive 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85966" y="6060857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Index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49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79342" y="-96149"/>
            <a:ext cx="553331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4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Core Components </a:t>
            </a:r>
            <a:endParaRPr lang="en-US" sz="4400" b="1" u="sng" dirty="0" smtClean="0">
              <a:ln/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80188" y="1186425"/>
            <a:ext cx="77316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16652" y="1290321"/>
            <a:ext cx="6096000" cy="42693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u="sng" dirty="0" smtClean="0">
                <a:latin typeface="Times New Roman"/>
                <a:ea typeface="Calibri"/>
                <a:cs typeface="Times New Roman"/>
              </a:rPr>
              <a:t>Admin Panel</a:t>
            </a:r>
            <a:endParaRPr lang="en-IN" sz="1400" dirty="0" smtClean="0">
              <a:latin typeface="Calibri"/>
              <a:ea typeface="Calibri"/>
              <a:cs typeface="Times New Roman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"/>
              <a:tabLst>
                <a:tab pos="457200" algn="l"/>
              </a:tabLst>
            </a:pPr>
            <a:r>
              <a:rPr lang="en-US" sz="1600" dirty="0" smtClean="0">
                <a:latin typeface="Times New Roman"/>
                <a:ea typeface="Calibri"/>
                <a:cs typeface="Times New Roman"/>
              </a:rPr>
              <a:t>Login</a:t>
            </a:r>
            <a:endParaRPr lang="en-IN" sz="1600" dirty="0" smtClean="0">
              <a:latin typeface="Calibri"/>
              <a:ea typeface="Calibri"/>
              <a:cs typeface="Times New Roman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"/>
              <a:tabLst>
                <a:tab pos="457200" algn="l"/>
              </a:tabLst>
            </a:pPr>
            <a:r>
              <a:rPr lang="en-US" sz="1600" dirty="0" smtClean="0">
                <a:latin typeface="Times New Roman"/>
                <a:ea typeface="Calibri"/>
                <a:cs typeface="Times New Roman"/>
              </a:rPr>
              <a:t>Manage Category</a:t>
            </a:r>
            <a:endParaRPr lang="en-IN" sz="1600" dirty="0" smtClean="0">
              <a:latin typeface="Calibri"/>
              <a:ea typeface="Calibri"/>
              <a:cs typeface="Times New Roman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"/>
              <a:tabLst>
                <a:tab pos="457200" algn="l"/>
              </a:tabLst>
            </a:pPr>
            <a:r>
              <a:rPr lang="en-US" sz="1600" dirty="0" smtClean="0">
                <a:latin typeface="Times New Roman"/>
                <a:ea typeface="Calibri"/>
                <a:cs typeface="Times New Roman"/>
              </a:rPr>
              <a:t>Manage Sub Category</a:t>
            </a:r>
            <a:endParaRPr lang="en-IN" sz="1600" dirty="0" smtClean="0">
              <a:latin typeface="Calibri"/>
              <a:ea typeface="Calibri"/>
              <a:cs typeface="Times New Roman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"/>
              <a:tabLst>
                <a:tab pos="457200" algn="l"/>
              </a:tabLst>
            </a:pPr>
            <a:r>
              <a:rPr lang="en-US" sz="1600" dirty="0" smtClean="0">
                <a:latin typeface="Times New Roman"/>
                <a:ea typeface="Calibri"/>
                <a:cs typeface="Times New Roman"/>
              </a:rPr>
              <a:t>Manage Skills</a:t>
            </a:r>
            <a:endParaRPr lang="en-IN" sz="1600" dirty="0" smtClean="0">
              <a:latin typeface="Calibri"/>
              <a:ea typeface="Calibri"/>
              <a:cs typeface="Times New Roman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"/>
              <a:tabLst>
                <a:tab pos="457200" algn="l"/>
              </a:tabLst>
            </a:pPr>
            <a:r>
              <a:rPr lang="en-US" sz="1600" dirty="0" smtClean="0">
                <a:latin typeface="Times New Roman"/>
                <a:ea typeface="Calibri"/>
                <a:cs typeface="Times New Roman"/>
              </a:rPr>
              <a:t>Manage Forms</a:t>
            </a:r>
            <a:endParaRPr lang="en-IN" sz="1600" dirty="0" smtClean="0">
              <a:latin typeface="Calibri"/>
              <a:ea typeface="Calibri"/>
              <a:cs typeface="Times New Roman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"/>
              <a:tabLst>
                <a:tab pos="457200" algn="l"/>
              </a:tabLst>
            </a:pPr>
            <a:r>
              <a:rPr lang="en-US" sz="1600" dirty="0" smtClean="0">
                <a:latin typeface="Times New Roman"/>
                <a:ea typeface="Calibri"/>
                <a:cs typeface="Times New Roman"/>
              </a:rPr>
              <a:t>View Response</a:t>
            </a:r>
            <a:endParaRPr lang="en-IN" sz="1600" dirty="0" smtClean="0">
              <a:latin typeface="Calibri"/>
              <a:ea typeface="Calibri"/>
              <a:cs typeface="Times New Roman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"/>
              <a:tabLst>
                <a:tab pos="457200" algn="l"/>
              </a:tabLst>
            </a:pPr>
            <a:r>
              <a:rPr lang="en-US" sz="1600" dirty="0" smtClean="0">
                <a:latin typeface="Times New Roman"/>
                <a:ea typeface="Calibri"/>
                <a:cs typeface="Times New Roman"/>
              </a:rPr>
              <a:t>Generate Report</a:t>
            </a:r>
            <a:endParaRPr lang="en-IN" sz="16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885966" y="6060857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Index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77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6135" y="-96149"/>
            <a:ext cx="767973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4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Core Components (Conti..) </a:t>
            </a:r>
            <a:endParaRPr lang="en-US" sz="4400" b="1" u="sng" dirty="0" smtClean="0">
              <a:ln/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08597" y="890211"/>
            <a:ext cx="77316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98000" y="1284737"/>
            <a:ext cx="6096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u="sng" dirty="0" smtClean="0">
                <a:latin typeface="Times New Roman"/>
                <a:ea typeface="Calibri"/>
                <a:cs typeface="Times New Roman"/>
              </a:rPr>
              <a:t>Manager Panel</a:t>
            </a:r>
            <a:endParaRPr lang="en-IN" sz="2400" dirty="0" smtClean="0">
              <a:latin typeface="Calibri"/>
              <a:ea typeface="Calibri"/>
              <a:cs typeface="Times New Roman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"/>
              <a:tabLst>
                <a:tab pos="457200" algn="l"/>
              </a:tabLst>
            </a:pPr>
            <a:r>
              <a:rPr lang="en-US" sz="1600" dirty="0" smtClean="0">
                <a:latin typeface="Times New Roman" pitchFamily="18" charset="0"/>
                <a:ea typeface="Calibri"/>
                <a:cs typeface="Times New Roman" pitchFamily="18" charset="0"/>
              </a:rPr>
              <a:t>Login</a:t>
            </a:r>
            <a:endParaRPr lang="en-IN" sz="16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"/>
              <a:tabLst>
                <a:tab pos="457200" algn="l"/>
              </a:tabLst>
            </a:pPr>
            <a:r>
              <a:rPr lang="en-US" sz="1600" dirty="0" smtClean="0">
                <a:latin typeface="Times New Roman" pitchFamily="18" charset="0"/>
                <a:ea typeface="Calibri"/>
                <a:cs typeface="Times New Roman" pitchFamily="18" charset="0"/>
              </a:rPr>
              <a:t>Add Assessment</a:t>
            </a: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"/>
              <a:tabLst>
                <a:tab pos="457200" algn="l"/>
              </a:tabLst>
            </a:pPr>
            <a:r>
              <a:rPr lang="en-US" sz="1600" dirty="0" smtClean="0">
                <a:latin typeface="Times New Roman" pitchFamily="18" charset="0"/>
                <a:ea typeface="Calibri"/>
                <a:cs typeface="Times New Roman" pitchFamily="18" charset="0"/>
              </a:rPr>
              <a:t>Approve Assessment</a:t>
            </a:r>
            <a:endParaRPr lang="en-IN" sz="16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85966" y="6060857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Index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7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6135" y="-96149"/>
            <a:ext cx="767973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4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Core Components (Conti..) </a:t>
            </a:r>
            <a:endParaRPr lang="en-US" sz="4400" b="1" u="sng" dirty="0" smtClean="0">
              <a:ln/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08597" y="890211"/>
            <a:ext cx="77316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98000" y="1284737"/>
            <a:ext cx="6096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u="sng" dirty="0" smtClean="0">
                <a:latin typeface="Times New Roman"/>
                <a:ea typeface="Calibri"/>
                <a:cs typeface="Times New Roman"/>
              </a:rPr>
              <a:t>Employee Panel</a:t>
            </a:r>
            <a:endParaRPr lang="en-IN" sz="2400" dirty="0" smtClean="0">
              <a:latin typeface="Calibri"/>
              <a:ea typeface="Calibri"/>
              <a:cs typeface="Times New Roman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"/>
              <a:tabLst>
                <a:tab pos="457200" algn="l"/>
              </a:tabLst>
            </a:pPr>
            <a:r>
              <a:rPr lang="en-US" sz="1600" dirty="0" smtClean="0">
                <a:latin typeface="Times New Roman" pitchFamily="18" charset="0"/>
                <a:ea typeface="Calibri"/>
                <a:cs typeface="Times New Roman" pitchFamily="18" charset="0"/>
              </a:rPr>
              <a:t>Login</a:t>
            </a:r>
            <a:endParaRPr lang="en-IN" sz="16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"/>
              <a:tabLst>
                <a:tab pos="457200" algn="l"/>
              </a:tabLst>
            </a:pPr>
            <a:r>
              <a:rPr lang="en-US" sz="1600" dirty="0" smtClean="0">
                <a:latin typeface="Times New Roman" pitchFamily="18" charset="0"/>
                <a:ea typeface="Calibri"/>
                <a:cs typeface="Times New Roman" pitchFamily="18" charset="0"/>
              </a:rPr>
              <a:t>Give Assessment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85966" y="6060857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Index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96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441</TotalTime>
  <Words>1584</Words>
  <Application>Microsoft Office PowerPoint</Application>
  <PresentationFormat>Widescreen</PresentationFormat>
  <Paragraphs>466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Berlin Sans FB Demi</vt:lpstr>
      <vt:lpstr>Calibri</vt:lpstr>
      <vt:lpstr>Times New Roman</vt:lpstr>
      <vt:lpstr>Trebuchet MS</vt:lpstr>
      <vt:lpstr>Wingdings</vt:lpstr>
      <vt:lpstr>Wingdings 2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Shah</dc:creator>
  <cp:lastModifiedBy>Abhinav Shah</cp:lastModifiedBy>
  <cp:revision>302</cp:revision>
  <dcterms:created xsi:type="dcterms:W3CDTF">2015-10-24T13:12:28Z</dcterms:created>
  <dcterms:modified xsi:type="dcterms:W3CDTF">2018-03-31T07:44:34Z</dcterms:modified>
</cp:coreProperties>
</file>