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4"/>
  </p:sldMasterIdLst>
  <p:notesMasterIdLst>
    <p:notesMasterId r:id="rId16"/>
  </p:notesMasterIdLst>
  <p:handoutMasterIdLst>
    <p:handoutMasterId r:id="rId17"/>
  </p:handoutMasterIdLst>
  <p:sldIdLst>
    <p:sldId id="362" r:id="rId5"/>
    <p:sldId id="471" r:id="rId6"/>
    <p:sldId id="352" r:id="rId7"/>
    <p:sldId id="469" r:id="rId8"/>
    <p:sldId id="343" r:id="rId9"/>
    <p:sldId id="473" r:id="rId10"/>
    <p:sldId id="474" r:id="rId11"/>
    <p:sldId id="475" r:id="rId12"/>
    <p:sldId id="472" r:id="rId13"/>
    <p:sldId id="386" r:id="rId14"/>
    <p:sldId id="470" r:id="rId15"/>
  </p:sldIdLst>
  <p:sldSz cx="9144000" cy="5143500" type="screen16x9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0" userDrawn="1">
          <p15:clr>
            <a:srgbClr val="A4A3A4"/>
          </p15:clr>
        </p15:guide>
        <p15:guide id="2" orient="horz" pos="2796" userDrawn="1">
          <p15:clr>
            <a:srgbClr val="A4A3A4"/>
          </p15:clr>
        </p15:guide>
        <p15:guide id="3" pos="188">
          <p15:clr>
            <a:srgbClr val="A4A3A4"/>
          </p15:clr>
        </p15:guide>
        <p15:guide id="4" pos="55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wis, Hannah" initials="LH" lastIdx="1" clrIdx="0">
    <p:extLst>
      <p:ext uri="{19B8F6BF-5375-455C-9EA6-DF929625EA0E}">
        <p15:presenceInfo xmlns:p15="http://schemas.microsoft.com/office/powerpoint/2012/main" userId="S::a605634@fmr.com::ac156b39-da9e-464c-865f-1eeaddf27c62" providerId="AD"/>
      </p:ext>
    </p:extLst>
  </p:cmAuthor>
  <p:cmAuthor id="2" name="Mugford, Courtenay" initials="MC" lastIdx="1" clrIdx="1">
    <p:extLst>
      <p:ext uri="{19B8F6BF-5375-455C-9EA6-DF929625EA0E}">
        <p15:presenceInfo xmlns:p15="http://schemas.microsoft.com/office/powerpoint/2012/main" userId="S::a523050@fmr.com::51318a3a-983b-4724-9020-20c567ecd7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E48"/>
    <a:srgbClr val="8FB6BB"/>
    <a:srgbClr val="C2C2C2"/>
    <a:srgbClr val="F2F2F2"/>
    <a:srgbClr val="009383"/>
    <a:srgbClr val="1C8DC1"/>
    <a:srgbClr val="738592"/>
    <a:srgbClr val="005470"/>
    <a:srgbClr val="509E2F"/>
    <a:srgbClr val="0084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8" autoAdjust="0"/>
    <p:restoredTop sz="86135" autoAdjust="0"/>
  </p:normalViewPr>
  <p:slideViewPr>
    <p:cSldViewPr snapToGrid="0" snapToObjects="1">
      <p:cViewPr varScale="1">
        <p:scale>
          <a:sx n="59" d="100"/>
          <a:sy n="59" d="100"/>
        </p:scale>
        <p:origin x="1190" y="53"/>
      </p:cViewPr>
      <p:guideLst>
        <p:guide orient="horz" pos="1380"/>
        <p:guide orient="horz" pos="2796"/>
        <p:guide pos="188"/>
        <p:guide pos="5557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napToGrid="0" snapToObjects="1" showGuides="1">
      <p:cViewPr varScale="1">
        <p:scale>
          <a:sx n="94" d="100"/>
          <a:sy n="94" d="100"/>
        </p:scale>
        <p:origin x="-3612" y="-96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B27B4-BE80-4A64-A720-975D9C2CD29D}" type="datetimeFigureOut">
              <a:rPr lang="en-US" smtClean="0">
                <a:latin typeface="Arial Regular" charset="0"/>
              </a:rPr>
              <a:t>9/19/2022</a:t>
            </a:fld>
            <a:endParaRPr lang="en-US" dirty="0">
              <a:latin typeface="Arial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D799F-5C0E-4E52-BD52-87DA591E65D6}" type="slidenum">
              <a:rPr lang="en-US" smtClean="0">
                <a:latin typeface="Arial Regular" charset="0"/>
              </a:rPr>
              <a:t>‹#›</a:t>
            </a:fld>
            <a:endParaRPr lang="en-US" dirty="0">
              <a:latin typeface="Arial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94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0568A58-25BF-4ED8-BF3A-372FEB996820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696913"/>
            <a:ext cx="61880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956B978-5561-43A9-995A-DAC25F8E46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70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6B978-5561-43A9-995A-DAC25F8E465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6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light gray background for top half of slide"/>
          <p:cNvSpPr/>
          <p:nvPr userDrawn="1"/>
        </p:nvSpPr>
        <p:spPr>
          <a:xfrm>
            <a:off x="0" y="0"/>
            <a:ext cx="9144000" cy="3614738"/>
          </a:xfrm>
          <a:prstGeom prst="rect">
            <a:avLst/>
          </a:prstGeom>
          <a:gradFill>
            <a:gsLst>
              <a:gs pos="0">
                <a:schemeClr val="bg1"/>
              </a:gs>
              <a:gs pos="99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011284" y="120003"/>
            <a:ext cx="4956632" cy="271372"/>
          </a:xfrm>
        </p:spPr>
        <p:txBody>
          <a:bodyPr anchor="t"/>
          <a:lstStyle>
            <a:lvl1pPr marL="0" indent="0" algn="r">
              <a:buNone/>
              <a:defRPr sz="1600" b="0">
                <a:solidFill>
                  <a:srgbClr val="4D4D4D"/>
                </a:solidFill>
              </a:defRPr>
            </a:lvl1pPr>
            <a:lvl2pPr marL="236537" indent="0">
              <a:buNone/>
              <a:defRPr b="1">
                <a:solidFill>
                  <a:schemeClr val="accent5"/>
                </a:solidFill>
              </a:defRPr>
            </a:lvl2pPr>
            <a:lvl3pPr marL="457200" indent="0">
              <a:buNone/>
              <a:defRPr b="1">
                <a:solidFill>
                  <a:schemeClr val="accent5"/>
                </a:solidFill>
              </a:defRPr>
            </a:lvl3pPr>
            <a:lvl4pPr marL="630237" indent="0">
              <a:buNone/>
              <a:defRPr b="1">
                <a:solidFill>
                  <a:schemeClr val="accent5"/>
                </a:solidFill>
              </a:defRPr>
            </a:lvl4pPr>
            <a:lvl5pPr marL="803275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DATE HERE</a:t>
            </a:r>
          </a:p>
        </p:txBody>
      </p:sp>
      <p:sp>
        <p:nvSpPr>
          <p:cNvPr id="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5838" y="774280"/>
            <a:ext cx="5773459" cy="381326"/>
          </a:xfrm>
        </p:spPr>
        <p:txBody>
          <a:bodyPr>
            <a:noAutofit/>
          </a:bodyPr>
          <a:lstStyle>
            <a:lvl1pPr marL="0" indent="0" algn="l">
              <a:buNone/>
              <a:defRPr lang="en-US" sz="1800" kern="1200" baseline="0" dirty="0">
                <a:solidFill>
                  <a:srgbClr val="4D4D4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GROUP NAME HERE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05838" y="1170340"/>
            <a:ext cx="5448300" cy="111456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3200" b="1" cap="all" baseline="0" dirty="0">
                <a:solidFill>
                  <a:srgbClr val="4D4D4D"/>
                </a:solidFill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05838" y="2302686"/>
            <a:ext cx="4570280" cy="242458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dirty="0" smtClean="0">
                <a:solidFill>
                  <a:srgbClr val="409633"/>
                </a:solidFill>
                <a:latin typeface="+mn-lt"/>
                <a:ea typeface="+mn-ea"/>
                <a:cs typeface="+mn-cs"/>
              </a:defRPr>
            </a:lvl1pPr>
            <a:lvl2pPr marL="236537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630237" indent="0">
              <a:buNone/>
              <a:defRPr>
                <a:solidFill>
                  <a:schemeClr val="bg1"/>
                </a:solidFill>
              </a:defRPr>
            </a:lvl4pPr>
            <a:lvl5pPr marL="80327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05838" y="2560193"/>
            <a:ext cx="4570280" cy="230607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kern="1200" dirty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236537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630237" indent="0">
              <a:buNone/>
              <a:defRPr>
                <a:solidFill>
                  <a:schemeClr val="bg1"/>
                </a:solidFill>
              </a:defRPr>
            </a:lvl4pPr>
            <a:lvl5pPr marL="80327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Title</a:t>
            </a:r>
          </a:p>
        </p:txBody>
      </p:sp>
      <p:pic>
        <p:nvPicPr>
          <p:cNvPr id="11" name="Picture 10" descr="Fidelity green line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90800"/>
            <a:ext cx="6731000" cy="15784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26BA14-A7B5-4676-A075-FB4B6E8DEF72}"/>
              </a:ext>
            </a:extLst>
          </p:cNvPr>
          <p:cNvSpPr txBox="1"/>
          <p:nvPr userDrawn="1"/>
        </p:nvSpPr>
        <p:spPr>
          <a:xfrm>
            <a:off x="114310" y="4843485"/>
            <a:ext cx="4119824" cy="308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FIDELITY INTERNAL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211566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 descr="light gray background for top half of slide"/>
          <p:cNvSpPr/>
          <p:nvPr userDrawn="1"/>
        </p:nvSpPr>
        <p:spPr>
          <a:xfrm>
            <a:off x="0" y="5486"/>
            <a:ext cx="9144000" cy="3134833"/>
          </a:xfrm>
          <a:prstGeom prst="rect">
            <a:avLst/>
          </a:prstGeom>
          <a:gradFill>
            <a:gsLst>
              <a:gs pos="0">
                <a:schemeClr val="bg1"/>
              </a:gs>
              <a:gs pos="99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Picture 18" descr="Fidelity green line arrow logo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8" t="18727"/>
          <a:stretch/>
        </p:blipFill>
        <p:spPr>
          <a:xfrm>
            <a:off x="0" y="0"/>
            <a:ext cx="3162032" cy="3679464"/>
          </a:xfrm>
          <a:prstGeom prst="rect">
            <a:avLst/>
          </a:prstGeom>
        </p:spPr>
      </p:pic>
      <p:sp>
        <p:nvSpPr>
          <p:cNvPr id="21" name="Rectangle 20" descr="narrow green bar at center of slide above section title"/>
          <p:cNvSpPr/>
          <p:nvPr userDrawn="1"/>
        </p:nvSpPr>
        <p:spPr>
          <a:xfrm>
            <a:off x="0" y="3105384"/>
            <a:ext cx="9144000" cy="698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0" name="Rectangle 19" descr="narrow white bar at center of slide below green bar"/>
          <p:cNvSpPr/>
          <p:nvPr userDrawn="1"/>
        </p:nvSpPr>
        <p:spPr>
          <a:xfrm>
            <a:off x="-4762" y="3105385"/>
            <a:ext cx="9144000" cy="425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2" name="Title 2"/>
          <p:cNvSpPr>
            <a:spLocks noGrp="1"/>
          </p:cNvSpPr>
          <p:nvPr>
            <p:ph type="title"/>
          </p:nvPr>
        </p:nvSpPr>
        <p:spPr>
          <a:xfrm>
            <a:off x="444442" y="3220480"/>
            <a:ext cx="7818757" cy="785330"/>
          </a:xfrm>
        </p:spPr>
        <p:txBody>
          <a:bodyPr/>
          <a:lstStyle>
            <a:lvl1pPr>
              <a:lnSpc>
                <a:spcPct val="100000"/>
              </a:lnSpc>
              <a:defRPr sz="4000" b="1" spc="0" baseline="0">
                <a:solidFill>
                  <a:srgbClr val="4D4D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EA7FCA-8E1D-4348-B0E8-60B43996D9FC}"/>
              </a:ext>
            </a:extLst>
          </p:cNvPr>
          <p:cNvSpPr txBox="1"/>
          <p:nvPr userDrawn="1"/>
        </p:nvSpPr>
        <p:spPr>
          <a:xfrm>
            <a:off x="432080" y="4843485"/>
            <a:ext cx="4119824" cy="308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FIDELITY INTERNAL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INFORMATION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A30F40D-0E6F-49C0-8D55-30488D868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68740" y="4804091"/>
            <a:ext cx="46597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  <a:latin typeface="Fidelity Sans" panose="020B0503030202020204" pitchFamily="34" charset="0"/>
              </a:defRPr>
            </a:lvl1pPr>
          </a:lstStyle>
          <a:p>
            <a:fld id="{0C46E731-D52C-420E-B9A6-9FE86F5B32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78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 descr="narrow gray bar at the top of the slide"/>
          <p:cNvSpPr/>
          <p:nvPr userDrawn="1"/>
        </p:nvSpPr>
        <p:spPr>
          <a:xfrm>
            <a:off x="0" y="2"/>
            <a:ext cx="9144000" cy="106985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570" y="252158"/>
            <a:ext cx="8523174" cy="754296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dirty="0">
                <a:solidFill>
                  <a:srgbClr val="4D4D4D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570" y="1070081"/>
            <a:ext cx="8523174" cy="339447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>
                <a:solidFill>
                  <a:srgbClr val="4D4D4D"/>
                </a:solidFill>
              </a:defRPr>
            </a:lvl1pPr>
            <a:lvl2pPr>
              <a:defRPr lang="en-US" dirty="0" smtClean="0">
                <a:solidFill>
                  <a:srgbClr val="4D4D4D"/>
                </a:solidFill>
              </a:defRPr>
            </a:lvl2pPr>
            <a:lvl3pPr>
              <a:defRPr lang="en-US" dirty="0" smtClean="0">
                <a:solidFill>
                  <a:srgbClr val="4D4D4D"/>
                </a:solidFill>
              </a:defRPr>
            </a:lvl3pPr>
            <a:lvl4pPr>
              <a:defRPr lang="en-US" dirty="0" smtClean="0">
                <a:solidFill>
                  <a:srgbClr val="4D4D4D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1D71492-E245-4E51-B89D-77A64EB28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68740" y="4804091"/>
            <a:ext cx="46597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  <a:latin typeface="Fidelity Sans" panose="020B0503030202020204" pitchFamily="34" charset="0"/>
              </a:defRPr>
            </a:lvl1pPr>
          </a:lstStyle>
          <a:p>
            <a:fld id="{0C46E731-D52C-420E-B9A6-9FE86F5B32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B5417-8968-4A82-8AAB-D0B2D7D01995}"/>
              </a:ext>
            </a:extLst>
          </p:cNvPr>
          <p:cNvSpPr txBox="1"/>
          <p:nvPr userDrawn="1"/>
        </p:nvSpPr>
        <p:spPr>
          <a:xfrm>
            <a:off x="432080" y="4843485"/>
            <a:ext cx="4119824" cy="308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FIDELITY INTERNAL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233924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green slide background">
            <a:extLst>
              <a:ext uri="{FF2B5EF4-FFF2-40B4-BE49-F238E27FC236}">
                <a16:creationId xmlns:a16="http://schemas.microsoft.com/office/drawing/2014/main" id="{719D7F0E-C52D-47C7-A246-B3826C180444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4000">
                <a:schemeClr val="tx2"/>
              </a:gs>
              <a:gs pos="100000">
                <a:srgbClr val="006E3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1" name="Picture Placeholder 10" descr="circular picture placeholder with light green outline">
            <a:extLst>
              <a:ext uri="{FF2B5EF4-FFF2-40B4-BE49-F238E27FC236}">
                <a16:creationId xmlns:a16="http://schemas.microsoft.com/office/drawing/2014/main" id="{D5F71D0C-244A-4427-ABAA-DBBE748F0B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0391" y="908909"/>
            <a:ext cx="3024093" cy="3061861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3836840-7203-4765-8C2C-BCC6EC56D2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2877" y="1067232"/>
            <a:ext cx="4349750" cy="2903538"/>
          </a:xfrm>
        </p:spPr>
        <p:txBody>
          <a:bodyPr anchor="ctr"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48A89B-ABE0-46B4-975D-1769666FB35B}"/>
              </a:ext>
            </a:extLst>
          </p:cNvPr>
          <p:cNvSpPr txBox="1"/>
          <p:nvPr userDrawn="1"/>
        </p:nvSpPr>
        <p:spPr>
          <a:xfrm>
            <a:off x="432080" y="4843485"/>
            <a:ext cx="4119824" cy="308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800">
                <a:solidFill>
                  <a:schemeClr val="bg1"/>
                </a:solidFill>
              </a:rPr>
              <a:t>FIDELITY INTERNAL </a:t>
            </a:r>
            <a:r>
              <a:rPr lang="en-US" sz="800" dirty="0">
                <a:solidFill>
                  <a:schemeClr val="bg1"/>
                </a:solidFill>
              </a:rPr>
              <a:t>INFORMATION</a:t>
            </a:r>
          </a:p>
        </p:txBody>
      </p:sp>
      <p:pic>
        <p:nvPicPr>
          <p:cNvPr id="8" name="Picture 7" descr="white Fidelity logo">
            <a:extLst>
              <a:ext uri="{FF2B5EF4-FFF2-40B4-BE49-F238E27FC236}">
                <a16:creationId xmlns:a16="http://schemas.microsoft.com/office/drawing/2014/main" id="{6FE736B6-6C17-4CBB-8FB4-3DCD224400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694" y="4775123"/>
            <a:ext cx="1077777" cy="232800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13642B0-4C82-4460-8F72-1A915CF29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68740" y="4804091"/>
            <a:ext cx="46597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Fidelity Sans" panose="020B0503030202020204" pitchFamily="34" charset="0"/>
              </a:defRPr>
            </a:lvl1pPr>
          </a:lstStyle>
          <a:p>
            <a:fld id="{0C46E731-D52C-420E-B9A6-9FE86F5B32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0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descr="narrow gray bar at the top of the slide">
            <a:extLst>
              <a:ext uri="{FF2B5EF4-FFF2-40B4-BE49-F238E27FC236}">
                <a16:creationId xmlns:a16="http://schemas.microsoft.com/office/drawing/2014/main" id="{E01E9FB0-5B57-421A-8BB7-6CA83D9B5701}"/>
              </a:ext>
            </a:extLst>
          </p:cNvPr>
          <p:cNvSpPr/>
          <p:nvPr userDrawn="1"/>
        </p:nvSpPr>
        <p:spPr>
          <a:xfrm>
            <a:off x="0" y="2"/>
            <a:ext cx="9144000" cy="106985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Picture Placeholder 10" descr="circular picture placeholder with light green outline">
            <a:extLst>
              <a:ext uri="{FF2B5EF4-FFF2-40B4-BE49-F238E27FC236}">
                <a16:creationId xmlns:a16="http://schemas.microsoft.com/office/drawing/2014/main" id="{D5F71D0C-244A-4427-ABAA-DBBE748F0B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0391" y="908909"/>
            <a:ext cx="3024093" cy="3061861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3836840-7203-4765-8C2C-BCC6EC56D2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2877" y="1067232"/>
            <a:ext cx="4349750" cy="2903538"/>
          </a:xfrm>
        </p:spPr>
        <p:txBody>
          <a:bodyPr anchor="ctr"/>
          <a:lstStyle>
            <a:lvl1pPr marL="0" indent="0">
              <a:buNone/>
              <a:defRPr sz="36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13C500B-396D-46B3-8E20-B642F46DE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68740" y="4804091"/>
            <a:ext cx="46597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  <a:latin typeface="Fidelity Sans" panose="020B0503030202020204" pitchFamily="34" charset="0"/>
              </a:defRPr>
            </a:lvl1pPr>
          </a:lstStyle>
          <a:p>
            <a:fld id="{0C46E731-D52C-420E-B9A6-9FE86F5B32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F2AB1D-B7D8-436F-949E-3A5C4D5E5309}"/>
              </a:ext>
            </a:extLst>
          </p:cNvPr>
          <p:cNvSpPr txBox="1"/>
          <p:nvPr userDrawn="1"/>
        </p:nvSpPr>
        <p:spPr>
          <a:xfrm>
            <a:off x="432080" y="4843485"/>
            <a:ext cx="4119824" cy="308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FIDELITY INTERNAL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128917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narrow gray bar at the top of the slide">
            <a:extLst>
              <a:ext uri="{FF2B5EF4-FFF2-40B4-BE49-F238E27FC236}">
                <a16:creationId xmlns:a16="http://schemas.microsoft.com/office/drawing/2014/main" id="{879B23D4-494C-4300-AE0E-E3E9A500267D}"/>
              </a:ext>
            </a:extLst>
          </p:cNvPr>
          <p:cNvSpPr/>
          <p:nvPr userDrawn="1"/>
        </p:nvSpPr>
        <p:spPr>
          <a:xfrm>
            <a:off x="0" y="2"/>
            <a:ext cx="9144000" cy="106985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570" y="252158"/>
            <a:ext cx="8523174" cy="754296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dirty="0">
                <a:solidFill>
                  <a:srgbClr val="4D4D4D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5622531-6C0F-4C37-948D-FD7B4753B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68740" y="4804091"/>
            <a:ext cx="46597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  <a:latin typeface="Fidelity Sans" panose="020B0503030202020204" pitchFamily="34" charset="0"/>
              </a:defRPr>
            </a:lvl1pPr>
          </a:lstStyle>
          <a:p>
            <a:fld id="{0C46E731-D52C-420E-B9A6-9FE86F5B32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8CDEE-5FEE-43D8-BDD0-46038583CCAE}"/>
              </a:ext>
            </a:extLst>
          </p:cNvPr>
          <p:cNvSpPr txBox="1"/>
          <p:nvPr userDrawn="1"/>
        </p:nvSpPr>
        <p:spPr>
          <a:xfrm>
            <a:off x="432080" y="4843485"/>
            <a:ext cx="4119824" cy="308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FIDELITY INTERNAL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342621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narrow gray bar at the top of the slide">
            <a:extLst>
              <a:ext uri="{FF2B5EF4-FFF2-40B4-BE49-F238E27FC236}">
                <a16:creationId xmlns:a16="http://schemas.microsoft.com/office/drawing/2014/main" id="{879B23D4-494C-4300-AE0E-E3E9A500267D}"/>
              </a:ext>
            </a:extLst>
          </p:cNvPr>
          <p:cNvSpPr/>
          <p:nvPr userDrawn="1"/>
        </p:nvSpPr>
        <p:spPr>
          <a:xfrm>
            <a:off x="0" y="2"/>
            <a:ext cx="9144000" cy="106985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570" y="252158"/>
            <a:ext cx="8523174" cy="754296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dirty="0">
                <a:solidFill>
                  <a:srgbClr val="4D4D4D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1971BD97-C2DA-4ACE-916B-8550CED7A6E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2561" y="1501761"/>
            <a:ext cx="1166580" cy="1181149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100" b="1"/>
            </a:lvl1pPr>
          </a:lstStyle>
          <a:p>
            <a:endParaRPr lang="en-US" dirty="0"/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83857630-99B2-4B6F-A974-A76B5AF67C8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41851" y="1501761"/>
            <a:ext cx="1166580" cy="1181149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100" b="1"/>
            </a:lvl1pPr>
          </a:lstStyle>
          <a:p>
            <a:endParaRPr lang="en-US" dirty="0"/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D1298468-D0E3-4DB3-86C0-29608A130D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51141" y="1491085"/>
            <a:ext cx="1166580" cy="1181149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100" b="1"/>
            </a:lvl1pPr>
          </a:lstStyle>
          <a:p>
            <a:endParaRPr lang="en-US" dirty="0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B77FC002-C9D4-4A99-AA1A-D6C4C9D8B5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60431" y="1491085"/>
            <a:ext cx="1166580" cy="1181149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100" b="1"/>
            </a:lvl1pPr>
          </a:lstStyle>
          <a:p>
            <a:endParaRPr lang="en-US" dirty="0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B9F3C1FA-E2F0-4B83-8A2A-54F76A38D7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69720" y="1481036"/>
            <a:ext cx="1166580" cy="1181149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100" b="1"/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1A89D74-9385-4CC7-8780-0F2C17917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68740" y="4804091"/>
            <a:ext cx="46597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Fidelity Sans" panose="020B0503030202020204" pitchFamily="34" charset="0"/>
              </a:defRPr>
            </a:lvl1pPr>
          </a:lstStyle>
          <a:p>
            <a:fld id="{0C46E731-D52C-420E-B9A6-9FE86F5B32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7A14C0-E585-4867-8143-FAA6A9056F54}"/>
              </a:ext>
            </a:extLst>
          </p:cNvPr>
          <p:cNvSpPr txBox="1"/>
          <p:nvPr userDrawn="1"/>
        </p:nvSpPr>
        <p:spPr>
          <a:xfrm>
            <a:off x="432080" y="4843485"/>
            <a:ext cx="4119824" cy="308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FIDELITY INTERNAL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409319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hin gray bar at the top of slide">
            <a:extLst>
              <a:ext uri="{FF2B5EF4-FFF2-40B4-BE49-F238E27FC236}">
                <a16:creationId xmlns:a16="http://schemas.microsoft.com/office/drawing/2014/main" id="{879B23D4-494C-4300-AE0E-E3E9A500267D}"/>
              </a:ext>
            </a:extLst>
          </p:cNvPr>
          <p:cNvSpPr/>
          <p:nvPr userDrawn="1"/>
        </p:nvSpPr>
        <p:spPr>
          <a:xfrm>
            <a:off x="0" y="2"/>
            <a:ext cx="9144000" cy="106985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570" y="252158"/>
            <a:ext cx="8523174" cy="754296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dirty="0">
                <a:solidFill>
                  <a:srgbClr val="4D4D4D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Rectangle 2" descr="green rectangular background for text and image">
            <a:extLst>
              <a:ext uri="{FF2B5EF4-FFF2-40B4-BE49-F238E27FC236}">
                <a16:creationId xmlns:a16="http://schemas.microsoft.com/office/drawing/2014/main" id="{6819088B-E2C0-466A-87A0-8EAFC0231EC0}"/>
              </a:ext>
            </a:extLst>
          </p:cNvPr>
          <p:cNvSpPr/>
          <p:nvPr userDrawn="1"/>
        </p:nvSpPr>
        <p:spPr>
          <a:xfrm>
            <a:off x="295570" y="1096886"/>
            <a:ext cx="4150025" cy="11189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1971BD97-C2DA-4ACE-916B-8550CED7A6E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2290" y="1190689"/>
            <a:ext cx="1079856" cy="93898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100" b="1"/>
            </a:lvl1pPr>
          </a:lstStyle>
          <a:p>
            <a:endParaRPr lang="en-US" dirty="0"/>
          </a:p>
        </p:txBody>
      </p:sp>
      <p:sp>
        <p:nvSpPr>
          <p:cNvPr id="15" name="Rectangle 14" descr="dark gray rectangular background for text and image">
            <a:extLst>
              <a:ext uri="{FF2B5EF4-FFF2-40B4-BE49-F238E27FC236}">
                <a16:creationId xmlns:a16="http://schemas.microsoft.com/office/drawing/2014/main" id="{6D3B8604-C7D2-467B-80AA-6BF7EFD38120}"/>
              </a:ext>
            </a:extLst>
          </p:cNvPr>
          <p:cNvSpPr/>
          <p:nvPr userDrawn="1"/>
        </p:nvSpPr>
        <p:spPr>
          <a:xfrm>
            <a:off x="295570" y="2298606"/>
            <a:ext cx="4150025" cy="1118997"/>
          </a:xfrm>
          <a:prstGeom prst="rect">
            <a:avLst/>
          </a:prstGeom>
          <a:solidFill>
            <a:srgbClr val="323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7D9370E5-C9E5-427F-8426-88B8BC41E9A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92290" y="2392409"/>
            <a:ext cx="1079856" cy="93898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100" b="1"/>
            </a:lvl1pPr>
          </a:lstStyle>
          <a:p>
            <a:endParaRPr lang="en-US" dirty="0"/>
          </a:p>
        </p:txBody>
      </p:sp>
      <p:sp>
        <p:nvSpPr>
          <p:cNvPr id="17" name="Rectangle 16" descr="light blue rectangular background for text and image">
            <a:extLst>
              <a:ext uri="{FF2B5EF4-FFF2-40B4-BE49-F238E27FC236}">
                <a16:creationId xmlns:a16="http://schemas.microsoft.com/office/drawing/2014/main" id="{DC113663-B4F4-4031-8B36-A73212B6714F}"/>
              </a:ext>
            </a:extLst>
          </p:cNvPr>
          <p:cNvSpPr/>
          <p:nvPr userDrawn="1"/>
        </p:nvSpPr>
        <p:spPr>
          <a:xfrm>
            <a:off x="295570" y="3509712"/>
            <a:ext cx="4150025" cy="11189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9A90BFB7-EB7C-4FFA-86F1-4498AD9D35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2290" y="3603515"/>
            <a:ext cx="1079856" cy="93898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100" b="1"/>
            </a:lvl1pPr>
          </a:lstStyle>
          <a:p>
            <a:endParaRPr lang="en-US" dirty="0"/>
          </a:p>
        </p:txBody>
      </p:sp>
      <p:sp>
        <p:nvSpPr>
          <p:cNvPr id="19" name="Rectangle 18" descr="navy blue rectangular background for text and image">
            <a:extLst>
              <a:ext uri="{FF2B5EF4-FFF2-40B4-BE49-F238E27FC236}">
                <a16:creationId xmlns:a16="http://schemas.microsoft.com/office/drawing/2014/main" id="{F6A2F57D-CFDA-42B8-9E14-953166FA1C55}"/>
              </a:ext>
            </a:extLst>
          </p:cNvPr>
          <p:cNvSpPr/>
          <p:nvPr userDrawn="1"/>
        </p:nvSpPr>
        <p:spPr>
          <a:xfrm>
            <a:off x="4668719" y="1096886"/>
            <a:ext cx="4150025" cy="11189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0" name="Picture Placeholder 10">
            <a:extLst>
              <a:ext uri="{FF2B5EF4-FFF2-40B4-BE49-F238E27FC236}">
                <a16:creationId xmlns:a16="http://schemas.microsoft.com/office/drawing/2014/main" id="{D51E8E60-A2E8-48F7-94C4-B84533C37C1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65439" y="1190689"/>
            <a:ext cx="1079856" cy="93898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100" b="1"/>
            </a:lvl1pPr>
          </a:lstStyle>
          <a:p>
            <a:endParaRPr lang="en-US" dirty="0"/>
          </a:p>
        </p:txBody>
      </p:sp>
      <p:sp>
        <p:nvSpPr>
          <p:cNvPr id="21" name="Rectangle 20" descr="gray rectangular background for text and image">
            <a:extLst>
              <a:ext uri="{FF2B5EF4-FFF2-40B4-BE49-F238E27FC236}">
                <a16:creationId xmlns:a16="http://schemas.microsoft.com/office/drawing/2014/main" id="{CA814018-F28D-4F32-8FA8-BAA13259D0F3}"/>
              </a:ext>
            </a:extLst>
          </p:cNvPr>
          <p:cNvSpPr/>
          <p:nvPr userDrawn="1"/>
        </p:nvSpPr>
        <p:spPr>
          <a:xfrm>
            <a:off x="4668719" y="2298606"/>
            <a:ext cx="4150025" cy="11189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6C101129-1394-476C-835D-8B130451BF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65439" y="2392409"/>
            <a:ext cx="1079856" cy="93898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100" b="1"/>
            </a:lvl1pPr>
          </a:lstStyle>
          <a:p>
            <a:endParaRPr lang="en-US" dirty="0"/>
          </a:p>
        </p:txBody>
      </p:sp>
      <p:sp>
        <p:nvSpPr>
          <p:cNvPr id="23" name="Rectangle 22" descr="teal rectangular background for text and image">
            <a:extLst>
              <a:ext uri="{FF2B5EF4-FFF2-40B4-BE49-F238E27FC236}">
                <a16:creationId xmlns:a16="http://schemas.microsoft.com/office/drawing/2014/main" id="{56144AB8-CB32-4604-96CB-FFD4418BD782}"/>
              </a:ext>
            </a:extLst>
          </p:cNvPr>
          <p:cNvSpPr/>
          <p:nvPr userDrawn="1"/>
        </p:nvSpPr>
        <p:spPr>
          <a:xfrm>
            <a:off x="4668719" y="3509712"/>
            <a:ext cx="4150025" cy="11189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B4336C09-FC04-420A-802A-206FA301A9F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65439" y="3603515"/>
            <a:ext cx="1079856" cy="93898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100" b="1"/>
            </a:lvl1pPr>
          </a:lstStyle>
          <a:p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0FFC8F6A-15DE-4346-8CB8-9CE6B90B3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68740" y="4804091"/>
            <a:ext cx="46597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  <a:latin typeface="Fidelity Sans" panose="020B0503030202020204" pitchFamily="34" charset="0"/>
              </a:defRPr>
            </a:lvl1pPr>
          </a:lstStyle>
          <a:p>
            <a:fld id="{0C46E731-D52C-420E-B9A6-9FE86F5B32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9D9A24-D1F6-4B43-B80D-803997883032}"/>
              </a:ext>
            </a:extLst>
          </p:cNvPr>
          <p:cNvSpPr txBox="1"/>
          <p:nvPr userDrawn="1"/>
        </p:nvSpPr>
        <p:spPr>
          <a:xfrm>
            <a:off x="432080" y="4843485"/>
            <a:ext cx="4119824" cy="308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FIDELITY INTERNAL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171012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narrow gray bar at the top of the slide">
            <a:extLst>
              <a:ext uri="{FF2B5EF4-FFF2-40B4-BE49-F238E27FC236}">
                <a16:creationId xmlns:a16="http://schemas.microsoft.com/office/drawing/2014/main" id="{40A573D0-F157-4E07-8FE2-D3FB793DAC4F}"/>
              </a:ext>
            </a:extLst>
          </p:cNvPr>
          <p:cNvSpPr/>
          <p:nvPr userDrawn="1"/>
        </p:nvSpPr>
        <p:spPr>
          <a:xfrm>
            <a:off x="0" y="0"/>
            <a:ext cx="9144000" cy="82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1C2A159-2442-4B7A-8FE1-012EBD2FC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399" y="211931"/>
            <a:ext cx="8392715" cy="3976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390C3C0-0975-47EC-8BCA-5B09B4FB4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68740" y="4804091"/>
            <a:ext cx="46597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  <a:latin typeface="Fidelity Sans" panose="020B0503030202020204" pitchFamily="34" charset="0"/>
              </a:defRPr>
            </a:lvl1pPr>
          </a:lstStyle>
          <a:p>
            <a:fld id="{0C46E731-D52C-420E-B9A6-9FE86F5B32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E171DF-C4EC-4E2A-A417-3680B9F0BD2F}"/>
              </a:ext>
            </a:extLst>
          </p:cNvPr>
          <p:cNvSpPr txBox="1"/>
          <p:nvPr userDrawn="1"/>
        </p:nvSpPr>
        <p:spPr>
          <a:xfrm>
            <a:off x="432080" y="4843485"/>
            <a:ext cx="4119824" cy="308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FIDELITY INTERNAL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106259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5569" y="252158"/>
            <a:ext cx="8526169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79" y="1107052"/>
            <a:ext cx="8537259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 descr="gray Fidelity logo">
            <a:extLst>
              <a:ext uri="{FF2B5EF4-FFF2-40B4-BE49-F238E27FC236}">
                <a16:creationId xmlns:a16="http://schemas.microsoft.com/office/drawing/2014/main" id="{0E02F28F-C6FE-4A79-992B-332ABE2E28E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694" y="4774761"/>
            <a:ext cx="1077777" cy="233162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13B1BAF-B03C-4AB1-9F69-B0B8D1C87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68740" y="4804091"/>
            <a:ext cx="46597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Fidelity Sans" panose="020B0503030202020204" pitchFamily="34" charset="0"/>
              </a:defRPr>
            </a:lvl1pPr>
          </a:lstStyle>
          <a:p>
            <a:fld id="{0C46E731-D52C-420E-B9A6-9FE86F5B32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1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6" r:id="rId4"/>
    <p:sldLayoutId id="2147483807" r:id="rId5"/>
    <p:sldLayoutId id="2147483804" r:id="rId6"/>
    <p:sldLayoutId id="2147483819" r:id="rId7"/>
    <p:sldLayoutId id="2147483820" r:id="rId8"/>
    <p:sldLayoutId id="2147483821" r:id="rId9"/>
  </p:sldLayoutIdLst>
  <p:hf hdr="0" ft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ClrTx/>
        <a:buNone/>
        <a:defRPr lang="en-US" sz="2400" b="1" kern="1200" dirty="0">
          <a:solidFill>
            <a:srgbClr val="4D4D4D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36538" indent="-236538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•"/>
        <a:defRPr lang="en-US" sz="1800" b="0" kern="1200" dirty="0" smtClean="0">
          <a:solidFill>
            <a:srgbClr val="4D4D4D"/>
          </a:solidFill>
          <a:latin typeface="+mj-lt"/>
          <a:ea typeface="+mj-ea"/>
          <a:cs typeface="Arial" panose="020B0604020202020204" pitchFamily="34" charset="0"/>
        </a:defRPr>
      </a:lvl1pPr>
      <a:lvl2pPr marL="457200" indent="-220663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1600" kern="1200">
          <a:solidFill>
            <a:srgbClr val="4D4D4D"/>
          </a:solidFill>
          <a:latin typeface="+mj-lt"/>
          <a:ea typeface="+mn-ea"/>
          <a:cs typeface="Arial" panose="020B0604020202020204" pitchFamily="34" charset="0"/>
        </a:defRPr>
      </a:lvl2pPr>
      <a:lvl3pPr marL="630238" indent="-173038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•"/>
        <a:defRPr sz="1400" kern="1200">
          <a:solidFill>
            <a:srgbClr val="4D4D4D"/>
          </a:solidFill>
          <a:latin typeface="+mj-lt"/>
          <a:ea typeface="+mn-ea"/>
          <a:cs typeface="Arial" panose="020B0604020202020204" pitchFamily="34" charset="0"/>
        </a:defRPr>
      </a:lvl3pPr>
      <a:lvl4pPr marL="803275" indent="-173038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1200" kern="1200">
          <a:solidFill>
            <a:srgbClr val="4D4D4D"/>
          </a:solidFill>
          <a:latin typeface="+mj-lt"/>
          <a:ea typeface="+mn-ea"/>
          <a:cs typeface="Arial" panose="020B0604020202020204" pitchFamily="34" charset="0"/>
        </a:defRPr>
      </a:lvl4pPr>
      <a:lvl5pPr marL="977900" indent="-174625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2022 Summer Internship Reflection</a:t>
            </a:r>
            <a:endParaRPr lang="en-US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AEFD897F-5C06-455F-B857-D1BAD3678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68740" y="4804091"/>
            <a:ext cx="465972" cy="273844"/>
          </a:xfrm>
        </p:spPr>
        <p:txBody>
          <a:bodyPr/>
          <a:lstStyle/>
          <a:p>
            <a:fld id="{0C46E731-D52C-420E-B9A6-9FE86F5B321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EE0D6C-BD03-4A44-8664-2CE243BB4069}"/>
              </a:ext>
            </a:extLst>
          </p:cNvPr>
          <p:cNvSpPr txBox="1"/>
          <p:nvPr/>
        </p:nvSpPr>
        <p:spPr>
          <a:xfrm>
            <a:off x="3611880" y="1420100"/>
            <a:ext cx="3840480" cy="685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000" dirty="0"/>
              <a:t>Abhinav Solasa</a:t>
            </a:r>
          </a:p>
        </p:txBody>
      </p:sp>
    </p:spTree>
    <p:extLst>
      <p:ext uri="{BB962C8B-B14F-4D97-AF65-F5344CB8AC3E}">
        <p14:creationId xmlns:p14="http://schemas.microsoft.com/office/powerpoint/2010/main" val="182046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3875-9C2E-41B8-B57C-16F33397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Learnings</a:t>
            </a:r>
          </a:p>
        </p:txBody>
      </p:sp>
      <p:graphicFrame>
        <p:nvGraphicFramePr>
          <p:cNvPr id="26" name="Table 24" descr="Table with three sections, rows alternate colors, headlines to each table section">
            <a:extLst>
              <a:ext uri="{FF2B5EF4-FFF2-40B4-BE49-F238E27FC236}">
                <a16:creationId xmlns:a16="http://schemas.microsoft.com/office/drawing/2014/main" id="{BB6AA445-244B-4912-B6AC-151AE9342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531313"/>
              </p:ext>
            </p:extLst>
          </p:nvPr>
        </p:nvGraphicFramePr>
        <p:xfrm>
          <a:off x="376457" y="870812"/>
          <a:ext cx="8348444" cy="34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953">
                  <a:extLst>
                    <a:ext uri="{9D8B030D-6E8A-4147-A177-3AD203B41FA5}">
                      <a16:colId xmlns:a16="http://schemas.microsoft.com/office/drawing/2014/main" val="3753378449"/>
                    </a:ext>
                  </a:extLst>
                </a:gridCol>
                <a:gridCol w="401819">
                  <a:extLst>
                    <a:ext uri="{9D8B030D-6E8A-4147-A177-3AD203B41FA5}">
                      <a16:colId xmlns:a16="http://schemas.microsoft.com/office/drawing/2014/main" val="4093047423"/>
                    </a:ext>
                  </a:extLst>
                </a:gridCol>
                <a:gridCol w="2505447">
                  <a:extLst>
                    <a:ext uri="{9D8B030D-6E8A-4147-A177-3AD203B41FA5}">
                      <a16:colId xmlns:a16="http://schemas.microsoft.com/office/drawing/2014/main" val="3927173664"/>
                    </a:ext>
                  </a:extLst>
                </a:gridCol>
                <a:gridCol w="437272">
                  <a:extLst>
                    <a:ext uri="{9D8B030D-6E8A-4147-A177-3AD203B41FA5}">
                      <a16:colId xmlns:a16="http://schemas.microsoft.com/office/drawing/2014/main" val="400620197"/>
                    </a:ext>
                  </a:extLst>
                </a:gridCol>
                <a:gridCol w="2501953">
                  <a:extLst>
                    <a:ext uri="{9D8B030D-6E8A-4147-A177-3AD203B41FA5}">
                      <a16:colId xmlns:a16="http://schemas.microsoft.com/office/drawing/2014/main" val="1262456538"/>
                    </a:ext>
                  </a:extLst>
                </a:gridCol>
              </a:tblGrid>
              <a:tr h="56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Technology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Team Skills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Fun Activities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785146"/>
                  </a:ext>
                </a:extLst>
              </a:tr>
              <a:tr h="5636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E48"/>
                          </a:solidFill>
                          <a:effectLst/>
                          <a:uLnTx/>
                          <a:uFillTx/>
                          <a:latin typeface="Fidelity Sans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E48"/>
                          </a:solidFill>
                          <a:effectLst/>
                          <a:uLnTx/>
                          <a:uFillTx/>
                          <a:latin typeface="Fidelity Sans"/>
                          <a:ea typeface="+mn-ea"/>
                          <a:cs typeface="+mn-cs"/>
                        </a:rPr>
                        <a:t>Teamwork and Brainstorming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E48"/>
                          </a:solidFill>
                          <a:effectLst/>
                          <a:uLnTx/>
                          <a:uFillTx/>
                          <a:latin typeface="Fidelity Sans"/>
                          <a:ea typeface="+mn-ea"/>
                          <a:cs typeface="+mn-cs"/>
                        </a:rPr>
                        <a:t>Ton of Ping Pong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286984"/>
                  </a:ext>
                </a:extLst>
              </a:tr>
              <a:tr h="5636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E48"/>
                          </a:solidFill>
                          <a:effectLst/>
                          <a:uLnTx/>
                          <a:uFillTx/>
                          <a:latin typeface="Fidelity Sans"/>
                          <a:ea typeface="+mn-ea"/>
                          <a:cs typeface="+mn-cs"/>
                        </a:rPr>
                        <a:t>SQL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E48"/>
                          </a:solidFill>
                          <a:effectLst/>
                          <a:uLnTx/>
                          <a:uFillTx/>
                          <a:latin typeface="Fidelity Sans"/>
                          <a:ea typeface="+mn-ea"/>
                          <a:cs typeface="+mn-cs"/>
                        </a:rPr>
                        <a:t>Agile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23E48"/>
                          </a:solidFill>
                          <a:effectLst/>
                          <a:uLnTx/>
                          <a:uFillTx/>
                          <a:latin typeface="Fidelity Sans"/>
                          <a:ea typeface="+mn-ea"/>
                          <a:cs typeface="+mn-cs"/>
                        </a:rPr>
                        <a:t>Tiktok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E48"/>
                        </a:solidFill>
                        <a:effectLst/>
                        <a:uLnTx/>
                        <a:uFillTx/>
                        <a:latin typeface="Fidelity Sans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935139"/>
                  </a:ext>
                </a:extLst>
              </a:tr>
              <a:tr h="5636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E48"/>
                          </a:solidFill>
                          <a:effectLst/>
                          <a:uLnTx/>
                          <a:uFillTx/>
                          <a:latin typeface="Fidelity Sans"/>
                          <a:ea typeface="+mn-ea"/>
                          <a:cs typeface="+mn-cs"/>
                        </a:rPr>
                        <a:t>Jira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E48"/>
                          </a:solidFill>
                          <a:effectLst/>
                          <a:uLnTx/>
                          <a:uFillTx/>
                          <a:latin typeface="Fidelity Sans"/>
                          <a:ea typeface="+mn-ea"/>
                          <a:cs typeface="+mn-cs"/>
                        </a:rPr>
                        <a:t>Presentation skills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E48"/>
                          </a:solidFill>
                          <a:effectLst/>
                          <a:uLnTx/>
                          <a:uFillTx/>
                          <a:latin typeface="Fidelity Sans"/>
                          <a:ea typeface="+mn-ea"/>
                          <a:cs typeface="+mn-cs"/>
                        </a:rPr>
                        <a:t>Protein Bars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546578"/>
                  </a:ext>
                </a:extLst>
              </a:tr>
              <a:tr h="5636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E48"/>
                          </a:solidFill>
                          <a:effectLst/>
                          <a:uLnTx/>
                          <a:uFillTx/>
                          <a:latin typeface="Fidelity Sans"/>
                          <a:ea typeface="+mn-ea"/>
                          <a:cs typeface="+mn-cs"/>
                        </a:rPr>
                        <a:t>AWS/Lambda/S3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E48"/>
                          </a:solidFill>
                          <a:effectLst/>
                          <a:uLnTx/>
                          <a:uFillTx/>
                          <a:latin typeface="Fidelity Sans"/>
                          <a:ea typeface="+mn-ea"/>
                          <a:cs typeface="+mn-cs"/>
                        </a:rPr>
                        <a:t>Networking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E48"/>
                          </a:solidFill>
                          <a:effectLst/>
                          <a:uLnTx/>
                          <a:uFillTx/>
                          <a:latin typeface="Fidelity Sans"/>
                          <a:ea typeface="+mn-ea"/>
                          <a:cs typeface="+mn-cs"/>
                        </a:rPr>
                        <a:t>Cornhole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074113"/>
                  </a:ext>
                </a:extLst>
              </a:tr>
              <a:tr h="5636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E48"/>
                        </a:solidFill>
                        <a:effectLst/>
                        <a:uLnTx/>
                        <a:uFillTx/>
                        <a:latin typeface="Fidelity Sans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E48"/>
                        </a:solidFill>
                        <a:effectLst/>
                        <a:uLnTx/>
                        <a:uFillTx/>
                        <a:latin typeface="Fidelity Sans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E48"/>
                        </a:solidFill>
                        <a:effectLst/>
                        <a:uLnTx/>
                        <a:uFillTx/>
                        <a:latin typeface="Fidelity Sans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8700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7274F-D3E8-4950-B8E2-F512C438E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46E731-D52C-420E-B9A6-9FE86F5B321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235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3776-4711-4F6D-93E2-CB774F6CB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232" y="1817454"/>
            <a:ext cx="8523174" cy="754296"/>
          </a:xfrm>
        </p:spPr>
        <p:txBody>
          <a:bodyPr/>
          <a:lstStyle/>
          <a:p>
            <a:pPr algn="ctr"/>
            <a:r>
              <a:rPr lang="en-US" sz="4800" dirty="0"/>
              <a:t>Thank You 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TPS Regulators!!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ACCE3-3CD3-4FB6-B7FD-177C2C37E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46E731-D52C-420E-B9A6-9FE86F5B321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0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5DFF-836B-42FF-ADA3-242E9D53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Pre-Internship Goals</a:t>
            </a:r>
          </a:p>
        </p:txBody>
      </p:sp>
      <p:grpSp>
        <p:nvGrpSpPr>
          <p:cNvPr id="40" name="Group 39" descr="dark green circular background for icon">
            <a:extLst>
              <a:ext uri="{FF2B5EF4-FFF2-40B4-BE49-F238E27FC236}">
                <a16:creationId xmlns:a16="http://schemas.microsoft.com/office/drawing/2014/main" id="{917F5534-6662-49A9-8DA3-DCB9B467DEDA}"/>
              </a:ext>
            </a:extLst>
          </p:cNvPr>
          <p:cNvGrpSpPr/>
          <p:nvPr/>
        </p:nvGrpSpPr>
        <p:grpSpPr>
          <a:xfrm>
            <a:off x="317341" y="882084"/>
            <a:ext cx="437473" cy="437473"/>
            <a:chOff x="317341" y="882084"/>
            <a:chExt cx="437473" cy="437473"/>
          </a:xfrm>
        </p:grpSpPr>
        <p:sp>
          <p:nvSpPr>
            <p:cNvPr id="4" name="Oval 3" descr="star within award icon">
              <a:extLst>
                <a:ext uri="{FF2B5EF4-FFF2-40B4-BE49-F238E27FC236}">
                  <a16:creationId xmlns:a16="http://schemas.microsoft.com/office/drawing/2014/main" id="{D11723B2-3906-49AE-8961-C112FA6BE1D6}"/>
                </a:ext>
              </a:extLst>
            </p:cNvPr>
            <p:cNvSpPr/>
            <p:nvPr/>
          </p:nvSpPr>
          <p:spPr bwMode="auto">
            <a:xfrm rot="10800000">
              <a:off x="317341" y="882084"/>
              <a:ext cx="437473" cy="437473"/>
            </a:xfrm>
            <a:prstGeom prst="ellipse">
              <a:avLst/>
            </a:prstGeom>
            <a:solidFill>
              <a:schemeClr val="tx2"/>
            </a:solidFill>
            <a:ln w="222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Arial Regular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60C062F-D378-42BE-8A01-A78DA23532DA}"/>
                </a:ext>
              </a:extLst>
            </p:cNvPr>
            <p:cNvGrpSpPr/>
            <p:nvPr/>
          </p:nvGrpSpPr>
          <p:grpSpPr>
            <a:xfrm>
              <a:off x="383964" y="947483"/>
              <a:ext cx="311834" cy="312696"/>
              <a:chOff x="5264531" y="7558088"/>
              <a:chExt cx="574675" cy="576263"/>
            </a:xfrm>
            <a:solidFill>
              <a:schemeClr val="bg1"/>
            </a:solidFill>
          </p:grpSpPr>
          <p:sp>
            <p:nvSpPr>
              <p:cNvPr id="6" name="Freeform 67">
                <a:extLst>
                  <a:ext uri="{FF2B5EF4-FFF2-40B4-BE49-F238E27FC236}">
                    <a16:creationId xmlns:a16="http://schemas.microsoft.com/office/drawing/2014/main" id="{33385B0F-F5C1-4607-B978-DA282C1D77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8519" y="7716837"/>
                <a:ext cx="268288" cy="263525"/>
              </a:xfrm>
              <a:custGeom>
                <a:avLst/>
                <a:gdLst>
                  <a:gd name="T0" fmla="*/ 20 w 112"/>
                  <a:gd name="T1" fmla="*/ 110 h 110"/>
                  <a:gd name="T2" fmla="*/ 18 w 112"/>
                  <a:gd name="T3" fmla="*/ 109 h 110"/>
                  <a:gd name="T4" fmla="*/ 16 w 112"/>
                  <a:gd name="T5" fmla="*/ 105 h 110"/>
                  <a:gd name="T6" fmla="*/ 31 w 112"/>
                  <a:gd name="T7" fmla="*/ 67 h 110"/>
                  <a:gd name="T8" fmla="*/ 2 w 112"/>
                  <a:gd name="T9" fmla="*/ 45 h 110"/>
                  <a:gd name="T10" fmla="*/ 0 w 112"/>
                  <a:gd name="T11" fmla="*/ 41 h 110"/>
                  <a:gd name="T12" fmla="*/ 4 w 112"/>
                  <a:gd name="T13" fmla="*/ 38 h 110"/>
                  <a:gd name="T14" fmla="*/ 37 w 112"/>
                  <a:gd name="T15" fmla="*/ 38 h 110"/>
                  <a:gd name="T16" fmla="*/ 52 w 112"/>
                  <a:gd name="T17" fmla="*/ 2 h 110"/>
                  <a:gd name="T18" fmla="*/ 56 w 112"/>
                  <a:gd name="T19" fmla="*/ 0 h 110"/>
                  <a:gd name="T20" fmla="*/ 56 w 112"/>
                  <a:gd name="T21" fmla="*/ 0 h 110"/>
                  <a:gd name="T22" fmla="*/ 60 w 112"/>
                  <a:gd name="T23" fmla="*/ 2 h 110"/>
                  <a:gd name="T24" fmla="*/ 75 w 112"/>
                  <a:gd name="T25" fmla="*/ 38 h 110"/>
                  <a:gd name="T26" fmla="*/ 108 w 112"/>
                  <a:gd name="T27" fmla="*/ 38 h 110"/>
                  <a:gd name="T28" fmla="*/ 112 w 112"/>
                  <a:gd name="T29" fmla="*/ 41 h 110"/>
                  <a:gd name="T30" fmla="*/ 110 w 112"/>
                  <a:gd name="T31" fmla="*/ 45 h 110"/>
                  <a:gd name="T32" fmla="*/ 81 w 112"/>
                  <a:gd name="T33" fmla="*/ 67 h 110"/>
                  <a:gd name="T34" fmla="*/ 96 w 112"/>
                  <a:gd name="T35" fmla="*/ 105 h 110"/>
                  <a:gd name="T36" fmla="*/ 94 w 112"/>
                  <a:gd name="T37" fmla="*/ 109 h 110"/>
                  <a:gd name="T38" fmla="*/ 90 w 112"/>
                  <a:gd name="T39" fmla="*/ 109 h 110"/>
                  <a:gd name="T40" fmla="*/ 56 w 112"/>
                  <a:gd name="T41" fmla="*/ 83 h 110"/>
                  <a:gd name="T42" fmla="*/ 22 w 112"/>
                  <a:gd name="T43" fmla="*/ 109 h 110"/>
                  <a:gd name="T44" fmla="*/ 20 w 112"/>
                  <a:gd name="T45" fmla="*/ 110 h 110"/>
                  <a:gd name="T46" fmla="*/ 16 w 112"/>
                  <a:gd name="T47" fmla="*/ 46 h 110"/>
                  <a:gd name="T48" fmla="*/ 38 w 112"/>
                  <a:gd name="T49" fmla="*/ 63 h 110"/>
                  <a:gd name="T50" fmla="*/ 40 w 112"/>
                  <a:gd name="T51" fmla="*/ 67 h 110"/>
                  <a:gd name="T52" fmla="*/ 29 w 112"/>
                  <a:gd name="T53" fmla="*/ 94 h 110"/>
                  <a:gd name="T54" fmla="*/ 54 w 112"/>
                  <a:gd name="T55" fmla="*/ 75 h 110"/>
                  <a:gd name="T56" fmla="*/ 59 w 112"/>
                  <a:gd name="T57" fmla="*/ 75 h 110"/>
                  <a:gd name="T58" fmla="*/ 83 w 112"/>
                  <a:gd name="T59" fmla="*/ 94 h 110"/>
                  <a:gd name="T60" fmla="*/ 72 w 112"/>
                  <a:gd name="T61" fmla="*/ 67 h 110"/>
                  <a:gd name="T62" fmla="*/ 74 w 112"/>
                  <a:gd name="T63" fmla="*/ 63 h 110"/>
                  <a:gd name="T64" fmla="*/ 96 w 112"/>
                  <a:gd name="T65" fmla="*/ 46 h 110"/>
                  <a:gd name="T66" fmla="*/ 72 w 112"/>
                  <a:gd name="T67" fmla="*/ 46 h 110"/>
                  <a:gd name="T68" fmla="*/ 68 w 112"/>
                  <a:gd name="T69" fmla="*/ 44 h 110"/>
                  <a:gd name="T70" fmla="*/ 56 w 112"/>
                  <a:gd name="T71" fmla="*/ 14 h 110"/>
                  <a:gd name="T72" fmla="*/ 44 w 112"/>
                  <a:gd name="T73" fmla="*/ 44 h 110"/>
                  <a:gd name="T74" fmla="*/ 40 w 112"/>
                  <a:gd name="T75" fmla="*/ 46 h 110"/>
                  <a:gd name="T76" fmla="*/ 16 w 112"/>
                  <a:gd name="T77" fmla="*/ 46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12" h="110">
                    <a:moveTo>
                      <a:pt x="20" y="110"/>
                    </a:moveTo>
                    <a:cubicBezTo>
                      <a:pt x="19" y="110"/>
                      <a:pt x="18" y="110"/>
                      <a:pt x="18" y="109"/>
                    </a:cubicBezTo>
                    <a:cubicBezTo>
                      <a:pt x="16" y="108"/>
                      <a:pt x="16" y="106"/>
                      <a:pt x="16" y="105"/>
                    </a:cubicBezTo>
                    <a:cubicBezTo>
                      <a:pt x="31" y="67"/>
                      <a:pt x="31" y="67"/>
                      <a:pt x="31" y="67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0" y="44"/>
                      <a:pt x="0" y="42"/>
                      <a:pt x="0" y="41"/>
                    </a:cubicBezTo>
                    <a:cubicBezTo>
                      <a:pt x="1" y="39"/>
                      <a:pt x="2" y="38"/>
                      <a:pt x="4" y="38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3" y="1"/>
                      <a:pt x="54" y="0"/>
                      <a:pt x="5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8" y="0"/>
                      <a:pt x="59" y="1"/>
                      <a:pt x="60" y="2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10" y="38"/>
                      <a:pt x="111" y="39"/>
                      <a:pt x="112" y="41"/>
                    </a:cubicBezTo>
                    <a:cubicBezTo>
                      <a:pt x="112" y="42"/>
                      <a:pt x="112" y="44"/>
                      <a:pt x="110" y="45"/>
                    </a:cubicBezTo>
                    <a:cubicBezTo>
                      <a:pt x="81" y="67"/>
                      <a:pt x="81" y="67"/>
                      <a:pt x="81" y="67"/>
                    </a:cubicBezTo>
                    <a:cubicBezTo>
                      <a:pt x="96" y="105"/>
                      <a:pt x="96" y="105"/>
                      <a:pt x="96" y="105"/>
                    </a:cubicBezTo>
                    <a:cubicBezTo>
                      <a:pt x="96" y="106"/>
                      <a:pt x="96" y="108"/>
                      <a:pt x="94" y="109"/>
                    </a:cubicBezTo>
                    <a:cubicBezTo>
                      <a:pt x="93" y="110"/>
                      <a:pt x="91" y="110"/>
                      <a:pt x="90" y="10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10"/>
                      <a:pt x="21" y="110"/>
                      <a:pt x="20" y="110"/>
                    </a:cubicBezTo>
                    <a:close/>
                    <a:moveTo>
                      <a:pt x="16" y="46"/>
                    </a:moveTo>
                    <a:cubicBezTo>
                      <a:pt x="38" y="63"/>
                      <a:pt x="38" y="63"/>
                      <a:pt x="38" y="63"/>
                    </a:cubicBezTo>
                    <a:cubicBezTo>
                      <a:pt x="40" y="64"/>
                      <a:pt x="40" y="66"/>
                      <a:pt x="40" y="67"/>
                    </a:cubicBezTo>
                    <a:cubicBezTo>
                      <a:pt x="29" y="94"/>
                      <a:pt x="29" y="94"/>
                      <a:pt x="29" y="94"/>
                    </a:cubicBezTo>
                    <a:cubicBezTo>
                      <a:pt x="54" y="75"/>
                      <a:pt x="54" y="75"/>
                      <a:pt x="54" y="75"/>
                    </a:cubicBezTo>
                    <a:cubicBezTo>
                      <a:pt x="55" y="73"/>
                      <a:pt x="57" y="73"/>
                      <a:pt x="59" y="75"/>
                    </a:cubicBezTo>
                    <a:cubicBezTo>
                      <a:pt x="83" y="94"/>
                      <a:pt x="83" y="94"/>
                      <a:pt x="83" y="94"/>
                    </a:cubicBezTo>
                    <a:cubicBezTo>
                      <a:pt x="72" y="67"/>
                      <a:pt x="72" y="67"/>
                      <a:pt x="72" y="67"/>
                    </a:cubicBezTo>
                    <a:cubicBezTo>
                      <a:pt x="72" y="66"/>
                      <a:pt x="72" y="64"/>
                      <a:pt x="74" y="63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72" y="46"/>
                      <a:pt x="72" y="46"/>
                      <a:pt x="72" y="46"/>
                    </a:cubicBezTo>
                    <a:cubicBezTo>
                      <a:pt x="70" y="46"/>
                      <a:pt x="69" y="45"/>
                      <a:pt x="68" y="4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43" y="45"/>
                      <a:pt x="42" y="46"/>
                      <a:pt x="40" y="46"/>
                    </a:cubicBezTo>
                    <a:lnTo>
                      <a:pt x="16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" name="Freeform 68">
                <a:extLst>
                  <a:ext uri="{FF2B5EF4-FFF2-40B4-BE49-F238E27FC236}">
                    <a16:creationId xmlns:a16="http://schemas.microsoft.com/office/drawing/2014/main" id="{5827B061-5728-430F-870A-41013309C0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64531" y="7558088"/>
                <a:ext cx="574675" cy="576263"/>
              </a:xfrm>
              <a:custGeom>
                <a:avLst/>
                <a:gdLst>
                  <a:gd name="T0" fmla="*/ 117 w 240"/>
                  <a:gd name="T1" fmla="*/ 239 h 240"/>
                  <a:gd name="T2" fmla="*/ 77 w 240"/>
                  <a:gd name="T3" fmla="*/ 231 h 240"/>
                  <a:gd name="T4" fmla="*/ 72 w 240"/>
                  <a:gd name="T5" fmla="*/ 228 h 240"/>
                  <a:gd name="T6" fmla="*/ 38 w 240"/>
                  <a:gd name="T7" fmla="*/ 206 h 240"/>
                  <a:gd name="T8" fmla="*/ 34 w 240"/>
                  <a:gd name="T9" fmla="*/ 202 h 240"/>
                  <a:gd name="T10" fmla="*/ 12 w 240"/>
                  <a:gd name="T11" fmla="*/ 168 h 240"/>
                  <a:gd name="T12" fmla="*/ 9 w 240"/>
                  <a:gd name="T13" fmla="*/ 163 h 240"/>
                  <a:gd name="T14" fmla="*/ 1 w 240"/>
                  <a:gd name="T15" fmla="*/ 123 h 240"/>
                  <a:gd name="T16" fmla="*/ 1 w 240"/>
                  <a:gd name="T17" fmla="*/ 117 h 240"/>
                  <a:gd name="T18" fmla="*/ 9 w 240"/>
                  <a:gd name="T19" fmla="*/ 77 h 240"/>
                  <a:gd name="T20" fmla="*/ 12 w 240"/>
                  <a:gd name="T21" fmla="*/ 72 h 240"/>
                  <a:gd name="T22" fmla="*/ 34 w 240"/>
                  <a:gd name="T23" fmla="*/ 38 h 240"/>
                  <a:gd name="T24" fmla="*/ 38 w 240"/>
                  <a:gd name="T25" fmla="*/ 34 h 240"/>
                  <a:gd name="T26" fmla="*/ 72 w 240"/>
                  <a:gd name="T27" fmla="*/ 12 h 240"/>
                  <a:gd name="T28" fmla="*/ 77 w 240"/>
                  <a:gd name="T29" fmla="*/ 9 h 240"/>
                  <a:gd name="T30" fmla="*/ 117 w 240"/>
                  <a:gd name="T31" fmla="*/ 1 h 240"/>
                  <a:gd name="T32" fmla="*/ 140 w 240"/>
                  <a:gd name="T33" fmla="*/ 21 h 240"/>
                  <a:gd name="T34" fmla="*/ 166 w 240"/>
                  <a:gd name="T35" fmla="*/ 9 h 240"/>
                  <a:gd name="T36" fmla="*/ 176 w 240"/>
                  <a:gd name="T37" fmla="*/ 36 h 240"/>
                  <a:gd name="T38" fmla="*/ 205 w 240"/>
                  <a:gd name="T39" fmla="*/ 35 h 240"/>
                  <a:gd name="T40" fmla="*/ 204 w 240"/>
                  <a:gd name="T41" fmla="*/ 64 h 240"/>
                  <a:gd name="T42" fmla="*/ 231 w 240"/>
                  <a:gd name="T43" fmla="*/ 74 h 240"/>
                  <a:gd name="T44" fmla="*/ 219 w 240"/>
                  <a:gd name="T45" fmla="*/ 100 h 240"/>
                  <a:gd name="T46" fmla="*/ 240 w 240"/>
                  <a:gd name="T47" fmla="*/ 120 h 240"/>
                  <a:gd name="T48" fmla="*/ 219 w 240"/>
                  <a:gd name="T49" fmla="*/ 140 h 240"/>
                  <a:gd name="T50" fmla="*/ 231 w 240"/>
                  <a:gd name="T51" fmla="*/ 166 h 240"/>
                  <a:gd name="T52" fmla="*/ 204 w 240"/>
                  <a:gd name="T53" fmla="*/ 176 h 240"/>
                  <a:gd name="T54" fmla="*/ 205 w 240"/>
                  <a:gd name="T55" fmla="*/ 205 h 240"/>
                  <a:gd name="T56" fmla="*/ 176 w 240"/>
                  <a:gd name="T57" fmla="*/ 204 h 240"/>
                  <a:gd name="T58" fmla="*/ 166 w 240"/>
                  <a:gd name="T59" fmla="*/ 231 h 240"/>
                  <a:gd name="T60" fmla="*/ 140 w 240"/>
                  <a:gd name="T61" fmla="*/ 219 h 240"/>
                  <a:gd name="T62" fmla="*/ 120 w 240"/>
                  <a:gd name="T63" fmla="*/ 240 h 240"/>
                  <a:gd name="T64" fmla="*/ 104 w 240"/>
                  <a:gd name="T65" fmla="*/ 211 h 240"/>
                  <a:gd name="T66" fmla="*/ 136 w 240"/>
                  <a:gd name="T67" fmla="*/ 211 h 240"/>
                  <a:gd name="T68" fmla="*/ 162 w 240"/>
                  <a:gd name="T69" fmla="*/ 221 h 240"/>
                  <a:gd name="T70" fmla="*/ 173 w 240"/>
                  <a:gd name="T71" fmla="*/ 195 h 240"/>
                  <a:gd name="T72" fmla="*/ 195 w 240"/>
                  <a:gd name="T73" fmla="*/ 173 h 240"/>
                  <a:gd name="T74" fmla="*/ 221 w 240"/>
                  <a:gd name="T75" fmla="*/ 162 h 240"/>
                  <a:gd name="T76" fmla="*/ 211 w 240"/>
                  <a:gd name="T77" fmla="*/ 136 h 240"/>
                  <a:gd name="T78" fmla="*/ 211 w 240"/>
                  <a:gd name="T79" fmla="*/ 104 h 240"/>
                  <a:gd name="T80" fmla="*/ 221 w 240"/>
                  <a:gd name="T81" fmla="*/ 78 h 240"/>
                  <a:gd name="T82" fmla="*/ 195 w 240"/>
                  <a:gd name="T83" fmla="*/ 67 h 240"/>
                  <a:gd name="T84" fmla="*/ 173 w 240"/>
                  <a:gd name="T85" fmla="*/ 45 h 240"/>
                  <a:gd name="T86" fmla="*/ 162 w 240"/>
                  <a:gd name="T87" fmla="*/ 19 h 240"/>
                  <a:gd name="T88" fmla="*/ 136 w 240"/>
                  <a:gd name="T89" fmla="*/ 29 h 240"/>
                  <a:gd name="T90" fmla="*/ 104 w 240"/>
                  <a:gd name="T91" fmla="*/ 29 h 240"/>
                  <a:gd name="T92" fmla="*/ 78 w 240"/>
                  <a:gd name="T93" fmla="*/ 19 h 240"/>
                  <a:gd name="T94" fmla="*/ 67 w 240"/>
                  <a:gd name="T95" fmla="*/ 45 h 240"/>
                  <a:gd name="T96" fmla="*/ 45 w 240"/>
                  <a:gd name="T97" fmla="*/ 67 h 240"/>
                  <a:gd name="T98" fmla="*/ 19 w 240"/>
                  <a:gd name="T99" fmla="*/ 78 h 240"/>
                  <a:gd name="T100" fmla="*/ 29 w 240"/>
                  <a:gd name="T101" fmla="*/ 104 h 240"/>
                  <a:gd name="T102" fmla="*/ 29 w 240"/>
                  <a:gd name="T103" fmla="*/ 136 h 240"/>
                  <a:gd name="T104" fmla="*/ 19 w 240"/>
                  <a:gd name="T105" fmla="*/ 162 h 240"/>
                  <a:gd name="T106" fmla="*/ 45 w 240"/>
                  <a:gd name="T107" fmla="*/ 173 h 240"/>
                  <a:gd name="T108" fmla="*/ 67 w 240"/>
                  <a:gd name="T109" fmla="*/ 195 h 240"/>
                  <a:gd name="T110" fmla="*/ 78 w 240"/>
                  <a:gd name="T111" fmla="*/ 221 h 240"/>
                  <a:gd name="T112" fmla="*/ 101 w 240"/>
                  <a:gd name="T113" fmla="*/ 21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40" h="240">
                    <a:moveTo>
                      <a:pt x="120" y="240"/>
                    </a:moveTo>
                    <a:cubicBezTo>
                      <a:pt x="119" y="240"/>
                      <a:pt x="118" y="239"/>
                      <a:pt x="117" y="239"/>
                    </a:cubicBezTo>
                    <a:cubicBezTo>
                      <a:pt x="100" y="219"/>
                      <a:pt x="100" y="219"/>
                      <a:pt x="100" y="219"/>
                    </a:cubicBezTo>
                    <a:cubicBezTo>
                      <a:pt x="77" y="231"/>
                      <a:pt x="77" y="231"/>
                      <a:pt x="77" y="231"/>
                    </a:cubicBezTo>
                    <a:cubicBezTo>
                      <a:pt x="76" y="231"/>
                      <a:pt x="75" y="231"/>
                      <a:pt x="74" y="231"/>
                    </a:cubicBezTo>
                    <a:cubicBezTo>
                      <a:pt x="73" y="230"/>
                      <a:pt x="72" y="229"/>
                      <a:pt x="72" y="228"/>
                    </a:cubicBezTo>
                    <a:cubicBezTo>
                      <a:pt x="64" y="204"/>
                      <a:pt x="64" y="204"/>
                      <a:pt x="64" y="204"/>
                    </a:cubicBezTo>
                    <a:cubicBezTo>
                      <a:pt x="38" y="206"/>
                      <a:pt x="38" y="206"/>
                      <a:pt x="38" y="206"/>
                    </a:cubicBezTo>
                    <a:cubicBezTo>
                      <a:pt x="37" y="206"/>
                      <a:pt x="36" y="206"/>
                      <a:pt x="35" y="205"/>
                    </a:cubicBezTo>
                    <a:cubicBezTo>
                      <a:pt x="34" y="204"/>
                      <a:pt x="34" y="203"/>
                      <a:pt x="34" y="202"/>
                    </a:cubicBezTo>
                    <a:cubicBezTo>
                      <a:pt x="36" y="176"/>
                      <a:pt x="36" y="176"/>
                      <a:pt x="36" y="176"/>
                    </a:cubicBezTo>
                    <a:cubicBezTo>
                      <a:pt x="12" y="168"/>
                      <a:pt x="12" y="168"/>
                      <a:pt x="12" y="168"/>
                    </a:cubicBezTo>
                    <a:cubicBezTo>
                      <a:pt x="11" y="168"/>
                      <a:pt x="10" y="167"/>
                      <a:pt x="9" y="166"/>
                    </a:cubicBezTo>
                    <a:cubicBezTo>
                      <a:pt x="9" y="165"/>
                      <a:pt x="9" y="164"/>
                      <a:pt x="9" y="163"/>
                    </a:cubicBezTo>
                    <a:cubicBezTo>
                      <a:pt x="21" y="140"/>
                      <a:pt x="21" y="140"/>
                      <a:pt x="21" y="140"/>
                    </a:cubicBezTo>
                    <a:cubicBezTo>
                      <a:pt x="1" y="123"/>
                      <a:pt x="1" y="123"/>
                      <a:pt x="1" y="123"/>
                    </a:cubicBezTo>
                    <a:cubicBezTo>
                      <a:pt x="1" y="122"/>
                      <a:pt x="0" y="121"/>
                      <a:pt x="0" y="120"/>
                    </a:cubicBezTo>
                    <a:cubicBezTo>
                      <a:pt x="0" y="119"/>
                      <a:pt x="1" y="118"/>
                      <a:pt x="1" y="117"/>
                    </a:cubicBezTo>
                    <a:cubicBezTo>
                      <a:pt x="21" y="100"/>
                      <a:pt x="21" y="100"/>
                      <a:pt x="21" y="100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9" y="76"/>
                      <a:pt x="9" y="75"/>
                      <a:pt x="9" y="74"/>
                    </a:cubicBezTo>
                    <a:cubicBezTo>
                      <a:pt x="10" y="73"/>
                      <a:pt x="11" y="72"/>
                      <a:pt x="12" y="72"/>
                    </a:cubicBezTo>
                    <a:cubicBezTo>
                      <a:pt x="36" y="64"/>
                      <a:pt x="36" y="64"/>
                      <a:pt x="36" y="64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7"/>
                      <a:pt x="34" y="36"/>
                      <a:pt x="35" y="35"/>
                    </a:cubicBezTo>
                    <a:cubicBezTo>
                      <a:pt x="36" y="34"/>
                      <a:pt x="37" y="34"/>
                      <a:pt x="38" y="34"/>
                    </a:cubicBezTo>
                    <a:cubicBezTo>
                      <a:pt x="64" y="36"/>
                      <a:pt x="64" y="36"/>
                      <a:pt x="64" y="36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1"/>
                      <a:pt x="73" y="10"/>
                      <a:pt x="74" y="9"/>
                    </a:cubicBezTo>
                    <a:cubicBezTo>
                      <a:pt x="75" y="9"/>
                      <a:pt x="76" y="9"/>
                      <a:pt x="77" y="9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8" y="0"/>
                      <a:pt x="122" y="0"/>
                      <a:pt x="123" y="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63" y="9"/>
                      <a:pt x="163" y="9"/>
                      <a:pt x="163" y="9"/>
                    </a:cubicBezTo>
                    <a:cubicBezTo>
                      <a:pt x="164" y="9"/>
                      <a:pt x="165" y="9"/>
                      <a:pt x="166" y="9"/>
                    </a:cubicBezTo>
                    <a:cubicBezTo>
                      <a:pt x="167" y="10"/>
                      <a:pt x="168" y="11"/>
                      <a:pt x="168" y="12"/>
                    </a:cubicBezTo>
                    <a:cubicBezTo>
                      <a:pt x="176" y="36"/>
                      <a:pt x="176" y="36"/>
                      <a:pt x="176" y="36"/>
                    </a:cubicBezTo>
                    <a:cubicBezTo>
                      <a:pt x="202" y="34"/>
                      <a:pt x="202" y="34"/>
                      <a:pt x="202" y="34"/>
                    </a:cubicBezTo>
                    <a:cubicBezTo>
                      <a:pt x="203" y="34"/>
                      <a:pt x="204" y="34"/>
                      <a:pt x="205" y="35"/>
                    </a:cubicBezTo>
                    <a:cubicBezTo>
                      <a:pt x="206" y="36"/>
                      <a:pt x="206" y="37"/>
                      <a:pt x="206" y="38"/>
                    </a:cubicBezTo>
                    <a:cubicBezTo>
                      <a:pt x="204" y="64"/>
                      <a:pt x="204" y="64"/>
                      <a:pt x="204" y="64"/>
                    </a:cubicBezTo>
                    <a:cubicBezTo>
                      <a:pt x="228" y="72"/>
                      <a:pt x="228" y="72"/>
                      <a:pt x="228" y="72"/>
                    </a:cubicBezTo>
                    <a:cubicBezTo>
                      <a:pt x="229" y="72"/>
                      <a:pt x="230" y="73"/>
                      <a:pt x="231" y="74"/>
                    </a:cubicBezTo>
                    <a:cubicBezTo>
                      <a:pt x="231" y="75"/>
                      <a:pt x="231" y="76"/>
                      <a:pt x="231" y="77"/>
                    </a:cubicBezTo>
                    <a:cubicBezTo>
                      <a:pt x="219" y="100"/>
                      <a:pt x="219" y="100"/>
                      <a:pt x="219" y="100"/>
                    </a:cubicBezTo>
                    <a:cubicBezTo>
                      <a:pt x="239" y="117"/>
                      <a:pt x="239" y="117"/>
                      <a:pt x="239" y="117"/>
                    </a:cubicBezTo>
                    <a:cubicBezTo>
                      <a:pt x="239" y="118"/>
                      <a:pt x="240" y="119"/>
                      <a:pt x="240" y="120"/>
                    </a:cubicBezTo>
                    <a:cubicBezTo>
                      <a:pt x="240" y="121"/>
                      <a:pt x="239" y="122"/>
                      <a:pt x="239" y="123"/>
                    </a:cubicBezTo>
                    <a:cubicBezTo>
                      <a:pt x="219" y="140"/>
                      <a:pt x="219" y="140"/>
                      <a:pt x="219" y="140"/>
                    </a:cubicBezTo>
                    <a:cubicBezTo>
                      <a:pt x="231" y="163"/>
                      <a:pt x="231" y="163"/>
                      <a:pt x="231" y="163"/>
                    </a:cubicBezTo>
                    <a:cubicBezTo>
                      <a:pt x="231" y="164"/>
                      <a:pt x="231" y="165"/>
                      <a:pt x="231" y="166"/>
                    </a:cubicBezTo>
                    <a:cubicBezTo>
                      <a:pt x="230" y="167"/>
                      <a:pt x="229" y="168"/>
                      <a:pt x="228" y="168"/>
                    </a:cubicBezTo>
                    <a:cubicBezTo>
                      <a:pt x="204" y="176"/>
                      <a:pt x="204" y="176"/>
                      <a:pt x="204" y="176"/>
                    </a:cubicBezTo>
                    <a:cubicBezTo>
                      <a:pt x="206" y="202"/>
                      <a:pt x="206" y="202"/>
                      <a:pt x="206" y="202"/>
                    </a:cubicBezTo>
                    <a:cubicBezTo>
                      <a:pt x="206" y="203"/>
                      <a:pt x="206" y="204"/>
                      <a:pt x="205" y="205"/>
                    </a:cubicBezTo>
                    <a:cubicBezTo>
                      <a:pt x="204" y="206"/>
                      <a:pt x="203" y="206"/>
                      <a:pt x="202" y="206"/>
                    </a:cubicBezTo>
                    <a:cubicBezTo>
                      <a:pt x="176" y="204"/>
                      <a:pt x="176" y="204"/>
                      <a:pt x="176" y="204"/>
                    </a:cubicBezTo>
                    <a:cubicBezTo>
                      <a:pt x="168" y="228"/>
                      <a:pt x="168" y="228"/>
                      <a:pt x="168" y="228"/>
                    </a:cubicBezTo>
                    <a:cubicBezTo>
                      <a:pt x="168" y="229"/>
                      <a:pt x="167" y="230"/>
                      <a:pt x="166" y="231"/>
                    </a:cubicBezTo>
                    <a:cubicBezTo>
                      <a:pt x="165" y="231"/>
                      <a:pt x="164" y="231"/>
                      <a:pt x="163" y="231"/>
                    </a:cubicBezTo>
                    <a:cubicBezTo>
                      <a:pt x="140" y="219"/>
                      <a:pt x="140" y="219"/>
                      <a:pt x="140" y="219"/>
                    </a:cubicBezTo>
                    <a:cubicBezTo>
                      <a:pt x="123" y="239"/>
                      <a:pt x="123" y="239"/>
                      <a:pt x="123" y="239"/>
                    </a:cubicBezTo>
                    <a:cubicBezTo>
                      <a:pt x="122" y="239"/>
                      <a:pt x="121" y="240"/>
                      <a:pt x="120" y="240"/>
                    </a:cubicBezTo>
                    <a:close/>
                    <a:moveTo>
                      <a:pt x="101" y="210"/>
                    </a:moveTo>
                    <a:cubicBezTo>
                      <a:pt x="103" y="210"/>
                      <a:pt x="104" y="210"/>
                      <a:pt x="104" y="211"/>
                    </a:cubicBezTo>
                    <a:cubicBezTo>
                      <a:pt x="120" y="230"/>
                      <a:pt x="120" y="230"/>
                      <a:pt x="120" y="230"/>
                    </a:cubicBezTo>
                    <a:cubicBezTo>
                      <a:pt x="136" y="211"/>
                      <a:pt x="136" y="211"/>
                      <a:pt x="136" y="211"/>
                    </a:cubicBezTo>
                    <a:cubicBezTo>
                      <a:pt x="137" y="210"/>
                      <a:pt x="139" y="209"/>
                      <a:pt x="140" y="210"/>
                    </a:cubicBezTo>
                    <a:cubicBezTo>
                      <a:pt x="162" y="221"/>
                      <a:pt x="162" y="221"/>
                      <a:pt x="162" y="221"/>
                    </a:cubicBezTo>
                    <a:cubicBezTo>
                      <a:pt x="169" y="198"/>
                      <a:pt x="169" y="198"/>
                      <a:pt x="169" y="198"/>
                    </a:cubicBezTo>
                    <a:cubicBezTo>
                      <a:pt x="170" y="196"/>
                      <a:pt x="172" y="195"/>
                      <a:pt x="173" y="195"/>
                    </a:cubicBezTo>
                    <a:cubicBezTo>
                      <a:pt x="198" y="198"/>
                      <a:pt x="198" y="198"/>
                      <a:pt x="198" y="198"/>
                    </a:cubicBezTo>
                    <a:cubicBezTo>
                      <a:pt x="195" y="173"/>
                      <a:pt x="195" y="173"/>
                      <a:pt x="195" y="173"/>
                    </a:cubicBezTo>
                    <a:cubicBezTo>
                      <a:pt x="195" y="172"/>
                      <a:pt x="196" y="170"/>
                      <a:pt x="198" y="169"/>
                    </a:cubicBezTo>
                    <a:cubicBezTo>
                      <a:pt x="221" y="162"/>
                      <a:pt x="221" y="162"/>
                      <a:pt x="221" y="162"/>
                    </a:cubicBezTo>
                    <a:cubicBezTo>
                      <a:pt x="210" y="140"/>
                      <a:pt x="210" y="140"/>
                      <a:pt x="210" y="140"/>
                    </a:cubicBezTo>
                    <a:cubicBezTo>
                      <a:pt x="209" y="139"/>
                      <a:pt x="210" y="137"/>
                      <a:pt x="211" y="136"/>
                    </a:cubicBezTo>
                    <a:cubicBezTo>
                      <a:pt x="230" y="120"/>
                      <a:pt x="230" y="120"/>
                      <a:pt x="230" y="120"/>
                    </a:cubicBezTo>
                    <a:cubicBezTo>
                      <a:pt x="211" y="104"/>
                      <a:pt x="211" y="104"/>
                      <a:pt x="211" y="104"/>
                    </a:cubicBezTo>
                    <a:cubicBezTo>
                      <a:pt x="210" y="103"/>
                      <a:pt x="209" y="101"/>
                      <a:pt x="210" y="100"/>
                    </a:cubicBezTo>
                    <a:cubicBezTo>
                      <a:pt x="221" y="78"/>
                      <a:pt x="221" y="78"/>
                      <a:pt x="221" y="78"/>
                    </a:cubicBezTo>
                    <a:cubicBezTo>
                      <a:pt x="198" y="71"/>
                      <a:pt x="198" y="71"/>
                      <a:pt x="198" y="71"/>
                    </a:cubicBezTo>
                    <a:cubicBezTo>
                      <a:pt x="196" y="70"/>
                      <a:pt x="195" y="68"/>
                      <a:pt x="195" y="67"/>
                    </a:cubicBezTo>
                    <a:cubicBezTo>
                      <a:pt x="198" y="42"/>
                      <a:pt x="198" y="42"/>
                      <a:pt x="198" y="42"/>
                    </a:cubicBezTo>
                    <a:cubicBezTo>
                      <a:pt x="173" y="45"/>
                      <a:pt x="173" y="45"/>
                      <a:pt x="173" y="45"/>
                    </a:cubicBezTo>
                    <a:cubicBezTo>
                      <a:pt x="172" y="45"/>
                      <a:pt x="170" y="44"/>
                      <a:pt x="169" y="42"/>
                    </a:cubicBezTo>
                    <a:cubicBezTo>
                      <a:pt x="162" y="19"/>
                      <a:pt x="162" y="19"/>
                      <a:pt x="162" y="19"/>
                    </a:cubicBezTo>
                    <a:cubicBezTo>
                      <a:pt x="140" y="30"/>
                      <a:pt x="140" y="30"/>
                      <a:pt x="140" y="30"/>
                    </a:cubicBezTo>
                    <a:cubicBezTo>
                      <a:pt x="139" y="31"/>
                      <a:pt x="137" y="30"/>
                      <a:pt x="136" y="29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04" y="29"/>
                      <a:pt x="104" y="29"/>
                      <a:pt x="104" y="29"/>
                    </a:cubicBezTo>
                    <a:cubicBezTo>
                      <a:pt x="103" y="30"/>
                      <a:pt x="101" y="31"/>
                      <a:pt x="100" y="30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1" y="42"/>
                      <a:pt x="71" y="42"/>
                      <a:pt x="71" y="42"/>
                    </a:cubicBezTo>
                    <a:cubicBezTo>
                      <a:pt x="70" y="44"/>
                      <a:pt x="68" y="45"/>
                      <a:pt x="67" y="45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45" y="67"/>
                      <a:pt x="45" y="67"/>
                      <a:pt x="45" y="67"/>
                    </a:cubicBezTo>
                    <a:cubicBezTo>
                      <a:pt x="45" y="68"/>
                      <a:pt x="44" y="70"/>
                      <a:pt x="42" y="71"/>
                    </a:cubicBezTo>
                    <a:cubicBezTo>
                      <a:pt x="19" y="78"/>
                      <a:pt x="19" y="78"/>
                      <a:pt x="19" y="78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31" y="101"/>
                      <a:pt x="30" y="103"/>
                      <a:pt x="29" y="104"/>
                    </a:cubicBezTo>
                    <a:cubicBezTo>
                      <a:pt x="10" y="120"/>
                      <a:pt x="10" y="120"/>
                      <a:pt x="10" y="120"/>
                    </a:cubicBezTo>
                    <a:cubicBezTo>
                      <a:pt x="29" y="136"/>
                      <a:pt x="29" y="136"/>
                      <a:pt x="29" y="136"/>
                    </a:cubicBezTo>
                    <a:cubicBezTo>
                      <a:pt x="30" y="137"/>
                      <a:pt x="31" y="139"/>
                      <a:pt x="30" y="140"/>
                    </a:cubicBezTo>
                    <a:cubicBezTo>
                      <a:pt x="19" y="162"/>
                      <a:pt x="19" y="162"/>
                      <a:pt x="19" y="162"/>
                    </a:cubicBezTo>
                    <a:cubicBezTo>
                      <a:pt x="42" y="169"/>
                      <a:pt x="42" y="169"/>
                      <a:pt x="42" y="169"/>
                    </a:cubicBezTo>
                    <a:cubicBezTo>
                      <a:pt x="44" y="170"/>
                      <a:pt x="45" y="172"/>
                      <a:pt x="45" y="173"/>
                    </a:cubicBezTo>
                    <a:cubicBezTo>
                      <a:pt x="42" y="198"/>
                      <a:pt x="42" y="198"/>
                      <a:pt x="42" y="198"/>
                    </a:cubicBezTo>
                    <a:cubicBezTo>
                      <a:pt x="67" y="195"/>
                      <a:pt x="67" y="195"/>
                      <a:pt x="67" y="195"/>
                    </a:cubicBezTo>
                    <a:cubicBezTo>
                      <a:pt x="68" y="195"/>
                      <a:pt x="70" y="196"/>
                      <a:pt x="71" y="198"/>
                    </a:cubicBezTo>
                    <a:cubicBezTo>
                      <a:pt x="78" y="221"/>
                      <a:pt x="78" y="221"/>
                      <a:pt x="78" y="221"/>
                    </a:cubicBezTo>
                    <a:cubicBezTo>
                      <a:pt x="100" y="210"/>
                      <a:pt x="100" y="210"/>
                      <a:pt x="100" y="210"/>
                    </a:cubicBezTo>
                    <a:cubicBezTo>
                      <a:pt x="100" y="210"/>
                      <a:pt x="101" y="210"/>
                      <a:pt x="101" y="2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42" name="Group 41" descr="light green circular background for icon">
            <a:extLst>
              <a:ext uri="{FF2B5EF4-FFF2-40B4-BE49-F238E27FC236}">
                <a16:creationId xmlns:a16="http://schemas.microsoft.com/office/drawing/2014/main" id="{C1A91AD3-FB54-45F3-A8D6-BF58EC52C5A5}"/>
              </a:ext>
            </a:extLst>
          </p:cNvPr>
          <p:cNvGrpSpPr/>
          <p:nvPr/>
        </p:nvGrpSpPr>
        <p:grpSpPr>
          <a:xfrm>
            <a:off x="310115" y="1562177"/>
            <a:ext cx="437473" cy="437473"/>
            <a:chOff x="310115" y="1562177"/>
            <a:chExt cx="437473" cy="43747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767CEC1-5A16-41D7-94FC-183ED831A6BD}"/>
                </a:ext>
              </a:extLst>
            </p:cNvPr>
            <p:cNvSpPr/>
            <p:nvPr/>
          </p:nvSpPr>
          <p:spPr bwMode="auto">
            <a:xfrm rot="10800000">
              <a:off x="310115" y="1562177"/>
              <a:ext cx="437473" cy="437473"/>
            </a:xfrm>
            <a:prstGeom prst="ellipse">
              <a:avLst/>
            </a:prstGeom>
            <a:solidFill>
              <a:schemeClr val="bg2"/>
            </a:solidFill>
            <a:ln w="222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Arial Regular" charset="0"/>
              </a:endParaRPr>
            </a:p>
          </p:txBody>
        </p:sp>
        <p:pic>
          <p:nvPicPr>
            <p:cNvPr id="41" name="Graphic 40" descr="flag icon">
              <a:extLst>
                <a:ext uri="{FF2B5EF4-FFF2-40B4-BE49-F238E27FC236}">
                  <a16:creationId xmlns:a16="http://schemas.microsoft.com/office/drawing/2014/main" id="{50376983-8E52-4EB0-BA60-BB1BC4576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273543">
              <a:off x="430859" y="1626728"/>
              <a:ext cx="252492" cy="315615"/>
            </a:xfrm>
            <a:prstGeom prst="rect">
              <a:avLst/>
            </a:prstGeom>
          </p:spPr>
        </p:pic>
      </p:grpSp>
      <p:grpSp>
        <p:nvGrpSpPr>
          <p:cNvPr id="44" name="Group 43" descr="gray circular background for icon">
            <a:extLst>
              <a:ext uri="{FF2B5EF4-FFF2-40B4-BE49-F238E27FC236}">
                <a16:creationId xmlns:a16="http://schemas.microsoft.com/office/drawing/2014/main" id="{6FF6A5FE-328D-4DF0-BBA8-3312D6A926A0}"/>
              </a:ext>
            </a:extLst>
          </p:cNvPr>
          <p:cNvGrpSpPr/>
          <p:nvPr/>
        </p:nvGrpSpPr>
        <p:grpSpPr>
          <a:xfrm>
            <a:off x="310115" y="2205554"/>
            <a:ext cx="437473" cy="437473"/>
            <a:chOff x="310115" y="2205554"/>
            <a:chExt cx="437473" cy="43747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F667EBE-77C0-4FA4-AE9F-B966C3BC0839}"/>
                </a:ext>
              </a:extLst>
            </p:cNvPr>
            <p:cNvSpPr/>
            <p:nvPr/>
          </p:nvSpPr>
          <p:spPr bwMode="auto">
            <a:xfrm rot="10800000">
              <a:off x="310115" y="2205554"/>
              <a:ext cx="437473" cy="437473"/>
            </a:xfrm>
            <a:prstGeom prst="ellipse">
              <a:avLst/>
            </a:prstGeom>
            <a:solidFill>
              <a:schemeClr val="accent5"/>
            </a:solidFill>
            <a:ln w="222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Arial Regular" charset="0"/>
              </a:endParaRPr>
            </a:p>
          </p:txBody>
        </p:sp>
        <p:pic>
          <p:nvPicPr>
            <p:cNvPr id="43" name="Graphic 42" descr="heart icon">
              <a:extLst>
                <a:ext uri="{FF2B5EF4-FFF2-40B4-BE49-F238E27FC236}">
                  <a16:creationId xmlns:a16="http://schemas.microsoft.com/office/drawing/2014/main" id="{1245E61F-A0E3-4483-AE75-BC95DA481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4685" y="2261812"/>
              <a:ext cx="322589" cy="322589"/>
            </a:xfrm>
            <a:prstGeom prst="rect">
              <a:avLst/>
            </a:prstGeom>
          </p:spPr>
        </p:pic>
      </p:grpSp>
      <p:grpSp>
        <p:nvGrpSpPr>
          <p:cNvPr id="46" name="Group 45" descr="light blue circular background for icon">
            <a:extLst>
              <a:ext uri="{FF2B5EF4-FFF2-40B4-BE49-F238E27FC236}">
                <a16:creationId xmlns:a16="http://schemas.microsoft.com/office/drawing/2014/main" id="{669EC9A3-B248-40C0-9222-FAEBD8CB5437}"/>
              </a:ext>
            </a:extLst>
          </p:cNvPr>
          <p:cNvGrpSpPr/>
          <p:nvPr/>
        </p:nvGrpSpPr>
        <p:grpSpPr>
          <a:xfrm>
            <a:off x="310114" y="2848930"/>
            <a:ext cx="437473" cy="437473"/>
            <a:chOff x="310114" y="2848930"/>
            <a:chExt cx="437473" cy="43747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E9709C9-1713-42B3-83E2-FD49E6C202B9}"/>
                </a:ext>
              </a:extLst>
            </p:cNvPr>
            <p:cNvSpPr/>
            <p:nvPr/>
          </p:nvSpPr>
          <p:spPr bwMode="auto">
            <a:xfrm rot="10800000">
              <a:off x="310114" y="2848930"/>
              <a:ext cx="437473" cy="437473"/>
            </a:xfrm>
            <a:prstGeom prst="ellipse">
              <a:avLst/>
            </a:prstGeom>
            <a:solidFill>
              <a:schemeClr val="accent2"/>
            </a:solidFill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Arial Regular" charset="0"/>
              </a:endParaRPr>
            </a:p>
          </p:txBody>
        </p:sp>
        <p:pic>
          <p:nvPicPr>
            <p:cNvPr id="45" name="Graphic 44" descr="trophy icon">
              <a:extLst>
                <a:ext uri="{FF2B5EF4-FFF2-40B4-BE49-F238E27FC236}">
                  <a16:creationId xmlns:a16="http://schemas.microsoft.com/office/drawing/2014/main" id="{97EC4F09-35F6-4E34-B45D-9387FD563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9200" y="2946613"/>
              <a:ext cx="289740" cy="289740"/>
            </a:xfrm>
            <a:prstGeom prst="rect">
              <a:avLst/>
            </a:prstGeom>
          </p:spPr>
        </p:pic>
      </p:grpSp>
      <p:grpSp>
        <p:nvGrpSpPr>
          <p:cNvPr id="8" name="Group 7" descr="navy blue circular background with white thumbs up icon">
            <a:extLst>
              <a:ext uri="{FF2B5EF4-FFF2-40B4-BE49-F238E27FC236}">
                <a16:creationId xmlns:a16="http://schemas.microsoft.com/office/drawing/2014/main" id="{19656BAB-C3D8-4F8C-B9AD-9C34A54E4845}"/>
              </a:ext>
            </a:extLst>
          </p:cNvPr>
          <p:cNvGrpSpPr/>
          <p:nvPr/>
        </p:nvGrpSpPr>
        <p:grpSpPr>
          <a:xfrm>
            <a:off x="310115" y="3492306"/>
            <a:ext cx="437473" cy="437473"/>
            <a:chOff x="310115" y="3492306"/>
            <a:chExt cx="437473" cy="437473"/>
          </a:xfrm>
        </p:grpSpPr>
        <p:sp>
          <p:nvSpPr>
            <p:cNvPr id="38" name="Oval 37" descr="navy blue circular background for icon">
              <a:extLst>
                <a:ext uri="{FF2B5EF4-FFF2-40B4-BE49-F238E27FC236}">
                  <a16:creationId xmlns:a16="http://schemas.microsoft.com/office/drawing/2014/main" id="{D05F18C2-C15D-4B3A-B34B-4AA7A8DCF600}"/>
                </a:ext>
              </a:extLst>
            </p:cNvPr>
            <p:cNvSpPr/>
            <p:nvPr/>
          </p:nvSpPr>
          <p:spPr bwMode="auto">
            <a:xfrm rot="10800000">
              <a:off x="310115" y="3492306"/>
              <a:ext cx="437473" cy="437473"/>
            </a:xfrm>
            <a:prstGeom prst="ellipse">
              <a:avLst/>
            </a:prstGeom>
            <a:solidFill>
              <a:schemeClr val="accent3"/>
            </a:solidFill>
            <a:ln w="222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Arial Regular" charset="0"/>
              </a:endParaRPr>
            </a:p>
          </p:txBody>
        </p:sp>
        <p:pic>
          <p:nvPicPr>
            <p:cNvPr id="47" name="Graphic 46" descr="thumbs up icon">
              <a:extLst>
                <a:ext uri="{FF2B5EF4-FFF2-40B4-BE49-F238E27FC236}">
                  <a16:creationId xmlns:a16="http://schemas.microsoft.com/office/drawing/2014/main" id="{2A2E48EA-D17E-4F69-B424-A5FF30FE6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0464" y="3556183"/>
              <a:ext cx="323708" cy="285943"/>
            </a:xfrm>
            <a:prstGeom prst="rect">
              <a:avLst/>
            </a:prstGeom>
          </p:spPr>
        </p:pic>
      </p:grpSp>
      <p:graphicFrame>
        <p:nvGraphicFramePr>
          <p:cNvPr id="9" name="Table 9" descr="table with six rows for details">
            <a:extLst>
              <a:ext uri="{FF2B5EF4-FFF2-40B4-BE49-F238E27FC236}">
                <a16:creationId xmlns:a16="http://schemas.microsoft.com/office/drawing/2014/main" id="{BF4636B4-959F-4B5B-834A-59E38061C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833487"/>
              </p:ext>
            </p:extLst>
          </p:nvPr>
        </p:nvGraphicFramePr>
        <p:xfrm>
          <a:off x="920580" y="742773"/>
          <a:ext cx="7732398" cy="3937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2398">
                  <a:extLst>
                    <a:ext uri="{9D8B030D-6E8A-4147-A177-3AD203B41FA5}">
                      <a16:colId xmlns:a16="http://schemas.microsoft.com/office/drawing/2014/main" val="3593324536"/>
                    </a:ext>
                  </a:extLst>
                </a:gridCol>
              </a:tblGrid>
              <a:tr h="656187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rgbClr val="4D4D4D"/>
                          </a:solidFill>
                        </a:rPr>
                        <a:t>Come in with an open mind 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791089"/>
                  </a:ext>
                </a:extLst>
              </a:tr>
              <a:tr h="656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4D4D4D"/>
                          </a:solidFill>
                        </a:rPr>
                        <a:t>Acquire new technical skills 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972815"/>
                  </a:ext>
                </a:extLst>
              </a:tr>
              <a:tr h="656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4D4D4D"/>
                          </a:solidFill>
                        </a:rPr>
                        <a:t>Exposure to new technologies, methodologies (Agile), and tools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8491469"/>
                  </a:ext>
                </a:extLst>
              </a:tr>
              <a:tr h="656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4D4D4D"/>
                          </a:solidFill>
                        </a:rPr>
                        <a:t>Build my communication skills 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21229"/>
                  </a:ext>
                </a:extLst>
              </a:tr>
              <a:tr h="656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4D4D4D"/>
                          </a:solidFill>
                        </a:rPr>
                        <a:t>Networking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188739"/>
                  </a:ext>
                </a:extLst>
              </a:tr>
              <a:tr h="656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solidFill>
                          <a:srgbClr val="4D4D4D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725081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0469AC20-CFC7-4807-ACF4-5A23D2E0865C}"/>
              </a:ext>
            </a:extLst>
          </p:cNvPr>
          <p:cNvSpPr/>
          <p:nvPr/>
        </p:nvSpPr>
        <p:spPr>
          <a:xfrm>
            <a:off x="3467975" y="4773631"/>
            <a:ext cx="843010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out the icon options on the 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hlinkClick r:id="" action="ppaction://noaction"/>
              </a:rPr>
              <a:t>last slide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543AB4-2CFA-4714-85DE-3ADA35E17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46E731-D52C-420E-B9A6-9FE86F5B32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71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My Experience in an Agile Environment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88621" y="960831"/>
            <a:ext cx="1889937" cy="323194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Benefits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72384F-4DDB-4A94-92B8-A342249719E8}"/>
              </a:ext>
            </a:extLst>
          </p:cNvPr>
          <p:cNvSpPr txBox="1"/>
          <p:nvPr/>
        </p:nvSpPr>
        <p:spPr>
          <a:xfrm>
            <a:off x="388621" y="1339074"/>
            <a:ext cx="7995920" cy="10776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27013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Flexible Working</a:t>
            </a:r>
          </a:p>
          <a:p>
            <a:pPr marL="285750" indent="-227013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Adaptability</a:t>
            </a:r>
          </a:p>
          <a:p>
            <a:pPr marL="285750" indent="-227013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Continuous Improvement</a:t>
            </a:r>
          </a:p>
          <a:p>
            <a:pPr marL="285750" indent="-227013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Better Teamwork</a:t>
            </a:r>
          </a:p>
          <a:p>
            <a:pPr marL="285750" indent="-227013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  <a:p>
            <a:pPr marL="285750" indent="-227013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88621" y="2810985"/>
            <a:ext cx="1889937" cy="323194"/>
          </a:xfrm>
          <a:prstGeom prst="roundRect">
            <a:avLst>
              <a:gd name="adj" fmla="val 0"/>
            </a:avLst>
          </a:prstGeom>
          <a:solidFill>
            <a:srgbClr val="1C8D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Soft Skills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754DA5-9F8E-48D8-852D-4A12E2077283}"/>
              </a:ext>
            </a:extLst>
          </p:cNvPr>
          <p:cNvSpPr txBox="1"/>
          <p:nvPr/>
        </p:nvSpPr>
        <p:spPr>
          <a:xfrm>
            <a:off x="388620" y="3194419"/>
            <a:ext cx="8061959" cy="14732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27013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Improvement of communication skills</a:t>
            </a:r>
          </a:p>
          <a:p>
            <a:pPr marL="285750" indent="-227013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Task Management (Refinement sessions)</a:t>
            </a:r>
          </a:p>
          <a:p>
            <a:pPr marL="285750" indent="-227013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Active Listening</a:t>
            </a:r>
          </a:p>
          <a:p>
            <a:pPr marL="285750" indent="-227013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Time Management</a:t>
            </a:r>
          </a:p>
          <a:p>
            <a:pPr marL="285750" indent="-227013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  <a:p>
            <a:pPr marL="285750" indent="-227013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6" idx="3"/>
          </p:cNvCxnSpPr>
          <p:nvPr/>
        </p:nvCxnSpPr>
        <p:spPr>
          <a:xfrm>
            <a:off x="2278558" y="1122428"/>
            <a:ext cx="6245682" cy="302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278558" y="2967505"/>
            <a:ext cx="6245682" cy="302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479EA3B2-0E88-4C5E-B2BA-DE57185DB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68740" y="4804091"/>
            <a:ext cx="465972" cy="273844"/>
          </a:xfrm>
        </p:spPr>
        <p:txBody>
          <a:bodyPr/>
          <a:lstStyle/>
          <a:p>
            <a:fld id="{0C46E731-D52C-420E-B9A6-9FE86F5B321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83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58BD0-5D1D-4BC5-8C53-AEF029CB56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2088" y="211138"/>
            <a:ext cx="8391525" cy="39846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rPr>
              <a:t>Project Objectives</a:t>
            </a:r>
          </a:p>
        </p:txBody>
      </p:sp>
      <p:pic>
        <p:nvPicPr>
          <p:cNvPr id="5" name="Graphic 4" descr="Number 1 with a shadow in green circle shape">
            <a:extLst>
              <a:ext uri="{FF2B5EF4-FFF2-40B4-BE49-F238E27FC236}">
                <a16:creationId xmlns:a16="http://schemas.microsoft.com/office/drawing/2014/main" id="{7DC23E96-250B-4193-8E62-D1289DCB600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410" y="904015"/>
            <a:ext cx="662299" cy="4976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C143F6-F5D6-4ECB-A9CA-1C0B3796654A}"/>
              </a:ext>
            </a:extLst>
          </p:cNvPr>
          <p:cNvSpPr txBox="1"/>
          <p:nvPr/>
        </p:nvSpPr>
        <p:spPr>
          <a:xfrm>
            <a:off x="1192872" y="940997"/>
            <a:ext cx="6868160" cy="7118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500" dirty="0">
                <a:solidFill>
                  <a:srgbClr val="6A6A6A"/>
                </a:solidFill>
                <a:latin typeface="Fidelity Sans" panose="020B0503030202020204" pitchFamily="34" charset="0"/>
                <a:ea typeface="Calibri" panose="020F0502020204030204" pitchFamily="34" charset="0"/>
              </a:rPr>
              <a:t>Focus reporting data</a:t>
            </a:r>
            <a:r>
              <a:rPr lang="en-US" sz="1500" dirty="0">
                <a:solidFill>
                  <a:srgbClr val="6A6A6A"/>
                </a:solidFill>
                <a:latin typeface="Fidelity Sans" panose="020B0503030202020204" pitchFamily="34" charset="0"/>
                <a:ea typeface="Calibri" panose="020F0502020204030204" pitchFamily="34" charset="0"/>
                <a:sym typeface="Wingdings" panose="05000000000000000000" pitchFamily="2" charset="2"/>
              </a:rPr>
              <a:t> general ledger accounts  transactional data needed to produce income statement, balance sheet, and financial reports</a:t>
            </a:r>
            <a:endParaRPr lang="en-US" sz="1400" dirty="0"/>
          </a:p>
        </p:txBody>
      </p:sp>
      <p:cxnSp>
        <p:nvCxnSpPr>
          <p:cNvPr id="17" name="Straight Connector 16" descr="gradient green line separating bullet 1 from 2">
            <a:extLst>
              <a:ext uri="{FF2B5EF4-FFF2-40B4-BE49-F238E27FC236}">
                <a16:creationId xmlns:a16="http://schemas.microsoft.com/office/drawing/2014/main" id="{8AD57D00-38D6-49D2-82D2-8E5526595FE6}"/>
              </a:ext>
            </a:extLst>
          </p:cNvPr>
          <p:cNvCxnSpPr/>
          <p:nvPr/>
        </p:nvCxnSpPr>
        <p:spPr>
          <a:xfrm>
            <a:off x="1163373" y="1566870"/>
            <a:ext cx="5731495" cy="0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rgbClr val="409633"/>
                </a:gs>
                <a:gs pos="100000">
                  <a:srgbClr val="409633">
                    <a:alpha val="0"/>
                  </a:srgbClr>
                </a:gs>
              </a:gsLst>
              <a:lin ang="0" scaled="1"/>
              <a:tileRect/>
            </a:gradFill>
            <a:prstDash val="solid"/>
          </a:ln>
          <a:effectLst/>
        </p:spPr>
      </p:cxnSp>
      <p:pic>
        <p:nvPicPr>
          <p:cNvPr id="6" name="Graphic 5" descr="Number 2 with a shadow in green circle shape">
            <a:extLst>
              <a:ext uri="{FF2B5EF4-FFF2-40B4-BE49-F238E27FC236}">
                <a16:creationId xmlns:a16="http://schemas.microsoft.com/office/drawing/2014/main" id="{FF81BDCB-97FB-4800-A8CD-0ACD21A9DB9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121" y="1873600"/>
            <a:ext cx="702999" cy="4588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F6C691-3EAE-44ED-8386-916E5A854F5B}"/>
              </a:ext>
            </a:extLst>
          </p:cNvPr>
          <p:cNvSpPr txBox="1"/>
          <p:nvPr/>
        </p:nvSpPr>
        <p:spPr>
          <a:xfrm>
            <a:off x="1163375" y="1662593"/>
            <a:ext cx="6714777" cy="7816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500" dirty="0">
              <a:solidFill>
                <a:srgbClr val="6A6A6A"/>
              </a:solidFill>
              <a:latin typeface="Fidelity Sans" panose="020B0503030202020204" pitchFamily="34" charset="0"/>
              <a:ea typeface="Calibri" panose="020F0502020204030204" pitchFamily="34" charset="0"/>
            </a:endParaRPr>
          </a:p>
          <a:p>
            <a:r>
              <a:rPr lang="en-US" sz="1400" dirty="0"/>
              <a:t>Application responsible for synchronizing ledger account data between accounting database to the company backend database </a:t>
            </a:r>
          </a:p>
        </p:txBody>
      </p:sp>
      <p:cxnSp>
        <p:nvCxnSpPr>
          <p:cNvPr id="18" name="Straight Connector 17" descr="gradient green line separating bullet 2 from 3">
            <a:extLst>
              <a:ext uri="{FF2B5EF4-FFF2-40B4-BE49-F238E27FC236}">
                <a16:creationId xmlns:a16="http://schemas.microsoft.com/office/drawing/2014/main" id="{30688612-FC54-4465-A254-E671A626B79A}"/>
              </a:ext>
            </a:extLst>
          </p:cNvPr>
          <p:cNvCxnSpPr/>
          <p:nvPr/>
        </p:nvCxnSpPr>
        <p:spPr>
          <a:xfrm>
            <a:off x="1192872" y="2541809"/>
            <a:ext cx="5731495" cy="0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rgbClr val="409633"/>
                </a:gs>
                <a:gs pos="100000">
                  <a:srgbClr val="409633">
                    <a:alpha val="0"/>
                  </a:srgbClr>
                </a:gs>
              </a:gsLst>
              <a:lin ang="0" scaled="1"/>
              <a:tileRect/>
            </a:gradFill>
            <a:prstDash val="solid"/>
          </a:ln>
          <a:effectLst/>
        </p:spPr>
      </p:cxnSp>
      <p:pic>
        <p:nvPicPr>
          <p:cNvPr id="7" name="Graphic 6" descr="Number 3 with a shadow in green circle shape">
            <a:extLst>
              <a:ext uri="{FF2B5EF4-FFF2-40B4-BE49-F238E27FC236}">
                <a16:creationId xmlns:a16="http://schemas.microsoft.com/office/drawing/2014/main" id="{5B130503-4B64-40C1-845B-9153C7E7AAF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122" y="2695478"/>
            <a:ext cx="658600" cy="48654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B9BCE2-40B2-4F00-B982-5910E0A74CE7}"/>
              </a:ext>
            </a:extLst>
          </p:cNvPr>
          <p:cNvSpPr txBox="1"/>
          <p:nvPr/>
        </p:nvSpPr>
        <p:spPr>
          <a:xfrm>
            <a:off x="1192872" y="3707302"/>
            <a:ext cx="5335747" cy="3965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/>
              <a:t>Deploy this whole process in AWS as a lambda function</a:t>
            </a:r>
          </a:p>
        </p:txBody>
      </p:sp>
      <p:cxnSp>
        <p:nvCxnSpPr>
          <p:cNvPr id="15" name="Straight Connector 14" descr="gradient green line separating bullet 3 from 4">
            <a:extLst>
              <a:ext uri="{FF2B5EF4-FFF2-40B4-BE49-F238E27FC236}">
                <a16:creationId xmlns:a16="http://schemas.microsoft.com/office/drawing/2014/main" id="{F18F266F-2713-4252-B14E-1E0B3B1EC62C}"/>
              </a:ext>
            </a:extLst>
          </p:cNvPr>
          <p:cNvCxnSpPr/>
          <p:nvPr/>
        </p:nvCxnSpPr>
        <p:spPr>
          <a:xfrm>
            <a:off x="1163375" y="3349976"/>
            <a:ext cx="5731495" cy="0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rgbClr val="409633"/>
                </a:gs>
                <a:gs pos="100000">
                  <a:srgbClr val="409633">
                    <a:alpha val="0"/>
                  </a:srgbClr>
                </a:gs>
              </a:gsLst>
              <a:lin ang="0" scaled="1"/>
              <a:tileRect/>
            </a:gradFill>
            <a:prstDash val="solid"/>
          </a:ln>
          <a:effectLst/>
        </p:spPr>
      </p:cxnSp>
      <p:pic>
        <p:nvPicPr>
          <p:cNvPr id="8" name="Graphic 7" descr="Number 4 with a shadow in green circle shape">
            <a:extLst>
              <a:ext uri="{FF2B5EF4-FFF2-40B4-BE49-F238E27FC236}">
                <a16:creationId xmlns:a16="http://schemas.microsoft.com/office/drawing/2014/main" id="{D508744E-DAAF-4A3F-B24B-4DE8D38A4873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0633" y="3601192"/>
            <a:ext cx="634550" cy="451401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C9FC96BD-FC94-4043-A190-C4345CA29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68740" y="4804091"/>
            <a:ext cx="465972" cy="273844"/>
          </a:xfrm>
        </p:spPr>
        <p:txBody>
          <a:bodyPr/>
          <a:lstStyle/>
          <a:p>
            <a:fld id="{0C46E731-D52C-420E-B9A6-9FE86F5B321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C78C9-C3EB-4156-BBA6-D2E70C1871E2}"/>
              </a:ext>
            </a:extLst>
          </p:cNvPr>
          <p:cNvSpPr txBox="1"/>
          <p:nvPr/>
        </p:nvSpPr>
        <p:spPr>
          <a:xfrm>
            <a:off x="1192872" y="2746055"/>
            <a:ext cx="6141993" cy="4608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/>
              <a:t>Frontend Oracle DB </a:t>
            </a:r>
            <a:r>
              <a:rPr lang="en-US" sz="1400" dirty="0">
                <a:sym typeface="Wingdings" panose="05000000000000000000" pitchFamily="2" charset="2"/>
              </a:rPr>
              <a:t> Backend Oracle Db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3201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3E25-17ED-45B2-B4B3-E9BFA67CF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70" y="-754296"/>
            <a:ext cx="8523174" cy="75429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Intro slide </a:t>
            </a:r>
            <a:r>
              <a:rPr lang="en-US" dirty="0"/>
              <a:t>with </a:t>
            </a:r>
            <a:r>
              <a:rPr lang="en-US"/>
              <a:t>four colored circles filled </a:t>
            </a:r>
            <a:r>
              <a:rPr lang="en-US" dirty="0"/>
              <a:t>with text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A8EB39-BA3F-4801-A063-37E0D39894AB}"/>
              </a:ext>
            </a:extLst>
          </p:cNvPr>
          <p:cNvSpPr txBox="1"/>
          <p:nvPr/>
        </p:nvSpPr>
        <p:spPr>
          <a:xfrm>
            <a:off x="672762" y="2548155"/>
            <a:ext cx="1670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TEXTB HERE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BF77A0-BC00-4333-A9E9-6300FF438AF4}"/>
              </a:ext>
            </a:extLst>
          </p:cNvPr>
          <p:cNvSpPr txBox="1"/>
          <p:nvPr/>
        </p:nvSpPr>
        <p:spPr>
          <a:xfrm>
            <a:off x="6801095" y="2548154"/>
            <a:ext cx="1670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TEXT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BCB933-6469-423D-9B91-E22D1280D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46E731-D52C-420E-B9A6-9FE86F5B321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193F63A2-5613-4D13-B111-83B6EEF50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802" y="2844369"/>
            <a:ext cx="1192698" cy="50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ee the source image">
            <a:extLst>
              <a:ext uri="{FF2B5EF4-FFF2-40B4-BE49-F238E27FC236}">
                <a16:creationId xmlns:a16="http://schemas.microsoft.com/office/drawing/2014/main" id="{6D911718-38C4-4E1F-96C0-232CFC7B6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716" y="3901626"/>
            <a:ext cx="884447" cy="100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ee the source image">
            <a:extLst>
              <a:ext uri="{FF2B5EF4-FFF2-40B4-BE49-F238E27FC236}">
                <a16:creationId xmlns:a16="http://schemas.microsoft.com/office/drawing/2014/main" id="{CD15333D-5AE0-4B36-A598-133BD2F94D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1" t="7822" r="31800" b="12771"/>
          <a:stretch/>
        </p:blipFill>
        <p:spPr bwMode="auto">
          <a:xfrm>
            <a:off x="7509640" y="668284"/>
            <a:ext cx="715318" cy="81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See the source image">
            <a:extLst>
              <a:ext uri="{FF2B5EF4-FFF2-40B4-BE49-F238E27FC236}">
                <a16:creationId xmlns:a16="http://schemas.microsoft.com/office/drawing/2014/main" id="{D052ADCE-8D6D-4B45-A5D1-A86C232E1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19" y="2769321"/>
            <a:ext cx="1192698" cy="50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213682A-2947-4A8A-AE58-67E82AEAB8A3}"/>
              </a:ext>
            </a:extLst>
          </p:cNvPr>
          <p:cNvSpPr txBox="1"/>
          <p:nvPr/>
        </p:nvSpPr>
        <p:spPr>
          <a:xfrm>
            <a:off x="6727953" y="3390842"/>
            <a:ext cx="1474304" cy="3492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Amasis MT Pro Black" panose="020B0604020202020204" pitchFamily="18" charset="0"/>
              </a:rPr>
              <a:t>Frontend DB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82E8952-C098-4CF4-A4FF-0D9FA08762C1}"/>
              </a:ext>
            </a:extLst>
          </p:cNvPr>
          <p:cNvCxnSpPr>
            <a:cxnSpLocks/>
            <a:stCxn id="1042" idx="1"/>
            <a:endCxn id="1046" idx="3"/>
          </p:cNvCxnSpPr>
          <p:nvPr/>
        </p:nvCxnSpPr>
        <p:spPr>
          <a:xfrm flipH="1">
            <a:off x="2194392" y="1077540"/>
            <a:ext cx="5315248" cy="164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0A614FF-EA84-4193-85B1-94C1E1ABF405}"/>
              </a:ext>
            </a:extLst>
          </p:cNvPr>
          <p:cNvSpPr txBox="1"/>
          <p:nvPr/>
        </p:nvSpPr>
        <p:spPr>
          <a:xfrm>
            <a:off x="7229920" y="1611225"/>
            <a:ext cx="1367805" cy="26556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050" dirty="0"/>
              <a:t>Time-based trigger</a:t>
            </a:r>
          </a:p>
        </p:txBody>
      </p:sp>
      <p:pic>
        <p:nvPicPr>
          <p:cNvPr id="1046" name="Picture 22" descr="See the source image">
            <a:extLst>
              <a:ext uri="{FF2B5EF4-FFF2-40B4-BE49-F238E27FC236}">
                <a16:creationId xmlns:a16="http://schemas.microsoft.com/office/drawing/2014/main" id="{2C7B1C75-9E3D-462A-8B43-C9457A8CA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816" y="726193"/>
            <a:ext cx="755576" cy="103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E750DF6-5A84-4B8D-9CDD-88EA23E0A325}"/>
              </a:ext>
            </a:extLst>
          </p:cNvPr>
          <p:cNvCxnSpPr>
            <a:cxnSpLocks/>
            <a:stCxn id="1046" idx="2"/>
            <a:endCxn id="37" idx="0"/>
          </p:cNvCxnSpPr>
          <p:nvPr/>
        </p:nvCxnSpPr>
        <p:spPr>
          <a:xfrm flipH="1">
            <a:off x="1065868" y="1757554"/>
            <a:ext cx="750736" cy="101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3FAF00F-A243-4B17-ADB5-C4C377D5826C}"/>
              </a:ext>
            </a:extLst>
          </p:cNvPr>
          <p:cNvSpPr txBox="1"/>
          <p:nvPr/>
        </p:nvSpPr>
        <p:spPr>
          <a:xfrm>
            <a:off x="419466" y="3423797"/>
            <a:ext cx="1474304" cy="3492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Amasis MT Pro Black" panose="020B0604020202020204" pitchFamily="18" charset="0"/>
              </a:rPr>
              <a:t>Backend DB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F8EEC4B-B0FA-43A9-BB3F-8425CF305E53}"/>
              </a:ext>
            </a:extLst>
          </p:cNvPr>
          <p:cNvCxnSpPr>
            <a:cxnSpLocks/>
            <a:stCxn id="81" idx="2"/>
            <a:endCxn id="1038" idx="1"/>
          </p:cNvCxnSpPr>
          <p:nvPr/>
        </p:nvCxnSpPr>
        <p:spPr>
          <a:xfrm>
            <a:off x="1156618" y="3773036"/>
            <a:ext cx="2881098" cy="63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89EFF51-03B7-4E78-A460-7F80501C2170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7913823" y="1876793"/>
            <a:ext cx="832945" cy="122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93522B9-D812-4B4D-8570-E1FE192D876D}"/>
              </a:ext>
            </a:extLst>
          </p:cNvPr>
          <p:cNvSpPr txBox="1"/>
          <p:nvPr/>
        </p:nvSpPr>
        <p:spPr>
          <a:xfrm>
            <a:off x="2695147" y="229280"/>
            <a:ext cx="4042314" cy="4765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/>
              <a:t>Project Data Migration Flow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1B00FF8-7EC4-4335-AA8E-F6711AFDAF20}"/>
              </a:ext>
            </a:extLst>
          </p:cNvPr>
          <p:cNvSpPr txBox="1"/>
          <p:nvPr/>
        </p:nvSpPr>
        <p:spPr>
          <a:xfrm>
            <a:off x="397232" y="1340679"/>
            <a:ext cx="838812" cy="5220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50" dirty="0"/>
              <a:t>Pull </a:t>
            </a:r>
            <a:r>
              <a:rPr lang="en-US" sz="1050" dirty="0" err="1"/>
              <a:t>Gl</a:t>
            </a:r>
            <a:r>
              <a:rPr lang="en-US" sz="1050" dirty="0"/>
              <a:t> accounts from MDW Oracle DB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20AE027-21EF-47F3-B8E7-72624402BA93}"/>
              </a:ext>
            </a:extLst>
          </p:cNvPr>
          <p:cNvSpPr txBox="1"/>
          <p:nvPr/>
        </p:nvSpPr>
        <p:spPr>
          <a:xfrm>
            <a:off x="3046168" y="2042799"/>
            <a:ext cx="1670136" cy="4652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/>
              <a:t>Pull </a:t>
            </a:r>
            <a:r>
              <a:rPr lang="en-US" sz="1200" dirty="0" err="1"/>
              <a:t>Gl</a:t>
            </a:r>
            <a:r>
              <a:rPr lang="en-US" sz="1200" dirty="0"/>
              <a:t> accounts from AWS Oracle DB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B4C1CE8-9D44-4F2A-A99B-5F1992CC7FAA}"/>
              </a:ext>
            </a:extLst>
          </p:cNvPr>
          <p:cNvSpPr txBox="1"/>
          <p:nvPr/>
        </p:nvSpPr>
        <p:spPr>
          <a:xfrm>
            <a:off x="5710285" y="4348690"/>
            <a:ext cx="2346398" cy="565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/>
              <a:t>Run SQL Stored Procedure to update modified </a:t>
            </a:r>
            <a:r>
              <a:rPr lang="en-US" sz="1200" dirty="0" err="1"/>
              <a:t>Gl</a:t>
            </a:r>
            <a:r>
              <a:rPr lang="en-US" sz="1200" dirty="0"/>
              <a:t> accts in Frontend 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1AE1C32-F043-4329-9982-0D8F483820EC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2324509" y="1241874"/>
            <a:ext cx="4476586" cy="1460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35BEC7DE-4C21-4FA7-B709-3F7084A84C39}"/>
              </a:ext>
            </a:extLst>
          </p:cNvPr>
          <p:cNvCxnSpPr>
            <a:cxnSpLocks/>
            <a:stCxn id="1030" idx="1"/>
          </p:cNvCxnSpPr>
          <p:nvPr/>
        </p:nvCxnSpPr>
        <p:spPr>
          <a:xfrm rot="10800000" flipV="1">
            <a:off x="2324512" y="3098021"/>
            <a:ext cx="4509291" cy="943356"/>
          </a:xfrm>
          <a:prstGeom prst="curvedConnector3">
            <a:avLst>
              <a:gd name="adj1" fmla="val 750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0A189227-A583-4D03-86EA-873A8367BBAD}"/>
              </a:ext>
            </a:extLst>
          </p:cNvPr>
          <p:cNvCxnSpPr>
            <a:stCxn id="1038" idx="3"/>
            <a:endCxn id="39" idx="1"/>
          </p:cNvCxnSpPr>
          <p:nvPr/>
        </p:nvCxnSpPr>
        <p:spPr>
          <a:xfrm flipV="1">
            <a:off x="4922163" y="3565462"/>
            <a:ext cx="1805790" cy="8380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D225063-0527-4F18-B22B-40B87E976BE8}"/>
              </a:ext>
            </a:extLst>
          </p:cNvPr>
          <p:cNvSpPr txBox="1"/>
          <p:nvPr/>
        </p:nvSpPr>
        <p:spPr>
          <a:xfrm>
            <a:off x="2935424" y="2982303"/>
            <a:ext cx="1671484" cy="4799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/>
              <a:t>Compare </a:t>
            </a:r>
            <a:r>
              <a:rPr lang="en-US" sz="1400" dirty="0" err="1"/>
              <a:t>Gl</a:t>
            </a:r>
            <a:r>
              <a:rPr lang="en-US" sz="1400" dirty="0"/>
              <a:t> Accts</a:t>
            </a:r>
          </a:p>
        </p:txBody>
      </p:sp>
    </p:spTree>
    <p:extLst>
      <p:ext uri="{BB962C8B-B14F-4D97-AF65-F5344CB8AC3E}">
        <p14:creationId xmlns:p14="http://schemas.microsoft.com/office/powerpoint/2010/main" val="13867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F49FA-BA74-48BB-AF7D-181AE078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83C807-2761-4542-8275-EA61255F9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392" t="9440" b="18778"/>
          <a:stretch/>
        </p:blipFill>
        <p:spPr>
          <a:xfrm>
            <a:off x="29405" y="65566"/>
            <a:ext cx="9102537" cy="507793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2CB1F-ACC8-4ACD-9278-3E9FA91D4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46E731-D52C-420E-B9A6-9FE86F5B321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0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92F0-26A8-4153-BE69-8ED0D851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459BED-FA0D-430C-A11C-5CB6918E8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927"/>
          <a:stretch/>
        </p:blipFill>
        <p:spPr>
          <a:xfrm>
            <a:off x="0" y="0"/>
            <a:ext cx="9144000" cy="516428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A82EE-0154-4CEC-9818-BD261E784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46E731-D52C-420E-B9A6-9FE86F5B321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1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C65B4-80D4-403E-B43D-CCE1740A5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46E731-D52C-420E-B9A6-9FE86F5B321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3728-C0D8-43C2-AB39-CD0B65DD1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E2D4C0-62A3-4525-A5F0-1B8BEEE81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6095" b="4004"/>
          <a:stretch/>
        </p:blipFill>
        <p:spPr>
          <a:xfrm>
            <a:off x="1" y="65565"/>
            <a:ext cx="9144000" cy="507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28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493F-412D-450A-B6B8-2135DE3BE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Reflection on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12B84-0E2C-4191-89B0-3B90F8B5B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Synchronization of data between databases is now completely automated </a:t>
            </a:r>
            <a:r>
              <a:rPr lang="en-US" dirty="0">
                <a:sym typeface="Wingdings" panose="05000000000000000000" pitchFamily="2" charset="2"/>
              </a:rPr>
              <a:t> time efficiency 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Sharpened Java Skills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Increased knowledge of Databases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SQL Stored procedure experience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Amazon Web Services Exposure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3DD32-181F-4598-908F-82DDFE3B0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46E731-D52C-420E-B9A6-9FE86F5B321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91299"/>
      </p:ext>
    </p:extLst>
  </p:cSld>
  <p:clrMapOvr>
    <a:masterClrMapping/>
  </p:clrMapOvr>
</p:sld>
</file>

<file path=ppt/theme/theme1.xml><?xml version="1.0" encoding="utf-8"?>
<a:theme xmlns:a="http://schemas.openxmlformats.org/drawingml/2006/main" name="Basic Slide Master">
  <a:themeElements>
    <a:clrScheme name="FCA COLORS">
      <a:dk1>
        <a:srgbClr val="323E48"/>
      </a:dk1>
      <a:lt1>
        <a:srgbClr val="FFFFFF"/>
      </a:lt1>
      <a:dk2>
        <a:srgbClr val="00843D"/>
      </a:dk2>
      <a:lt2>
        <a:srgbClr val="509E2F"/>
      </a:lt2>
      <a:accent1>
        <a:srgbClr val="6CC24A"/>
      </a:accent1>
      <a:accent2>
        <a:srgbClr val="1C8DC1"/>
      </a:accent2>
      <a:accent3>
        <a:srgbClr val="005470"/>
      </a:accent3>
      <a:accent4>
        <a:srgbClr val="8FB6BB"/>
      </a:accent4>
      <a:accent5>
        <a:srgbClr val="738592"/>
      </a:accent5>
      <a:accent6>
        <a:srgbClr val="009383"/>
      </a:accent6>
      <a:hlink>
        <a:srgbClr val="F89535"/>
      </a:hlink>
      <a:folHlink>
        <a:srgbClr val="C2CD23"/>
      </a:folHlink>
    </a:clrScheme>
    <a:fontScheme name="Custom 1">
      <a:majorFont>
        <a:latin typeface="Fidelity Sans"/>
        <a:ea typeface=""/>
        <a:cs typeface=""/>
      </a:majorFont>
      <a:minorFont>
        <a:latin typeface="Fidelity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 dirty="0">
            <a:latin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06992C2A9E74488DDE9FC61EB17E6A" ma:contentTypeVersion="9" ma:contentTypeDescription="Create a new document." ma:contentTypeScope="" ma:versionID="d70950ac8a30397f60640d829e734a07">
  <xsd:schema xmlns:xsd="http://www.w3.org/2001/XMLSchema" xmlns:xs="http://www.w3.org/2001/XMLSchema" xmlns:p="http://schemas.microsoft.com/office/2006/metadata/properties" xmlns:ns1="http://schemas.microsoft.com/sharepoint/v3" xmlns:ns2="6ff20cac-232a-4a91-81e2-799c23061944" targetNamespace="http://schemas.microsoft.com/office/2006/metadata/properties" ma:root="true" ma:fieldsID="b36ce25ad1b437c6855d5e5b377b2f5b" ns1:_="" ns2:_="">
    <xsd:import namespace="http://schemas.microsoft.com/sharepoint/v3"/>
    <xsd:import namespace="6ff20cac-232a-4a91-81e2-799c23061944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f20cac-232a-4a91-81e2-799c230619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8E5A322-723E-408E-8384-4B168EACD0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ff20cac-232a-4a91-81e2-799c230619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1613E0-7466-42B0-9E5E-A97F53ACDE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008B8E-111F-4976-ABC2-194898788A20}">
  <ds:schemaRefs>
    <ds:schemaRef ds:uri="http://purl.org/dc/elements/1.1/"/>
    <ds:schemaRef ds:uri="http://schemas.microsoft.com/office/2006/metadata/properties"/>
    <ds:schemaRef ds:uri="http://schemas.microsoft.com/sharepoint/v3"/>
    <ds:schemaRef ds:uri="e894738a-5a46-4e78-a119-c1fb3db299f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d54eed1-32a4-4ba5-b8bc-4e1facfc88b6"/>
    <ds:schemaRef ds:uri="http://www.w3.org/XML/1998/namespace"/>
    <ds:schemaRef ds:uri="http://purl.org/dc/dcmitype/"/>
    <ds:schemaRef ds:uri="9368394a-723c-4baa-b431-8b35d7c2702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26104</TotalTime>
  <Words>261</Words>
  <Application>Microsoft Office PowerPoint</Application>
  <PresentationFormat>On-screen Show (16:9)</PresentationFormat>
  <Paragraphs>76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Amasis MT Pro Black</vt:lpstr>
      <vt:lpstr>Arial</vt:lpstr>
      <vt:lpstr>Arial Regular</vt:lpstr>
      <vt:lpstr>Fidelity Sans</vt:lpstr>
      <vt:lpstr>Basic Slide Master</vt:lpstr>
      <vt:lpstr>2022 Summer Internship Reflection</vt:lpstr>
      <vt:lpstr>Pre-Internship Goals</vt:lpstr>
      <vt:lpstr>My Experience in an Agile Environment</vt:lpstr>
      <vt:lpstr>Project Objectives</vt:lpstr>
      <vt:lpstr>Intro slide with four colored circles filled with text</vt:lpstr>
      <vt:lpstr>PowerPoint Presentation</vt:lpstr>
      <vt:lpstr>PowerPoint Presentation</vt:lpstr>
      <vt:lpstr>PowerPoint Presentation</vt:lpstr>
      <vt:lpstr>Reflection on Project</vt:lpstr>
      <vt:lpstr>Summary of Learnings</vt:lpstr>
      <vt:lpstr>Thank You   TPS Regulators!!</vt:lpstr>
    </vt:vector>
  </TitlesOfParts>
  <Company>[Default]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Slide Library</dc:title>
  <dc:creator>Puchacz, Abbey;Hannah Lewis</dc:creator>
  <cp:lastModifiedBy>Abhinav Solasa</cp:lastModifiedBy>
  <cp:revision>1470</cp:revision>
  <cp:lastPrinted>2015-02-02T16:31:04Z</cp:lastPrinted>
  <dcterms:created xsi:type="dcterms:W3CDTF">2015-01-15T16:51:51Z</dcterms:created>
  <dcterms:modified xsi:type="dcterms:W3CDTF">2022-09-19T19:31:31Z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ive_LatestUserAccountName">
    <vt:lpwstr>a641857</vt:lpwstr>
  </property>
  <property fmtid="{D5CDD505-2E9C-101B-9397-08002B2CF9AE}" pid="3" name="Jive_VersionGuid">
    <vt:lpwstr>3d3a3536-fc28-461d-82bd-3322c764096d</vt:lpwstr>
  </property>
  <property fmtid="{D5CDD505-2E9C-101B-9397-08002B2CF9AE}" pid="4" name="Offisync_UniqueId">
    <vt:lpwstr>893309</vt:lpwstr>
  </property>
  <property fmtid="{D5CDD505-2E9C-101B-9397-08002B2CF9AE}" pid="5" name="Offisync_ServerID">
    <vt:lpwstr>b66ae4db-2d31-4d69-9e9c-43dcde94714b</vt:lpwstr>
  </property>
  <property fmtid="{D5CDD505-2E9C-101B-9397-08002B2CF9AE}" pid="6" name="Offisync_UpdateToken">
    <vt:lpwstr>3</vt:lpwstr>
  </property>
  <property fmtid="{D5CDD505-2E9C-101B-9397-08002B2CF9AE}" pid="7" name="Offisync_ProviderInitializationData">
    <vt:lpwstr>https://ribbit.fmr.com</vt:lpwstr>
  </property>
  <property fmtid="{D5CDD505-2E9C-101B-9397-08002B2CF9AE}" pid="8" name="ContentTypeId">
    <vt:lpwstr>0x010100A706992C2A9E74488DDE9FC61EB17E6A</vt:lpwstr>
  </property>
</Properties>
</file>