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9"/>
  </p:normalViewPr>
  <p:slideViewPr>
    <p:cSldViewPr snapToGrid="0" snapToObjects="1">
      <p:cViewPr varScale="1">
        <p:scale>
          <a:sx n="115" d="100"/>
          <a:sy n="115"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6/6/2019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6/6/2019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7690-F783-A645-90EA-684448DADA52}"/>
              </a:ext>
            </a:extLst>
          </p:cNvPr>
          <p:cNvSpPr>
            <a:spLocks noGrp="1"/>
          </p:cNvSpPr>
          <p:nvPr>
            <p:ph type="ctrTitle"/>
          </p:nvPr>
        </p:nvSpPr>
        <p:spPr/>
        <p:txBody>
          <a:bodyPr/>
          <a:lstStyle/>
          <a:p>
            <a:r>
              <a:rPr lang="en-US" dirty="0"/>
              <a:t>Clustering Neighborhoods in </a:t>
            </a:r>
            <a:r>
              <a:rPr lang="en-US" dirty="0" smtClean="0"/>
              <a:t>Malaysia</a:t>
            </a:r>
            <a:endParaRPr lang="en-US" dirty="0"/>
          </a:p>
        </p:txBody>
      </p:sp>
      <p:sp>
        <p:nvSpPr>
          <p:cNvPr id="3" name="Subtitle 2">
            <a:extLst>
              <a:ext uri="{FF2B5EF4-FFF2-40B4-BE49-F238E27FC236}">
                <a16:creationId xmlns:a16="http://schemas.microsoft.com/office/drawing/2014/main" id="{C83286FA-FB69-CF45-BC1A-6D7C58AD5E70}"/>
              </a:ext>
            </a:extLst>
          </p:cNvPr>
          <p:cNvSpPr>
            <a:spLocks noGrp="1"/>
          </p:cNvSpPr>
          <p:nvPr>
            <p:ph type="subTitle" idx="1"/>
          </p:nvPr>
        </p:nvSpPr>
        <p:spPr/>
        <p:txBody>
          <a:bodyPr/>
          <a:lstStyle/>
          <a:p>
            <a:r>
              <a:rPr lang="en-US" dirty="0"/>
              <a:t>By </a:t>
            </a:r>
            <a:r>
              <a:rPr lang="en-US" dirty="0" smtClean="0"/>
              <a:t>Abhinav Sreesan</a:t>
            </a:r>
            <a:endParaRPr lang="en-US" dirty="0"/>
          </a:p>
        </p:txBody>
      </p:sp>
    </p:spTree>
    <p:extLst>
      <p:ext uri="{BB962C8B-B14F-4D97-AF65-F5344CB8AC3E}">
        <p14:creationId xmlns:p14="http://schemas.microsoft.com/office/powerpoint/2010/main" val="13608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457D-2290-984A-A634-BAAED726C878}"/>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72E1D278-2F7D-A145-91DA-1BB543869BEB}"/>
              </a:ext>
            </a:extLst>
          </p:cNvPr>
          <p:cNvSpPr>
            <a:spLocks noGrp="1"/>
          </p:cNvSpPr>
          <p:nvPr>
            <p:ph idx="1"/>
          </p:nvPr>
        </p:nvSpPr>
        <p:spPr/>
        <p:txBody>
          <a:bodyPr/>
          <a:lstStyle/>
          <a:p>
            <a:r>
              <a:rPr lang="en-US" dirty="0"/>
              <a:t>I</a:t>
            </a:r>
            <a:r>
              <a:rPr lang="en-SG" dirty="0"/>
              <a:t>n this project, we will explore the eastern area of </a:t>
            </a:r>
            <a:r>
              <a:rPr lang="en-US" dirty="0"/>
              <a:t>Malaysia</a:t>
            </a:r>
            <a:r>
              <a:rPr lang="en-SG" dirty="0" smtClean="0"/>
              <a:t> </a:t>
            </a:r>
            <a:r>
              <a:rPr lang="en-SG" dirty="0"/>
              <a:t>and cluster the neighbourhoods using k-means clustering. The Foursquare location data will be used to explore neighbourhoods in </a:t>
            </a:r>
            <a:r>
              <a:rPr lang="en-US" dirty="0"/>
              <a:t>Malaysia</a:t>
            </a:r>
            <a:r>
              <a:rPr lang="en-SG" dirty="0" smtClean="0"/>
              <a:t> </a:t>
            </a:r>
            <a:r>
              <a:rPr lang="en-SG" dirty="0"/>
              <a:t>and find out which neighbourhoods in the east of Singapore have more similarity.</a:t>
            </a:r>
          </a:p>
          <a:p>
            <a:r>
              <a:rPr lang="en-SG" dirty="0"/>
              <a:t>The target audience of the project is people who are interested in moving or exploring a neighbourhood similar to another, or people who are interested in doing business or city planning in a certain neighbourhood.</a:t>
            </a:r>
          </a:p>
        </p:txBody>
      </p:sp>
    </p:spTree>
    <p:extLst>
      <p:ext uri="{BB962C8B-B14F-4D97-AF65-F5344CB8AC3E}">
        <p14:creationId xmlns:p14="http://schemas.microsoft.com/office/powerpoint/2010/main" val="320074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22F3-83F2-6147-8034-EAD2945C1BB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39A6317-70BE-8048-ABF9-C76DA9D04C17}"/>
              </a:ext>
            </a:extLst>
          </p:cNvPr>
          <p:cNvSpPr>
            <a:spLocks noGrp="1"/>
          </p:cNvSpPr>
          <p:nvPr>
            <p:ph idx="1"/>
          </p:nvPr>
        </p:nvSpPr>
        <p:spPr/>
        <p:txBody>
          <a:bodyPr>
            <a:normAutofit lnSpcReduction="10000"/>
          </a:bodyPr>
          <a:lstStyle/>
          <a:p>
            <a:r>
              <a:rPr lang="en-SG" dirty="0"/>
              <a:t>First, we need a list of neighbourhoods in </a:t>
            </a:r>
            <a:r>
              <a:rPr lang="en-US" dirty="0"/>
              <a:t>Malaysia</a:t>
            </a:r>
            <a:r>
              <a:rPr lang="en-SG" dirty="0" smtClean="0"/>
              <a:t> </a:t>
            </a:r>
            <a:r>
              <a:rPr lang="en-SG" dirty="0"/>
              <a:t>before querying. I will use the list of neighbourhoods available on wiki page and filter out the Eastern </a:t>
            </a:r>
            <a:r>
              <a:rPr lang="en-SG" dirty="0" err="1" smtClean="0"/>
              <a:t>neighborhoods</a:t>
            </a:r>
            <a:r>
              <a:rPr lang="en-SG" dirty="0" smtClean="0"/>
              <a:t>: An </a:t>
            </a:r>
            <a:r>
              <a:rPr lang="en-SG" dirty="0"/>
              <a:t>example of the data will contains columns:</a:t>
            </a:r>
          </a:p>
          <a:p>
            <a:endParaRPr lang="en-SG" dirty="0"/>
          </a:p>
          <a:p>
            <a:endParaRPr lang="en-SG" dirty="0"/>
          </a:p>
          <a:p>
            <a:r>
              <a:rPr lang="en-SG" dirty="0"/>
              <a:t>Next, with the list of regions, I will get the latitudes and longitudes of the neighbourhoods with geocoder (or other services if geocoder service is not available).</a:t>
            </a:r>
          </a:p>
          <a:p>
            <a:r>
              <a:rPr lang="en-SG" dirty="0"/>
              <a:t>With the latitudes and longitudes of the neighbourhoods, I can then query Foursquare to explore the popularity of venues in the neighbourhood. The rank of </a:t>
            </a:r>
            <a:r>
              <a:rPr lang="en-SG" dirty="0" smtClean="0"/>
              <a:t>popular </a:t>
            </a:r>
            <a:r>
              <a:rPr lang="en-SG" dirty="0"/>
              <a:t>venues near each neighbourhood will be gathered and made into one hot encoding before applying k-means clustering.</a:t>
            </a:r>
          </a:p>
          <a:p>
            <a:pPr marL="0" indent="0">
              <a:buNone/>
            </a:pPr>
            <a:endParaRPr lang="en-US" dirty="0"/>
          </a:p>
        </p:txBody>
      </p:sp>
      <p:graphicFrame>
        <p:nvGraphicFramePr>
          <p:cNvPr id="7" name="Table 6">
            <a:extLst>
              <a:ext uri="{FF2B5EF4-FFF2-40B4-BE49-F238E27FC236}">
                <a16:creationId xmlns:a16="http://schemas.microsoft.com/office/drawing/2014/main" id="{673CA59F-5383-8540-99D2-20DDD08D6303}"/>
              </a:ext>
            </a:extLst>
          </p:cNvPr>
          <p:cNvGraphicFramePr>
            <a:graphicFrameLocks noGrp="1"/>
          </p:cNvGraphicFramePr>
          <p:nvPr>
            <p:extLst>
              <p:ext uri="{D42A27DB-BD31-4B8C-83A1-F6EECF244321}">
                <p14:modId xmlns:p14="http://schemas.microsoft.com/office/powerpoint/2010/main" val="4212628925"/>
              </p:ext>
            </p:extLst>
          </p:nvPr>
        </p:nvGraphicFramePr>
        <p:xfrm>
          <a:off x="1560945" y="3024542"/>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613386545"/>
                    </a:ext>
                  </a:extLst>
                </a:gridCol>
                <a:gridCol w="2032000">
                  <a:extLst>
                    <a:ext uri="{9D8B030D-6E8A-4147-A177-3AD203B41FA5}">
                      <a16:colId xmlns:a16="http://schemas.microsoft.com/office/drawing/2014/main" val="813390392"/>
                    </a:ext>
                  </a:extLst>
                </a:gridCol>
                <a:gridCol w="2032000">
                  <a:extLst>
                    <a:ext uri="{9D8B030D-6E8A-4147-A177-3AD203B41FA5}">
                      <a16:colId xmlns:a16="http://schemas.microsoft.com/office/drawing/2014/main" val="1685531645"/>
                    </a:ext>
                  </a:extLst>
                </a:gridCol>
                <a:gridCol w="2032000">
                  <a:extLst>
                    <a:ext uri="{9D8B030D-6E8A-4147-A177-3AD203B41FA5}">
                      <a16:colId xmlns:a16="http://schemas.microsoft.com/office/drawing/2014/main" val="1943883173"/>
                    </a:ext>
                  </a:extLst>
                </a:gridCol>
              </a:tblGrid>
              <a:tr h="370840">
                <a:tc>
                  <a:txBody>
                    <a:bodyPr/>
                    <a:lstStyle/>
                    <a:p>
                      <a:r>
                        <a:rPr lang="en-US" dirty="0"/>
                        <a:t>Name</a:t>
                      </a:r>
                    </a:p>
                  </a:txBody>
                  <a:tcPr/>
                </a:tc>
                <a:tc>
                  <a:txBody>
                    <a:bodyPr/>
                    <a:lstStyle/>
                    <a:p>
                      <a:r>
                        <a:rPr lang="en-US" dirty="0"/>
                        <a:t>Region</a:t>
                      </a:r>
                    </a:p>
                  </a:txBody>
                  <a:tcPr/>
                </a:tc>
                <a:tc>
                  <a:txBody>
                    <a:bodyPr/>
                    <a:lstStyle/>
                    <a:p>
                      <a:r>
                        <a:rPr lang="en-US" dirty="0"/>
                        <a:t>Population</a:t>
                      </a:r>
                    </a:p>
                  </a:txBody>
                  <a:tcPr/>
                </a:tc>
                <a:tc>
                  <a:txBody>
                    <a:bodyPr/>
                    <a:lstStyle/>
                    <a:p>
                      <a:r>
                        <a:rPr lang="en-US" dirty="0"/>
                        <a:t>Area</a:t>
                      </a:r>
                    </a:p>
                  </a:txBody>
                  <a:tcPr/>
                </a:tc>
                <a:extLst>
                  <a:ext uri="{0D108BD9-81ED-4DB2-BD59-A6C34878D82A}">
                    <a16:rowId xmlns:a16="http://schemas.microsoft.com/office/drawing/2014/main" val="3226195409"/>
                  </a:ext>
                </a:extLst>
              </a:tr>
              <a:tr h="370840">
                <a:tc>
                  <a:txBody>
                    <a:bodyPr/>
                    <a:lstStyle/>
                    <a:p>
                      <a:r>
                        <a:rPr lang="en-IN" sz="1800" b="0" i="0" kern="1200" dirty="0" smtClean="0">
                          <a:solidFill>
                            <a:schemeClr val="dk1"/>
                          </a:solidFill>
                          <a:effectLst/>
                          <a:latin typeface="+mn-lt"/>
                          <a:ea typeface="+mn-ea"/>
                          <a:cs typeface="+mn-cs"/>
                        </a:rPr>
                        <a:t>Kota </a:t>
                      </a:r>
                      <a:r>
                        <a:rPr lang="en-IN" sz="1800" b="0" i="0" kern="1200" dirty="0" err="1" smtClean="0">
                          <a:solidFill>
                            <a:schemeClr val="dk1"/>
                          </a:solidFill>
                          <a:effectLst/>
                          <a:latin typeface="+mn-lt"/>
                          <a:ea typeface="+mn-ea"/>
                          <a:cs typeface="+mn-cs"/>
                        </a:rPr>
                        <a:t>Kinabalu</a:t>
                      </a:r>
                      <a:endParaRPr lang="en-US" dirty="0"/>
                    </a:p>
                  </a:txBody>
                  <a:tcPr/>
                </a:tc>
                <a:tc>
                  <a:txBody>
                    <a:bodyPr/>
                    <a:lstStyle/>
                    <a:p>
                      <a:r>
                        <a:rPr lang="en-US" dirty="0"/>
                        <a:t>East</a:t>
                      </a:r>
                    </a:p>
                  </a:txBody>
                  <a:tcPr/>
                </a:tc>
                <a:tc>
                  <a:txBody>
                    <a:bodyPr/>
                    <a:lstStyle/>
                    <a:p>
                      <a:r>
                        <a:rPr lang="en-US" dirty="0" smtClean="0"/>
                        <a:t>450,000</a:t>
                      </a:r>
                      <a:endParaRPr lang="en-US" dirty="0"/>
                    </a:p>
                  </a:txBody>
                  <a:tcPr/>
                </a:tc>
                <a:tc>
                  <a:txBody>
                    <a:bodyPr/>
                    <a:lstStyle/>
                    <a:p>
                      <a:r>
                        <a:rPr lang="en-US" dirty="0" smtClean="0"/>
                        <a:t>352.2</a:t>
                      </a:r>
                      <a:endParaRPr lang="en-US" dirty="0"/>
                    </a:p>
                  </a:txBody>
                  <a:tcPr/>
                </a:tc>
                <a:extLst>
                  <a:ext uri="{0D108BD9-81ED-4DB2-BD59-A6C34878D82A}">
                    <a16:rowId xmlns:a16="http://schemas.microsoft.com/office/drawing/2014/main" val="2103012321"/>
                  </a:ext>
                </a:extLst>
              </a:tr>
            </a:tbl>
          </a:graphicData>
        </a:graphic>
      </p:graphicFrame>
    </p:spTree>
    <p:extLst>
      <p:ext uri="{BB962C8B-B14F-4D97-AF65-F5344CB8AC3E}">
        <p14:creationId xmlns:p14="http://schemas.microsoft.com/office/powerpoint/2010/main" val="287310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0BBA-633A-3F43-A733-B96C92742C7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4F0852B-CD0D-6644-902D-D39836EE982A}"/>
              </a:ext>
            </a:extLst>
          </p:cNvPr>
          <p:cNvSpPr>
            <a:spLocks noGrp="1"/>
          </p:cNvSpPr>
          <p:nvPr>
            <p:ph idx="1"/>
          </p:nvPr>
        </p:nvSpPr>
        <p:spPr/>
        <p:txBody>
          <a:bodyPr>
            <a:normAutofit fontScale="92500" lnSpcReduction="10000"/>
          </a:bodyPr>
          <a:lstStyle/>
          <a:p>
            <a:r>
              <a:rPr lang="en-SG" dirty="0"/>
              <a:t>Data of neighbourhoods in </a:t>
            </a:r>
            <a:r>
              <a:rPr lang="en-US" dirty="0"/>
              <a:t>Malaysia</a:t>
            </a:r>
            <a:r>
              <a:rPr lang="en-SG" dirty="0" smtClean="0"/>
              <a:t> </a:t>
            </a:r>
            <a:r>
              <a:rPr lang="en-SG" dirty="0"/>
              <a:t>was scraped from wiki page using </a:t>
            </a:r>
            <a:r>
              <a:rPr lang="en-SG" dirty="0" err="1"/>
              <a:t>read_html</a:t>
            </a:r>
            <a:r>
              <a:rPr lang="en-SG" dirty="0"/>
              <a:t> function from pandas library.</a:t>
            </a:r>
          </a:p>
          <a:p>
            <a:r>
              <a:rPr lang="en-SG" dirty="0"/>
              <a:t>Then the data was </a:t>
            </a:r>
            <a:r>
              <a:rPr lang="en-SG" dirty="0" err="1"/>
              <a:t>preprocessed</a:t>
            </a:r>
            <a:r>
              <a:rPr lang="en-SG" dirty="0"/>
              <a:t> by removing redundant fields as well as filtering out other regions except for the east region.</a:t>
            </a:r>
          </a:p>
          <a:p>
            <a:r>
              <a:rPr lang="en-SG" dirty="0"/>
              <a:t>While getting the latitudes and </a:t>
            </a:r>
            <a:r>
              <a:rPr lang="en-SG" dirty="0" err="1"/>
              <a:t>longtitudes</a:t>
            </a:r>
            <a:r>
              <a:rPr lang="en-SG" dirty="0"/>
              <a:t> of the neighbourhoods, the data was collected via Google Map instead of querying the geocoder via code because the geocoder was not available and could not return any results. So the data was gathered by checking on Google Map manually since there are only 6 neighbourhoods.</a:t>
            </a:r>
          </a:p>
          <a:p>
            <a:r>
              <a:rPr lang="en-SG" dirty="0"/>
              <a:t>Then we looped through each neighbourhood and query the Foursquare to get popular venues nearby. The venues were then turned into one-hot encoding and normalized to be clustered by k-means.</a:t>
            </a:r>
          </a:p>
          <a:p>
            <a:r>
              <a:rPr lang="en-SG" dirty="0"/>
              <a:t>With k-means clustering, the neighbourhoods were clustered into 3 clusters and finally the clustering was displayed on the folium map.</a:t>
            </a:r>
          </a:p>
        </p:txBody>
      </p:sp>
    </p:spTree>
    <p:extLst>
      <p:ext uri="{BB962C8B-B14F-4D97-AF65-F5344CB8AC3E}">
        <p14:creationId xmlns:p14="http://schemas.microsoft.com/office/powerpoint/2010/main" val="391596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15D2-760F-374D-A54E-87DA9A086706}"/>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918A232C-5A1A-6847-89A1-5B5DCDD025FA}"/>
              </a:ext>
            </a:extLst>
          </p:cNvPr>
          <p:cNvPicPr>
            <a:picLocks noGrp="1" noChangeAspect="1"/>
          </p:cNvPicPr>
          <p:nvPr>
            <p:ph idx="1"/>
          </p:nvPr>
        </p:nvPicPr>
        <p:blipFill>
          <a:blip r:embed="rId2"/>
          <a:stretch>
            <a:fillRect/>
          </a:stretch>
        </p:blipFill>
        <p:spPr>
          <a:xfrm>
            <a:off x="4606206" y="2244195"/>
            <a:ext cx="7371014" cy="4188312"/>
          </a:xfrm>
        </p:spPr>
      </p:pic>
      <p:pic>
        <p:nvPicPr>
          <p:cNvPr id="7" name="Picture 6">
            <a:extLst>
              <a:ext uri="{FF2B5EF4-FFF2-40B4-BE49-F238E27FC236}">
                <a16:creationId xmlns:a16="http://schemas.microsoft.com/office/drawing/2014/main" id="{290FAE8A-05F0-4B4C-A1F4-1030F2D8D7B1}"/>
              </a:ext>
            </a:extLst>
          </p:cNvPr>
          <p:cNvPicPr>
            <a:picLocks noChangeAspect="1"/>
          </p:cNvPicPr>
          <p:nvPr/>
        </p:nvPicPr>
        <p:blipFill>
          <a:blip r:embed="rId3"/>
          <a:stretch>
            <a:fillRect/>
          </a:stretch>
        </p:blipFill>
        <p:spPr>
          <a:xfrm>
            <a:off x="368015" y="2257465"/>
            <a:ext cx="3875181" cy="2010833"/>
          </a:xfrm>
          <a:prstGeom prst="rect">
            <a:avLst/>
          </a:prstGeom>
        </p:spPr>
      </p:pic>
    </p:spTree>
    <p:extLst>
      <p:ext uri="{BB962C8B-B14F-4D97-AF65-F5344CB8AC3E}">
        <p14:creationId xmlns:p14="http://schemas.microsoft.com/office/powerpoint/2010/main" val="138684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21EE-51BB-1943-93EC-98C89DE0512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4C3F0E-B138-F149-85CD-435B867847EC}"/>
              </a:ext>
            </a:extLst>
          </p:cNvPr>
          <p:cNvSpPr>
            <a:spLocks noGrp="1"/>
          </p:cNvSpPr>
          <p:nvPr>
            <p:ph idx="1"/>
          </p:nvPr>
        </p:nvSpPr>
        <p:spPr/>
        <p:txBody>
          <a:bodyPr/>
          <a:lstStyle/>
          <a:p>
            <a:r>
              <a:rPr lang="en-SG" dirty="0"/>
              <a:t>The result with the clustering quite makes sense to local people staying in </a:t>
            </a:r>
            <a:r>
              <a:rPr lang="en-US" dirty="0"/>
              <a:t>Malaysia</a:t>
            </a:r>
            <a:r>
              <a:rPr lang="en-SG" dirty="0" smtClean="0"/>
              <a:t> </a:t>
            </a:r>
            <a:r>
              <a:rPr lang="en-SG" dirty="0"/>
              <a:t>because among the 6 neighbourhoods, the 4 neighbourhoods in the same cluster are more similar to each other because they are residential areas. The other 2 neighbourhoods, Changi Bay and </a:t>
            </a:r>
            <a:r>
              <a:rPr lang="en-SG" dirty="0" err="1"/>
              <a:t>Paya</a:t>
            </a:r>
            <a:r>
              <a:rPr lang="en-SG" dirty="0"/>
              <a:t> </a:t>
            </a:r>
            <a:r>
              <a:rPr lang="en-SG" dirty="0" err="1"/>
              <a:t>Lebar</a:t>
            </a:r>
            <a:r>
              <a:rPr lang="en-SG" dirty="0"/>
              <a:t> are clustered in 2 groups on its own because these two areas have some special usage. Changi Bay has ferry station and </a:t>
            </a:r>
            <a:r>
              <a:rPr lang="en-SG" dirty="0" err="1"/>
              <a:t>Paya</a:t>
            </a:r>
            <a:r>
              <a:rPr lang="en-SG" dirty="0"/>
              <a:t> </a:t>
            </a:r>
            <a:r>
              <a:rPr lang="en-SG" dirty="0" err="1"/>
              <a:t>Lebar</a:t>
            </a:r>
            <a:r>
              <a:rPr lang="en-SG" dirty="0"/>
              <a:t> has military base. So they are clustered into </a:t>
            </a:r>
            <a:r>
              <a:rPr lang="en-SG" dirty="0" err="1"/>
              <a:t>seperate</a:t>
            </a:r>
            <a:r>
              <a:rPr lang="en-SG" dirty="0"/>
              <a:t> groups by their own.</a:t>
            </a:r>
          </a:p>
          <a:p>
            <a:r>
              <a:rPr lang="en-SG" dirty="0"/>
              <a:t>This result is useful for people who are considering which area to live in. If they liked to live in Bedok, then it is more likely they will like </a:t>
            </a:r>
            <a:r>
              <a:rPr lang="en-SG" dirty="0" err="1"/>
              <a:t>Pasir</a:t>
            </a:r>
            <a:r>
              <a:rPr lang="en-SG" dirty="0"/>
              <a:t> </a:t>
            </a:r>
            <a:r>
              <a:rPr lang="en-SG" dirty="0" err="1"/>
              <a:t>Ris</a:t>
            </a:r>
            <a:r>
              <a:rPr lang="en-SG" dirty="0"/>
              <a:t> more than Changi Bay.</a:t>
            </a:r>
          </a:p>
          <a:p>
            <a:r>
              <a:rPr lang="en-SG" dirty="0"/>
              <a:t>The 6 neighbourhoods in the east of </a:t>
            </a:r>
            <a:r>
              <a:rPr lang="en-US" dirty="0"/>
              <a:t>Malaysia</a:t>
            </a:r>
            <a:r>
              <a:rPr lang="en-SG" dirty="0" smtClean="0"/>
              <a:t> </a:t>
            </a:r>
            <a:r>
              <a:rPr lang="en-SG" dirty="0"/>
              <a:t>are clustered into 3 groups based on popular venues in the neighbourhoods. The clustering reflects the similarities between neighbourhoods and the result can be useful to people in different ways.</a:t>
            </a:r>
            <a:endParaRPr lang="en-US" dirty="0"/>
          </a:p>
        </p:txBody>
      </p:sp>
    </p:spTree>
    <p:extLst>
      <p:ext uri="{BB962C8B-B14F-4D97-AF65-F5344CB8AC3E}">
        <p14:creationId xmlns:p14="http://schemas.microsoft.com/office/powerpoint/2010/main" val="3623369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9</TotalTime>
  <Words>537</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Clustering Neighborhoods in Malaysia</vt:lpstr>
      <vt:lpstr>Intro</vt:lpstr>
      <vt:lpstr>Data</vt:lpstr>
      <vt:lpstr>Methodology</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Neighborhoods in Singapore</dc:title>
  <dc:creator>Deng Zichao</dc:creator>
  <cp:lastModifiedBy>abhinav sreesan</cp:lastModifiedBy>
  <cp:revision>3</cp:revision>
  <dcterms:created xsi:type="dcterms:W3CDTF">2019-01-27T17:00:58Z</dcterms:created>
  <dcterms:modified xsi:type="dcterms:W3CDTF">2019-06-06T17:51:58Z</dcterms:modified>
</cp:coreProperties>
</file>