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A868B-B8D7-4330-B992-F3B30D7727A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99AE1C3-3CF2-428F-94BB-47A880FD40BE}">
      <dgm:prSet phldrT="[Text]"/>
      <dgm:spPr/>
      <dgm:t>
        <a:bodyPr/>
        <a:lstStyle/>
        <a:p>
          <a:r>
            <a:rPr lang="en-US" dirty="0"/>
            <a:t>Data Preparation </a:t>
          </a:r>
        </a:p>
      </dgm:t>
    </dgm:pt>
    <dgm:pt modelId="{1D0FC464-354B-414F-866C-DCA6F623543F}" type="parTrans" cxnId="{3559371E-9821-41AC-AA34-F83B98EAF4B5}">
      <dgm:prSet/>
      <dgm:spPr/>
      <dgm:t>
        <a:bodyPr/>
        <a:lstStyle/>
        <a:p>
          <a:endParaRPr lang="en-US"/>
        </a:p>
      </dgm:t>
    </dgm:pt>
    <dgm:pt modelId="{4CAEF47E-EBA5-43FB-9DE8-1460E0E6970D}" type="sibTrans" cxnId="{3559371E-9821-41AC-AA34-F83B98EAF4B5}">
      <dgm:prSet/>
      <dgm:spPr/>
      <dgm:t>
        <a:bodyPr/>
        <a:lstStyle/>
        <a:p>
          <a:endParaRPr lang="en-US"/>
        </a:p>
      </dgm:t>
    </dgm:pt>
    <dgm:pt modelId="{008B2EAF-4AC5-45F4-B0A5-07251A8EBE64}">
      <dgm:prSet phldrT="[Text]"/>
      <dgm:spPr/>
      <dgm:t>
        <a:bodyPr/>
        <a:lstStyle/>
        <a:p>
          <a:r>
            <a:rPr lang="en-US" dirty="0"/>
            <a:t>Source and load data obtained </a:t>
          </a:r>
        </a:p>
      </dgm:t>
    </dgm:pt>
    <dgm:pt modelId="{FCE50547-1BC2-4AA5-B6BB-C3822D981237}" type="parTrans" cxnId="{5C651691-1F46-45C5-8F9A-3D58424AE47C}">
      <dgm:prSet/>
      <dgm:spPr/>
      <dgm:t>
        <a:bodyPr/>
        <a:lstStyle/>
        <a:p>
          <a:endParaRPr lang="en-US"/>
        </a:p>
      </dgm:t>
    </dgm:pt>
    <dgm:pt modelId="{587BC48E-FA4D-4E49-88A4-278ACEB535EA}" type="sibTrans" cxnId="{5C651691-1F46-45C5-8F9A-3D58424AE47C}">
      <dgm:prSet/>
      <dgm:spPr/>
      <dgm:t>
        <a:bodyPr/>
        <a:lstStyle/>
        <a:p>
          <a:endParaRPr lang="en-US"/>
        </a:p>
      </dgm:t>
    </dgm:pt>
    <dgm:pt modelId="{FCF87B1D-C519-45C5-974A-F1D6384422F2}">
      <dgm:prSet phldrT="[Text]"/>
      <dgm:spPr/>
      <dgm:t>
        <a:bodyPr/>
        <a:lstStyle/>
        <a:p>
          <a:r>
            <a:rPr lang="en-US" dirty="0"/>
            <a:t>Clean data for Null/0 values</a:t>
          </a:r>
        </a:p>
      </dgm:t>
    </dgm:pt>
    <dgm:pt modelId="{6D46F1C8-85C8-4981-BFCF-E610B98315D3}" type="parTrans" cxnId="{393266AD-A147-45B2-8B28-9BD0A8DD33C5}">
      <dgm:prSet/>
      <dgm:spPr/>
      <dgm:t>
        <a:bodyPr/>
        <a:lstStyle/>
        <a:p>
          <a:endParaRPr lang="en-US"/>
        </a:p>
      </dgm:t>
    </dgm:pt>
    <dgm:pt modelId="{FCBC2FB7-9784-4EBA-8AEE-268597FDC38D}" type="sibTrans" cxnId="{393266AD-A147-45B2-8B28-9BD0A8DD33C5}">
      <dgm:prSet/>
      <dgm:spPr/>
      <dgm:t>
        <a:bodyPr/>
        <a:lstStyle/>
        <a:p>
          <a:endParaRPr lang="en-US"/>
        </a:p>
      </dgm:t>
    </dgm:pt>
    <dgm:pt modelId="{62EFF14C-D723-4F8C-B616-956DD19AFD3E}">
      <dgm:prSet phldrT="[Text]"/>
      <dgm:spPr/>
      <dgm:t>
        <a:bodyPr/>
        <a:lstStyle/>
        <a:p>
          <a:r>
            <a:rPr lang="en-US" dirty="0"/>
            <a:t>Data Selection</a:t>
          </a:r>
        </a:p>
      </dgm:t>
    </dgm:pt>
    <dgm:pt modelId="{E4C9A108-5952-452C-B4B0-26C3977BC355}" type="parTrans" cxnId="{D9E07E14-28B6-499A-BF53-06A3372CBAC1}">
      <dgm:prSet/>
      <dgm:spPr/>
      <dgm:t>
        <a:bodyPr/>
        <a:lstStyle/>
        <a:p>
          <a:endParaRPr lang="en-US"/>
        </a:p>
      </dgm:t>
    </dgm:pt>
    <dgm:pt modelId="{D31AD387-46ED-4DA3-834B-7FB0E37140CF}" type="sibTrans" cxnId="{D9E07E14-28B6-499A-BF53-06A3372CBAC1}">
      <dgm:prSet/>
      <dgm:spPr/>
      <dgm:t>
        <a:bodyPr/>
        <a:lstStyle/>
        <a:p>
          <a:endParaRPr lang="en-US"/>
        </a:p>
      </dgm:t>
    </dgm:pt>
    <dgm:pt modelId="{FC314660-383C-4102-B93F-C97D7396195A}">
      <dgm:prSet phldrT="[Text]"/>
      <dgm:spPr/>
      <dgm:t>
        <a:bodyPr/>
        <a:lstStyle/>
        <a:p>
          <a:r>
            <a:rPr lang="en-US" dirty="0"/>
            <a:t>Univariate Analysis</a:t>
          </a:r>
        </a:p>
      </dgm:t>
    </dgm:pt>
    <dgm:pt modelId="{CAB3E0B1-24B7-449B-9AEC-D563C7016BA5}" type="parTrans" cxnId="{1AB1E789-0BFF-4248-8C30-2F6362B9D809}">
      <dgm:prSet/>
      <dgm:spPr/>
      <dgm:t>
        <a:bodyPr/>
        <a:lstStyle/>
        <a:p>
          <a:endParaRPr lang="en-US"/>
        </a:p>
      </dgm:t>
    </dgm:pt>
    <dgm:pt modelId="{88D6815D-7B32-4952-A1C2-AFED00E43617}" type="sibTrans" cxnId="{1AB1E789-0BFF-4248-8C30-2F6362B9D809}">
      <dgm:prSet/>
      <dgm:spPr/>
      <dgm:t>
        <a:bodyPr/>
        <a:lstStyle/>
        <a:p>
          <a:endParaRPr lang="en-US"/>
        </a:p>
      </dgm:t>
    </dgm:pt>
    <dgm:pt modelId="{9382C2D7-947C-40C2-A33A-06BF79201CF2}">
      <dgm:prSet phldrT="[Text]"/>
      <dgm:spPr/>
      <dgm:t>
        <a:bodyPr/>
        <a:lstStyle/>
        <a:p>
          <a:r>
            <a:rPr lang="en-US" dirty="0"/>
            <a:t>Remove/Impute columns containing blank/irrelevant data </a:t>
          </a:r>
        </a:p>
      </dgm:t>
    </dgm:pt>
    <dgm:pt modelId="{A3B77C31-440F-4934-B272-A2E11480F3EC}" type="parTrans" cxnId="{3181C600-B2FE-4777-8100-821BA4B4688C}">
      <dgm:prSet/>
      <dgm:spPr/>
      <dgm:t>
        <a:bodyPr/>
        <a:lstStyle/>
        <a:p>
          <a:endParaRPr lang="en-US"/>
        </a:p>
      </dgm:t>
    </dgm:pt>
    <dgm:pt modelId="{4CDCBA1E-8438-4B46-9646-052CCC5C28EA}" type="sibTrans" cxnId="{3181C600-B2FE-4777-8100-821BA4B4688C}">
      <dgm:prSet/>
      <dgm:spPr/>
      <dgm:t>
        <a:bodyPr/>
        <a:lstStyle/>
        <a:p>
          <a:endParaRPr lang="en-US"/>
        </a:p>
      </dgm:t>
    </dgm:pt>
    <dgm:pt modelId="{0E3BC007-DED7-4DC1-8F73-EA926DB71472}">
      <dgm:prSet/>
      <dgm:spPr/>
      <dgm:t>
        <a:bodyPr/>
        <a:lstStyle/>
        <a:p>
          <a:r>
            <a:rPr lang="en-US" dirty="0"/>
            <a:t>Create additional categorical   variables</a:t>
          </a:r>
        </a:p>
      </dgm:t>
    </dgm:pt>
    <dgm:pt modelId="{CE0F1E18-C998-4E45-8470-C08B43551AC0}" type="parTrans" cxnId="{F76055EE-0BC2-4982-8150-9DAE54C9F3C5}">
      <dgm:prSet/>
      <dgm:spPr/>
      <dgm:t>
        <a:bodyPr/>
        <a:lstStyle/>
        <a:p>
          <a:endParaRPr lang="en-US"/>
        </a:p>
      </dgm:t>
    </dgm:pt>
    <dgm:pt modelId="{9B742D11-88E3-41A3-AD88-1595AFD3C34D}" type="sibTrans" cxnId="{F76055EE-0BC2-4982-8150-9DAE54C9F3C5}">
      <dgm:prSet/>
      <dgm:spPr/>
      <dgm:t>
        <a:bodyPr/>
        <a:lstStyle/>
        <a:p>
          <a:endParaRPr lang="en-US"/>
        </a:p>
      </dgm:t>
    </dgm:pt>
    <dgm:pt modelId="{EF7C9B4D-F785-43D9-BCFA-FD5E3BE52F3D}">
      <dgm:prSet/>
      <dgm:spPr/>
      <dgm:t>
        <a:bodyPr/>
        <a:lstStyle/>
        <a:p>
          <a:r>
            <a:rPr lang="en-US" dirty="0"/>
            <a:t> Create a correlation matrix to identify positive and negative relations</a:t>
          </a:r>
        </a:p>
      </dgm:t>
    </dgm:pt>
    <dgm:pt modelId="{243B5DAF-5279-4E99-98AA-B2D738B91D2C}" type="parTrans" cxnId="{72932BAB-91E0-4B28-8E6F-2A94666CCB81}">
      <dgm:prSet/>
      <dgm:spPr/>
      <dgm:t>
        <a:bodyPr/>
        <a:lstStyle/>
        <a:p>
          <a:endParaRPr lang="en-US"/>
        </a:p>
      </dgm:t>
    </dgm:pt>
    <dgm:pt modelId="{1AC8090F-F0BC-4C93-BAA9-EAB09130840E}" type="sibTrans" cxnId="{72932BAB-91E0-4B28-8E6F-2A94666CCB81}">
      <dgm:prSet/>
      <dgm:spPr/>
      <dgm:t>
        <a:bodyPr/>
        <a:lstStyle/>
        <a:p>
          <a:endParaRPr lang="en-US"/>
        </a:p>
      </dgm:t>
    </dgm:pt>
    <dgm:pt modelId="{36A2DE92-D86F-49DE-BFFC-4E88A1782601}">
      <dgm:prSet/>
      <dgm:spPr/>
      <dgm:t>
        <a:bodyPr/>
        <a:lstStyle/>
        <a:p>
          <a:r>
            <a:rPr lang="en-US" dirty="0"/>
            <a:t>Identify a list of features based on the correlation and domain knowledge , for analysis</a:t>
          </a:r>
        </a:p>
      </dgm:t>
    </dgm:pt>
    <dgm:pt modelId="{396D2912-D646-400B-8B8C-3E92B32AFF48}" type="parTrans" cxnId="{01C0C4DA-CAE5-4912-ACDF-568C9A726AD8}">
      <dgm:prSet/>
      <dgm:spPr/>
      <dgm:t>
        <a:bodyPr/>
        <a:lstStyle/>
        <a:p>
          <a:endParaRPr lang="en-US"/>
        </a:p>
      </dgm:t>
    </dgm:pt>
    <dgm:pt modelId="{94AD4D68-A173-4A96-A121-31A749A2104B}" type="sibTrans" cxnId="{01C0C4DA-CAE5-4912-ACDF-568C9A726AD8}">
      <dgm:prSet/>
      <dgm:spPr/>
      <dgm:t>
        <a:bodyPr/>
        <a:lstStyle/>
        <a:p>
          <a:endParaRPr lang="en-US"/>
        </a:p>
      </dgm:t>
    </dgm:pt>
    <dgm:pt modelId="{32EA9AA5-236D-4FD6-A644-19DBED53300C}">
      <dgm:prSet phldrT="[Text]"/>
      <dgm:spPr/>
      <dgm:t>
        <a:bodyPr/>
        <a:lstStyle/>
        <a:p>
          <a:endParaRPr lang="en-US" dirty="0"/>
        </a:p>
      </dgm:t>
    </dgm:pt>
    <dgm:pt modelId="{41922E7B-F346-4A68-B33D-174CE85B455B}" type="parTrans" cxnId="{A6E52F94-1795-45A0-9BB5-C57F8B9F652B}">
      <dgm:prSet/>
      <dgm:spPr/>
      <dgm:t>
        <a:bodyPr/>
        <a:lstStyle/>
        <a:p>
          <a:endParaRPr lang="en-US"/>
        </a:p>
      </dgm:t>
    </dgm:pt>
    <dgm:pt modelId="{6D358C29-9299-40A3-A963-EE0B077E1C8A}" type="sibTrans" cxnId="{A6E52F94-1795-45A0-9BB5-C57F8B9F652B}">
      <dgm:prSet/>
      <dgm:spPr/>
      <dgm:t>
        <a:bodyPr/>
        <a:lstStyle/>
        <a:p>
          <a:endParaRPr lang="en-US"/>
        </a:p>
      </dgm:t>
    </dgm:pt>
    <dgm:pt modelId="{3E0A395A-5631-4C17-BCE0-27211A1A3022}">
      <dgm:prSet phldrT="[Text]"/>
      <dgm:spPr/>
      <dgm:t>
        <a:bodyPr/>
        <a:lstStyle/>
        <a:p>
          <a:endParaRPr lang="en-US" dirty="0"/>
        </a:p>
      </dgm:t>
    </dgm:pt>
    <dgm:pt modelId="{E449F582-C8F7-42E9-9667-5E6D9B3D4E36}" type="parTrans" cxnId="{866FFB18-16FF-4124-B013-AD89A181610A}">
      <dgm:prSet/>
      <dgm:spPr/>
      <dgm:t>
        <a:bodyPr/>
        <a:lstStyle/>
        <a:p>
          <a:endParaRPr lang="en-US"/>
        </a:p>
      </dgm:t>
    </dgm:pt>
    <dgm:pt modelId="{155F6624-F75B-4990-814F-316320AE2BF1}" type="sibTrans" cxnId="{866FFB18-16FF-4124-B013-AD89A181610A}">
      <dgm:prSet/>
      <dgm:spPr/>
      <dgm:t>
        <a:bodyPr/>
        <a:lstStyle/>
        <a:p>
          <a:endParaRPr lang="en-US"/>
        </a:p>
      </dgm:t>
    </dgm:pt>
    <dgm:pt modelId="{1BEE71AC-906D-4FD6-9447-413FA005709E}">
      <dgm:prSet/>
      <dgm:spPr/>
      <dgm:t>
        <a:bodyPr/>
        <a:lstStyle/>
        <a:p>
          <a:r>
            <a:rPr lang="en-US" dirty="0"/>
            <a:t>Create  box plot to analyze the  distribution of selected variables</a:t>
          </a:r>
        </a:p>
      </dgm:t>
    </dgm:pt>
    <dgm:pt modelId="{A292AF3C-0F5D-4779-93B4-6DA5241E50B7}" type="parTrans" cxnId="{F827B961-77C4-4308-9213-0417E765AD23}">
      <dgm:prSet/>
      <dgm:spPr/>
      <dgm:t>
        <a:bodyPr/>
        <a:lstStyle/>
        <a:p>
          <a:endParaRPr lang="en-US"/>
        </a:p>
      </dgm:t>
    </dgm:pt>
    <dgm:pt modelId="{5AF6F5D9-971C-4ABA-BBE6-4DF1AE564190}" type="sibTrans" cxnId="{F827B961-77C4-4308-9213-0417E765AD23}">
      <dgm:prSet/>
      <dgm:spPr/>
      <dgm:t>
        <a:bodyPr/>
        <a:lstStyle/>
        <a:p>
          <a:endParaRPr lang="en-US"/>
        </a:p>
      </dgm:t>
    </dgm:pt>
    <dgm:pt modelId="{0736628E-AE8B-400E-B5A6-77E994A17F71}">
      <dgm:prSet/>
      <dgm:spPr/>
      <dgm:t>
        <a:bodyPr/>
        <a:lstStyle/>
        <a:p>
          <a:r>
            <a:rPr lang="en-US" dirty="0"/>
            <a:t>Identify loan default percentages with the selected features</a:t>
          </a:r>
        </a:p>
      </dgm:t>
    </dgm:pt>
    <dgm:pt modelId="{D0C39FCC-29F3-4307-84CF-87780217B5F4}" type="parTrans" cxnId="{1CBEDA76-A86B-4E51-A596-AF0BCFAB2F4F}">
      <dgm:prSet/>
      <dgm:spPr/>
      <dgm:t>
        <a:bodyPr/>
        <a:lstStyle/>
        <a:p>
          <a:endParaRPr lang="en-US"/>
        </a:p>
      </dgm:t>
    </dgm:pt>
    <dgm:pt modelId="{EDA1ECD8-F1C0-406C-8E3E-7B2E79D1CE15}" type="sibTrans" cxnId="{1CBEDA76-A86B-4E51-A596-AF0BCFAB2F4F}">
      <dgm:prSet/>
      <dgm:spPr/>
      <dgm:t>
        <a:bodyPr/>
        <a:lstStyle/>
        <a:p>
          <a:endParaRPr lang="en-US"/>
        </a:p>
      </dgm:t>
    </dgm:pt>
    <dgm:pt modelId="{AF419575-447B-444D-B0FD-83C5EEE4EDFE}">
      <dgm:prSet/>
      <dgm:spPr/>
      <dgm:t>
        <a:bodyPr/>
        <a:lstStyle/>
        <a:p>
          <a:r>
            <a:rPr lang="en-US" dirty="0"/>
            <a:t>Create </a:t>
          </a:r>
          <a:r>
            <a:rPr lang="en-US" dirty="0" err="1"/>
            <a:t>distplot</a:t>
          </a:r>
          <a:r>
            <a:rPr lang="en-US" dirty="0"/>
            <a:t> to find the frequencies of  the selected features</a:t>
          </a:r>
        </a:p>
      </dgm:t>
    </dgm:pt>
    <dgm:pt modelId="{EAD748A1-4B8C-44E3-B0DB-6FAB7A03EF79}" type="parTrans" cxnId="{AD7EE05A-D4E5-48FD-83C6-68322CA8F183}">
      <dgm:prSet/>
      <dgm:spPr/>
      <dgm:t>
        <a:bodyPr/>
        <a:lstStyle/>
        <a:p>
          <a:endParaRPr lang="en-US"/>
        </a:p>
      </dgm:t>
    </dgm:pt>
    <dgm:pt modelId="{7C2B47B6-DE74-438C-9165-AFB969D0883C}" type="sibTrans" cxnId="{AD7EE05A-D4E5-48FD-83C6-68322CA8F183}">
      <dgm:prSet/>
      <dgm:spPr/>
      <dgm:t>
        <a:bodyPr/>
        <a:lstStyle/>
        <a:p>
          <a:endParaRPr lang="en-US"/>
        </a:p>
      </dgm:t>
    </dgm:pt>
    <dgm:pt modelId="{93DE0E2D-2758-470E-AB68-D5FE5545BAF9}">
      <dgm:prSet/>
      <dgm:spPr/>
      <dgm:t>
        <a:bodyPr/>
        <a:lstStyle/>
        <a:p>
          <a:r>
            <a:rPr lang="en-US" dirty="0"/>
            <a:t>Create  point plot for categorical variables</a:t>
          </a:r>
        </a:p>
      </dgm:t>
    </dgm:pt>
    <dgm:pt modelId="{8089E156-6AA1-483F-8033-7D3383F33236}" type="parTrans" cxnId="{B6EDA492-C7F4-4639-AA27-EA08024ACA7A}">
      <dgm:prSet/>
      <dgm:spPr/>
      <dgm:t>
        <a:bodyPr/>
        <a:lstStyle/>
        <a:p>
          <a:endParaRPr lang="en-US"/>
        </a:p>
      </dgm:t>
    </dgm:pt>
    <dgm:pt modelId="{9AC4DF58-5F28-4D92-908C-839F7C162727}" type="sibTrans" cxnId="{B6EDA492-C7F4-4639-AA27-EA08024ACA7A}">
      <dgm:prSet/>
      <dgm:spPr/>
      <dgm:t>
        <a:bodyPr/>
        <a:lstStyle/>
        <a:p>
          <a:endParaRPr lang="en-US"/>
        </a:p>
      </dgm:t>
    </dgm:pt>
    <dgm:pt modelId="{862D8E3C-47DB-4512-A8FC-FEB9E0552962}">
      <dgm:prSet phldrT="[Text]"/>
      <dgm:spPr/>
      <dgm:t>
        <a:bodyPr/>
        <a:lstStyle/>
        <a:p>
          <a:r>
            <a:rPr lang="en-US" dirty="0"/>
            <a:t>Bivariate Analysis</a:t>
          </a:r>
        </a:p>
      </dgm:t>
    </dgm:pt>
    <dgm:pt modelId="{2AAD02EB-D9A1-4F43-8BAB-CC5E3970FA24}" type="sibTrans" cxnId="{74E3853C-D792-44F2-B5DF-2935B2ED1F93}">
      <dgm:prSet/>
      <dgm:spPr/>
      <dgm:t>
        <a:bodyPr/>
        <a:lstStyle/>
        <a:p>
          <a:endParaRPr lang="en-US"/>
        </a:p>
      </dgm:t>
    </dgm:pt>
    <dgm:pt modelId="{57806381-D1FD-42AB-9D6B-04F144306487}" type="parTrans" cxnId="{74E3853C-D792-44F2-B5DF-2935B2ED1F93}">
      <dgm:prSet/>
      <dgm:spPr/>
      <dgm:t>
        <a:bodyPr/>
        <a:lstStyle/>
        <a:p>
          <a:endParaRPr lang="en-US"/>
        </a:p>
      </dgm:t>
    </dgm:pt>
    <dgm:pt modelId="{ED85D268-A278-4A00-96B9-C89132E26AB3}">
      <dgm:prSet/>
      <dgm:spPr/>
      <dgm:t>
        <a:bodyPr/>
        <a:lstStyle/>
        <a:p>
          <a:r>
            <a:rPr lang="en-US" dirty="0"/>
            <a:t>Use </a:t>
          </a:r>
          <a:r>
            <a:rPr lang="en-US" dirty="0" err="1"/>
            <a:t>pairplots</a:t>
          </a:r>
          <a:r>
            <a:rPr lang="en-US" dirty="0"/>
            <a:t> to identify correlation between the chosen features</a:t>
          </a:r>
        </a:p>
      </dgm:t>
    </dgm:pt>
    <dgm:pt modelId="{83AB2CA9-23EB-4475-B6BC-310CD683EF9D}" type="parTrans" cxnId="{3D99555F-6947-4CF7-BB96-155C088B36A1}">
      <dgm:prSet/>
      <dgm:spPr/>
      <dgm:t>
        <a:bodyPr/>
        <a:lstStyle/>
        <a:p>
          <a:endParaRPr lang="en-US"/>
        </a:p>
      </dgm:t>
    </dgm:pt>
    <dgm:pt modelId="{B95288B5-E21E-4D4E-B9F6-DE6018D60B7D}" type="sibTrans" cxnId="{3D99555F-6947-4CF7-BB96-155C088B36A1}">
      <dgm:prSet/>
      <dgm:spPr/>
      <dgm:t>
        <a:bodyPr/>
        <a:lstStyle/>
        <a:p>
          <a:endParaRPr lang="en-US"/>
        </a:p>
      </dgm:t>
    </dgm:pt>
    <dgm:pt modelId="{D3F40B36-D1E9-4EFA-A125-0B0F1016C1C1}">
      <dgm:prSet/>
      <dgm:spPr/>
      <dgm:t>
        <a:bodyPr/>
        <a:lstStyle/>
        <a:p>
          <a:r>
            <a:rPr lang="en-US" dirty="0"/>
            <a:t>Use line plots between features to identify correlation </a:t>
          </a:r>
        </a:p>
      </dgm:t>
    </dgm:pt>
    <dgm:pt modelId="{64011B95-F6F2-4135-9A8B-77D891C6B003}" type="parTrans" cxnId="{B07A2DCE-E705-4A58-9909-EB9B441706A3}">
      <dgm:prSet/>
      <dgm:spPr/>
    </dgm:pt>
    <dgm:pt modelId="{27C837D9-C9E7-4602-A2AC-65996C5400EE}" type="sibTrans" cxnId="{B07A2DCE-E705-4A58-9909-EB9B441706A3}">
      <dgm:prSet/>
      <dgm:spPr/>
    </dgm:pt>
    <dgm:pt modelId="{C3BB0F9F-864D-450B-8937-E9D11ED81A5D}" type="pres">
      <dgm:prSet presAssocID="{070A868B-B8D7-4330-B992-F3B30D7727A6}" presName="Name0" presStyleCnt="0">
        <dgm:presLayoutVars>
          <dgm:dir/>
          <dgm:animLvl val="lvl"/>
          <dgm:resizeHandles val="exact"/>
        </dgm:presLayoutVars>
      </dgm:prSet>
      <dgm:spPr/>
    </dgm:pt>
    <dgm:pt modelId="{1945191D-7CF4-4206-8A47-6714D15F3D7B}" type="pres">
      <dgm:prSet presAssocID="{070A868B-B8D7-4330-B992-F3B30D7727A6}" presName="tSp" presStyleCnt="0"/>
      <dgm:spPr/>
    </dgm:pt>
    <dgm:pt modelId="{F0AEC3F9-75C7-40C6-AC38-91AD0A813130}" type="pres">
      <dgm:prSet presAssocID="{070A868B-B8D7-4330-B992-F3B30D7727A6}" presName="bSp" presStyleCnt="0"/>
      <dgm:spPr/>
    </dgm:pt>
    <dgm:pt modelId="{0ECDA5FC-6F7B-401D-ACE8-4402AA432311}" type="pres">
      <dgm:prSet presAssocID="{070A868B-B8D7-4330-B992-F3B30D7727A6}" presName="process" presStyleCnt="0"/>
      <dgm:spPr/>
    </dgm:pt>
    <dgm:pt modelId="{8429681D-150E-4FD9-B43E-C757D900A274}" type="pres">
      <dgm:prSet presAssocID="{F99AE1C3-3CF2-428F-94BB-47A880FD40BE}" presName="composite1" presStyleCnt="0"/>
      <dgm:spPr/>
    </dgm:pt>
    <dgm:pt modelId="{A9F7A94A-86CE-49D6-8F5D-DAA76919F404}" type="pres">
      <dgm:prSet presAssocID="{F99AE1C3-3CF2-428F-94BB-47A880FD40BE}" presName="dummyNode1" presStyleLbl="node1" presStyleIdx="0" presStyleCnt="4"/>
      <dgm:spPr/>
    </dgm:pt>
    <dgm:pt modelId="{4DDBBA68-D12B-49EB-9AF5-22B896C4CF66}" type="pres">
      <dgm:prSet presAssocID="{F99AE1C3-3CF2-428F-94BB-47A880FD40BE}" presName="childNode1" presStyleLbl="bgAcc1" presStyleIdx="0" presStyleCnt="4">
        <dgm:presLayoutVars>
          <dgm:bulletEnabled val="1"/>
        </dgm:presLayoutVars>
      </dgm:prSet>
      <dgm:spPr/>
    </dgm:pt>
    <dgm:pt modelId="{65B2EE07-D17F-41D7-8A7B-C22F64138D62}" type="pres">
      <dgm:prSet presAssocID="{F99AE1C3-3CF2-428F-94BB-47A880FD40BE}" presName="childNode1tx" presStyleLbl="bgAcc1" presStyleIdx="0" presStyleCnt="4">
        <dgm:presLayoutVars>
          <dgm:bulletEnabled val="1"/>
        </dgm:presLayoutVars>
      </dgm:prSet>
      <dgm:spPr/>
    </dgm:pt>
    <dgm:pt modelId="{FF92588C-AB3D-4DBF-B904-938500DD77FA}" type="pres">
      <dgm:prSet presAssocID="{F99AE1C3-3CF2-428F-94BB-47A880FD40BE}" presName="parentNode1" presStyleLbl="node1" presStyleIdx="0" presStyleCnt="4">
        <dgm:presLayoutVars>
          <dgm:chMax val="1"/>
          <dgm:bulletEnabled val="1"/>
        </dgm:presLayoutVars>
      </dgm:prSet>
      <dgm:spPr/>
    </dgm:pt>
    <dgm:pt modelId="{A37659E0-9F48-4678-A929-E245AADD8DDE}" type="pres">
      <dgm:prSet presAssocID="{F99AE1C3-3CF2-428F-94BB-47A880FD40BE}" presName="connSite1" presStyleCnt="0"/>
      <dgm:spPr/>
    </dgm:pt>
    <dgm:pt modelId="{93C02E3C-147C-4A41-A05B-C03F07DFE6AF}" type="pres">
      <dgm:prSet presAssocID="{4CAEF47E-EBA5-43FB-9DE8-1460E0E6970D}" presName="Name9" presStyleLbl="sibTrans2D1" presStyleIdx="0" presStyleCnt="3"/>
      <dgm:spPr/>
    </dgm:pt>
    <dgm:pt modelId="{0CB32234-1B81-46DA-8B8E-DD01017A06AB}" type="pres">
      <dgm:prSet presAssocID="{62EFF14C-D723-4F8C-B616-956DD19AFD3E}" presName="composite2" presStyleCnt="0"/>
      <dgm:spPr/>
    </dgm:pt>
    <dgm:pt modelId="{032FC61D-1513-4E83-B5E8-5FF7FE03F11F}" type="pres">
      <dgm:prSet presAssocID="{62EFF14C-D723-4F8C-B616-956DD19AFD3E}" presName="dummyNode2" presStyleLbl="node1" presStyleIdx="0" presStyleCnt="4"/>
      <dgm:spPr/>
    </dgm:pt>
    <dgm:pt modelId="{DB249A8E-6EA5-4931-A8F1-7FF1DDDBDF74}" type="pres">
      <dgm:prSet presAssocID="{62EFF14C-D723-4F8C-B616-956DD19AFD3E}" presName="childNode2" presStyleLbl="bgAcc1" presStyleIdx="1" presStyleCnt="4">
        <dgm:presLayoutVars>
          <dgm:bulletEnabled val="1"/>
        </dgm:presLayoutVars>
      </dgm:prSet>
      <dgm:spPr/>
    </dgm:pt>
    <dgm:pt modelId="{EB9761B1-2EF6-48D3-A663-2C0CEA77F5FE}" type="pres">
      <dgm:prSet presAssocID="{62EFF14C-D723-4F8C-B616-956DD19AFD3E}" presName="childNode2tx" presStyleLbl="bgAcc1" presStyleIdx="1" presStyleCnt="4">
        <dgm:presLayoutVars>
          <dgm:bulletEnabled val="1"/>
        </dgm:presLayoutVars>
      </dgm:prSet>
      <dgm:spPr/>
    </dgm:pt>
    <dgm:pt modelId="{D2F87242-B6D2-4A86-9158-3E7261A8A5DA}" type="pres">
      <dgm:prSet presAssocID="{62EFF14C-D723-4F8C-B616-956DD19AFD3E}" presName="parentNode2" presStyleLbl="node1" presStyleIdx="1" presStyleCnt="4" custLinFactNeighborY="2438">
        <dgm:presLayoutVars>
          <dgm:chMax val="0"/>
          <dgm:bulletEnabled val="1"/>
        </dgm:presLayoutVars>
      </dgm:prSet>
      <dgm:spPr/>
    </dgm:pt>
    <dgm:pt modelId="{D651944E-308C-4A13-97AB-1E9F1C218FDB}" type="pres">
      <dgm:prSet presAssocID="{62EFF14C-D723-4F8C-B616-956DD19AFD3E}" presName="connSite2" presStyleCnt="0"/>
      <dgm:spPr/>
    </dgm:pt>
    <dgm:pt modelId="{38BAC395-45CF-4D53-A4C6-1BDA0AE85CE9}" type="pres">
      <dgm:prSet presAssocID="{D31AD387-46ED-4DA3-834B-7FB0E37140CF}" presName="Name18" presStyleLbl="sibTrans2D1" presStyleIdx="1" presStyleCnt="3"/>
      <dgm:spPr/>
    </dgm:pt>
    <dgm:pt modelId="{5DD011F2-E4E4-4828-BBB1-1DF0AFBCF59B}" type="pres">
      <dgm:prSet presAssocID="{FC314660-383C-4102-B93F-C97D7396195A}" presName="composite1" presStyleCnt="0"/>
      <dgm:spPr/>
    </dgm:pt>
    <dgm:pt modelId="{26443163-E2A8-4BA7-A56E-AD69B4D63652}" type="pres">
      <dgm:prSet presAssocID="{FC314660-383C-4102-B93F-C97D7396195A}" presName="dummyNode1" presStyleLbl="node1" presStyleIdx="1" presStyleCnt="4"/>
      <dgm:spPr/>
    </dgm:pt>
    <dgm:pt modelId="{E7327C87-88F3-4263-B4C0-24BB9EA0610E}" type="pres">
      <dgm:prSet presAssocID="{FC314660-383C-4102-B93F-C97D7396195A}" presName="childNode1" presStyleLbl="bgAcc1" presStyleIdx="2" presStyleCnt="4">
        <dgm:presLayoutVars>
          <dgm:bulletEnabled val="1"/>
        </dgm:presLayoutVars>
      </dgm:prSet>
      <dgm:spPr/>
    </dgm:pt>
    <dgm:pt modelId="{CC173021-3362-48AA-ACF9-EAD666BBFE74}" type="pres">
      <dgm:prSet presAssocID="{FC314660-383C-4102-B93F-C97D7396195A}" presName="childNode1tx" presStyleLbl="bgAcc1" presStyleIdx="2" presStyleCnt="4">
        <dgm:presLayoutVars>
          <dgm:bulletEnabled val="1"/>
        </dgm:presLayoutVars>
      </dgm:prSet>
      <dgm:spPr/>
    </dgm:pt>
    <dgm:pt modelId="{4171E361-9FC6-45CC-90F2-B8A0A07EC72E}" type="pres">
      <dgm:prSet presAssocID="{FC314660-383C-4102-B93F-C97D7396195A}" presName="parentNode1" presStyleLbl="node1" presStyleIdx="2" presStyleCnt="4">
        <dgm:presLayoutVars>
          <dgm:chMax val="1"/>
          <dgm:bulletEnabled val="1"/>
        </dgm:presLayoutVars>
      </dgm:prSet>
      <dgm:spPr/>
    </dgm:pt>
    <dgm:pt modelId="{06C7B9C1-B1FC-482D-A2F4-78BA0A684F9B}" type="pres">
      <dgm:prSet presAssocID="{FC314660-383C-4102-B93F-C97D7396195A}" presName="connSite1" presStyleCnt="0"/>
      <dgm:spPr/>
    </dgm:pt>
    <dgm:pt modelId="{B0A63BE4-C8A0-4F7D-82FC-84378E28E940}" type="pres">
      <dgm:prSet presAssocID="{88D6815D-7B32-4952-A1C2-AFED00E43617}" presName="Name9" presStyleLbl="sibTrans2D1" presStyleIdx="2" presStyleCnt="3"/>
      <dgm:spPr/>
    </dgm:pt>
    <dgm:pt modelId="{E42CEFBF-826A-4C5A-8648-FF0663D7F2C9}" type="pres">
      <dgm:prSet presAssocID="{862D8E3C-47DB-4512-A8FC-FEB9E0552962}" presName="composite2" presStyleCnt="0"/>
      <dgm:spPr/>
    </dgm:pt>
    <dgm:pt modelId="{8A28C39C-F33D-428F-861B-A43FDBE3115D}" type="pres">
      <dgm:prSet presAssocID="{862D8E3C-47DB-4512-A8FC-FEB9E0552962}" presName="dummyNode2" presStyleLbl="node1" presStyleIdx="2" presStyleCnt="4"/>
      <dgm:spPr/>
    </dgm:pt>
    <dgm:pt modelId="{A98470A5-69FF-4E3F-9779-775A34AA72A6}" type="pres">
      <dgm:prSet presAssocID="{862D8E3C-47DB-4512-A8FC-FEB9E0552962}" presName="childNode2" presStyleLbl="bgAcc1" presStyleIdx="3" presStyleCnt="4">
        <dgm:presLayoutVars>
          <dgm:bulletEnabled val="1"/>
        </dgm:presLayoutVars>
      </dgm:prSet>
      <dgm:spPr/>
    </dgm:pt>
    <dgm:pt modelId="{D953F922-CD42-4CAF-B5E5-20FF5679EA78}" type="pres">
      <dgm:prSet presAssocID="{862D8E3C-47DB-4512-A8FC-FEB9E0552962}" presName="childNode2tx" presStyleLbl="bgAcc1" presStyleIdx="3" presStyleCnt="4">
        <dgm:presLayoutVars>
          <dgm:bulletEnabled val="1"/>
        </dgm:presLayoutVars>
      </dgm:prSet>
      <dgm:spPr/>
    </dgm:pt>
    <dgm:pt modelId="{2104DBF0-6DE3-4FA2-8CE8-2A90A00D56C7}" type="pres">
      <dgm:prSet presAssocID="{862D8E3C-47DB-4512-A8FC-FEB9E0552962}" presName="parentNode2" presStyleLbl="node1" presStyleIdx="3" presStyleCnt="4">
        <dgm:presLayoutVars>
          <dgm:chMax val="0"/>
          <dgm:bulletEnabled val="1"/>
        </dgm:presLayoutVars>
      </dgm:prSet>
      <dgm:spPr/>
    </dgm:pt>
    <dgm:pt modelId="{534F20AD-61C2-48BD-8879-122B01350791}" type="pres">
      <dgm:prSet presAssocID="{862D8E3C-47DB-4512-A8FC-FEB9E0552962}" presName="connSite2" presStyleCnt="0"/>
      <dgm:spPr/>
    </dgm:pt>
  </dgm:ptLst>
  <dgm:cxnLst>
    <dgm:cxn modelId="{3181C600-B2FE-4777-8100-821BA4B4688C}" srcId="{F99AE1C3-3CF2-428F-94BB-47A880FD40BE}" destId="{9382C2D7-947C-40C2-A33A-06BF79201CF2}" srcOrd="4" destOrd="0" parTransId="{A3B77C31-440F-4934-B272-A2E11480F3EC}" sibTransId="{4CDCBA1E-8438-4B46-9646-052CCC5C28EA}"/>
    <dgm:cxn modelId="{3365F607-84F1-4028-B175-DA8964307700}" type="presOf" srcId="{88D6815D-7B32-4952-A1C2-AFED00E43617}" destId="{B0A63BE4-C8A0-4F7D-82FC-84378E28E940}" srcOrd="0" destOrd="0" presId="urn:microsoft.com/office/officeart/2005/8/layout/hProcess4"/>
    <dgm:cxn modelId="{A8A8800B-3FF6-4FDD-941B-ABEE533FF6CA}" type="presOf" srcId="{008B2EAF-4AC5-45F4-B0A5-07251A8EBE64}" destId="{4DDBBA68-D12B-49EB-9AF5-22B896C4CF66}" srcOrd="0" destOrd="0" presId="urn:microsoft.com/office/officeart/2005/8/layout/hProcess4"/>
    <dgm:cxn modelId="{B7D4E50F-27BC-4C26-BDF0-E8FCCCC5792A}" type="presOf" srcId="{FCF87B1D-C519-45C5-974A-F1D6384422F2}" destId="{4DDBBA68-D12B-49EB-9AF5-22B896C4CF66}" srcOrd="0" destOrd="2" presId="urn:microsoft.com/office/officeart/2005/8/layout/hProcess4"/>
    <dgm:cxn modelId="{65A2E611-E9B3-4BC8-9910-489AD5B95F01}" type="presOf" srcId="{ED85D268-A278-4A00-96B9-C89132E26AB3}" destId="{D953F922-CD42-4CAF-B5E5-20FF5679EA78}" srcOrd="1" destOrd="0" presId="urn:microsoft.com/office/officeart/2005/8/layout/hProcess4"/>
    <dgm:cxn modelId="{7614E313-E491-4C27-BFC3-DE7618638736}" type="presOf" srcId="{862D8E3C-47DB-4512-A8FC-FEB9E0552962}" destId="{2104DBF0-6DE3-4FA2-8CE8-2A90A00D56C7}" srcOrd="0" destOrd="0" presId="urn:microsoft.com/office/officeart/2005/8/layout/hProcess4"/>
    <dgm:cxn modelId="{DF35E513-4572-4205-AC68-5FDD1186635E}" type="presOf" srcId="{3E0A395A-5631-4C17-BCE0-27211A1A3022}" destId="{4DDBBA68-D12B-49EB-9AF5-22B896C4CF66}" srcOrd="0" destOrd="3" presId="urn:microsoft.com/office/officeart/2005/8/layout/hProcess4"/>
    <dgm:cxn modelId="{D9E07E14-28B6-499A-BF53-06A3372CBAC1}" srcId="{070A868B-B8D7-4330-B992-F3B30D7727A6}" destId="{62EFF14C-D723-4F8C-B616-956DD19AFD3E}" srcOrd="1" destOrd="0" parTransId="{E4C9A108-5952-452C-B4B0-26C3977BC355}" sibTransId="{D31AD387-46ED-4DA3-834B-7FB0E37140CF}"/>
    <dgm:cxn modelId="{37796E17-A4D7-40F6-A83E-9267A00E87EA}" type="presOf" srcId="{1BEE71AC-906D-4FD6-9447-413FA005709E}" destId="{E7327C87-88F3-4263-B4C0-24BB9EA0610E}" srcOrd="0" destOrd="0" presId="urn:microsoft.com/office/officeart/2005/8/layout/hProcess4"/>
    <dgm:cxn modelId="{866FFB18-16FF-4124-B013-AD89A181610A}" srcId="{F99AE1C3-3CF2-428F-94BB-47A880FD40BE}" destId="{3E0A395A-5631-4C17-BCE0-27211A1A3022}" srcOrd="3" destOrd="0" parTransId="{E449F582-C8F7-42E9-9667-5E6D9B3D4E36}" sibTransId="{155F6624-F75B-4990-814F-316320AE2BF1}"/>
    <dgm:cxn modelId="{BEDF0B1D-73CD-4AA1-B8B4-1CAE7F633C8C}" type="presOf" srcId="{ED85D268-A278-4A00-96B9-C89132E26AB3}" destId="{A98470A5-69FF-4E3F-9779-775A34AA72A6}" srcOrd="0" destOrd="0" presId="urn:microsoft.com/office/officeart/2005/8/layout/hProcess4"/>
    <dgm:cxn modelId="{3559371E-9821-41AC-AA34-F83B98EAF4B5}" srcId="{070A868B-B8D7-4330-B992-F3B30D7727A6}" destId="{F99AE1C3-3CF2-428F-94BB-47A880FD40BE}" srcOrd="0" destOrd="0" parTransId="{1D0FC464-354B-414F-866C-DCA6F623543F}" sibTransId="{4CAEF47E-EBA5-43FB-9DE8-1460E0E6970D}"/>
    <dgm:cxn modelId="{0F8C3423-96CD-49D7-8642-46D566476BD1}" type="presOf" srcId="{9382C2D7-947C-40C2-A33A-06BF79201CF2}" destId="{65B2EE07-D17F-41D7-8A7B-C22F64138D62}" srcOrd="1" destOrd="4" presId="urn:microsoft.com/office/officeart/2005/8/layout/hProcess4"/>
    <dgm:cxn modelId="{A7F0D52B-B0EC-4E9B-BED2-3B100837F317}" type="presOf" srcId="{F99AE1C3-3CF2-428F-94BB-47A880FD40BE}" destId="{FF92588C-AB3D-4DBF-B904-938500DD77FA}" srcOrd="0" destOrd="0" presId="urn:microsoft.com/office/officeart/2005/8/layout/hProcess4"/>
    <dgm:cxn modelId="{0373A930-EC90-4BD1-8A71-AC994629ABAD}" type="presOf" srcId="{D3F40B36-D1E9-4EFA-A125-0B0F1016C1C1}" destId="{A98470A5-69FF-4E3F-9779-775A34AA72A6}" srcOrd="0" destOrd="1" presId="urn:microsoft.com/office/officeart/2005/8/layout/hProcess4"/>
    <dgm:cxn modelId="{E305CC30-0AE8-4ACC-9507-6E9C5E99CC64}" type="presOf" srcId="{0E3BC007-DED7-4DC1-8F73-EA926DB71472}" destId="{EB9761B1-2EF6-48D3-A663-2C0CEA77F5FE}" srcOrd="1" destOrd="0" presId="urn:microsoft.com/office/officeart/2005/8/layout/hProcess4"/>
    <dgm:cxn modelId="{23918835-B477-4BC7-A7BF-E0B03E31D161}" type="presOf" srcId="{D31AD387-46ED-4DA3-834B-7FB0E37140CF}" destId="{38BAC395-45CF-4D53-A4C6-1BDA0AE85CE9}" srcOrd="0" destOrd="0" presId="urn:microsoft.com/office/officeart/2005/8/layout/hProcess4"/>
    <dgm:cxn modelId="{74E3853C-D792-44F2-B5DF-2935B2ED1F93}" srcId="{070A868B-B8D7-4330-B992-F3B30D7727A6}" destId="{862D8E3C-47DB-4512-A8FC-FEB9E0552962}" srcOrd="3" destOrd="0" parTransId="{57806381-D1FD-42AB-9D6B-04F144306487}" sibTransId="{2AAD02EB-D9A1-4F43-8BAB-CC5E3970FA24}"/>
    <dgm:cxn modelId="{3D99555F-6947-4CF7-BB96-155C088B36A1}" srcId="{862D8E3C-47DB-4512-A8FC-FEB9E0552962}" destId="{ED85D268-A278-4A00-96B9-C89132E26AB3}" srcOrd="0" destOrd="0" parTransId="{83AB2CA9-23EB-4475-B6BC-310CD683EF9D}" sibTransId="{B95288B5-E21E-4D4E-B9F6-DE6018D60B7D}"/>
    <dgm:cxn modelId="{F827B961-77C4-4308-9213-0417E765AD23}" srcId="{FC314660-383C-4102-B93F-C97D7396195A}" destId="{1BEE71AC-906D-4FD6-9447-413FA005709E}" srcOrd="0" destOrd="0" parTransId="{A292AF3C-0F5D-4779-93B4-6DA5241E50B7}" sibTransId="{5AF6F5D9-971C-4ABA-BBE6-4DF1AE564190}"/>
    <dgm:cxn modelId="{F7C90962-0B1B-46F4-BD66-6FB5CFBEF19A}" type="presOf" srcId="{AF419575-447B-444D-B0FD-83C5EEE4EDFE}" destId="{E7327C87-88F3-4263-B4C0-24BB9EA0610E}" srcOrd="0" destOrd="1" presId="urn:microsoft.com/office/officeart/2005/8/layout/hProcess4"/>
    <dgm:cxn modelId="{DB3F3348-DF87-494E-B6EF-9C588DAE08C0}" type="presOf" srcId="{1BEE71AC-906D-4FD6-9447-413FA005709E}" destId="{CC173021-3362-48AA-ACF9-EAD666BBFE74}" srcOrd="1" destOrd="0" presId="urn:microsoft.com/office/officeart/2005/8/layout/hProcess4"/>
    <dgm:cxn modelId="{68D53974-9E62-44D8-B542-A94BDA9D89DA}" type="presOf" srcId="{0736628E-AE8B-400E-B5A6-77E994A17F71}" destId="{CC173021-3362-48AA-ACF9-EAD666BBFE74}" srcOrd="1" destOrd="3" presId="urn:microsoft.com/office/officeart/2005/8/layout/hProcess4"/>
    <dgm:cxn modelId="{1CBEDA76-A86B-4E51-A596-AF0BCFAB2F4F}" srcId="{FC314660-383C-4102-B93F-C97D7396195A}" destId="{0736628E-AE8B-400E-B5A6-77E994A17F71}" srcOrd="3" destOrd="0" parTransId="{D0C39FCC-29F3-4307-84CF-87780217B5F4}" sibTransId="{EDA1ECD8-F1C0-406C-8E3E-7B2E79D1CE15}"/>
    <dgm:cxn modelId="{479A9E57-7D9C-4602-8F34-8F28D0EB732D}" type="presOf" srcId="{FC314660-383C-4102-B93F-C97D7396195A}" destId="{4171E361-9FC6-45CC-90F2-B8A0A07EC72E}" srcOrd="0" destOrd="0" presId="urn:microsoft.com/office/officeart/2005/8/layout/hProcess4"/>
    <dgm:cxn modelId="{D8440A79-9C03-4408-85CA-80346AF0F381}" type="presOf" srcId="{36A2DE92-D86F-49DE-BFFC-4E88A1782601}" destId="{EB9761B1-2EF6-48D3-A663-2C0CEA77F5FE}" srcOrd="1" destOrd="2" presId="urn:microsoft.com/office/officeart/2005/8/layout/hProcess4"/>
    <dgm:cxn modelId="{AD7EE05A-D4E5-48FD-83C6-68322CA8F183}" srcId="{FC314660-383C-4102-B93F-C97D7396195A}" destId="{AF419575-447B-444D-B0FD-83C5EEE4EDFE}" srcOrd="1" destOrd="0" parTransId="{EAD748A1-4B8C-44E3-B0DB-6FAB7A03EF79}" sibTransId="{7C2B47B6-DE74-438C-9165-AFB969D0883C}"/>
    <dgm:cxn modelId="{1464B383-A788-457F-A844-588FCECAFED4}" type="presOf" srcId="{32EA9AA5-236D-4FD6-A644-19DBED53300C}" destId="{4DDBBA68-D12B-49EB-9AF5-22B896C4CF66}" srcOrd="0" destOrd="1" presId="urn:microsoft.com/office/officeart/2005/8/layout/hProcess4"/>
    <dgm:cxn modelId="{1AB1E789-0BFF-4248-8C30-2F6362B9D809}" srcId="{070A868B-B8D7-4330-B992-F3B30D7727A6}" destId="{FC314660-383C-4102-B93F-C97D7396195A}" srcOrd="2" destOrd="0" parTransId="{CAB3E0B1-24B7-449B-9AEC-D563C7016BA5}" sibTransId="{88D6815D-7B32-4952-A1C2-AFED00E43617}"/>
    <dgm:cxn modelId="{F9018F90-0505-4158-9FD2-5F54DD9C16BB}" type="presOf" srcId="{32EA9AA5-236D-4FD6-A644-19DBED53300C}" destId="{65B2EE07-D17F-41D7-8A7B-C22F64138D62}" srcOrd="1" destOrd="1" presId="urn:microsoft.com/office/officeart/2005/8/layout/hProcess4"/>
    <dgm:cxn modelId="{5C651691-1F46-45C5-8F9A-3D58424AE47C}" srcId="{F99AE1C3-3CF2-428F-94BB-47A880FD40BE}" destId="{008B2EAF-4AC5-45F4-B0A5-07251A8EBE64}" srcOrd="0" destOrd="0" parTransId="{FCE50547-1BC2-4AA5-B6BB-C3822D981237}" sibTransId="{587BC48E-FA4D-4E49-88A4-278ACEB535EA}"/>
    <dgm:cxn modelId="{B6EDA492-C7F4-4639-AA27-EA08024ACA7A}" srcId="{FC314660-383C-4102-B93F-C97D7396195A}" destId="{93DE0E2D-2758-470E-AB68-D5FE5545BAF9}" srcOrd="2" destOrd="0" parTransId="{8089E156-6AA1-483F-8033-7D3383F33236}" sibTransId="{9AC4DF58-5F28-4D92-908C-839F7C162727}"/>
    <dgm:cxn modelId="{A6E52F94-1795-45A0-9BB5-C57F8B9F652B}" srcId="{F99AE1C3-3CF2-428F-94BB-47A880FD40BE}" destId="{32EA9AA5-236D-4FD6-A644-19DBED53300C}" srcOrd="1" destOrd="0" parTransId="{41922E7B-F346-4A68-B33D-174CE85B455B}" sibTransId="{6D358C29-9299-40A3-A963-EE0B077E1C8A}"/>
    <dgm:cxn modelId="{0A06EE9C-DB1B-4BD0-AD27-0BDE31DFE465}" type="presOf" srcId="{93DE0E2D-2758-470E-AB68-D5FE5545BAF9}" destId="{E7327C87-88F3-4263-B4C0-24BB9EA0610E}" srcOrd="0" destOrd="2" presId="urn:microsoft.com/office/officeart/2005/8/layout/hProcess4"/>
    <dgm:cxn modelId="{CAA758A5-3817-424E-97DD-21CD9E82129C}" type="presOf" srcId="{0736628E-AE8B-400E-B5A6-77E994A17F71}" destId="{E7327C87-88F3-4263-B4C0-24BB9EA0610E}" srcOrd="0" destOrd="3" presId="urn:microsoft.com/office/officeart/2005/8/layout/hProcess4"/>
    <dgm:cxn modelId="{77FB4CA9-6ED6-4ECA-A394-5614C99DFA1A}" type="presOf" srcId="{EF7C9B4D-F785-43D9-BCFA-FD5E3BE52F3D}" destId="{DB249A8E-6EA5-4931-A8F1-7FF1DDDBDF74}" srcOrd="0" destOrd="1" presId="urn:microsoft.com/office/officeart/2005/8/layout/hProcess4"/>
    <dgm:cxn modelId="{72932BAB-91E0-4B28-8E6F-2A94666CCB81}" srcId="{62EFF14C-D723-4F8C-B616-956DD19AFD3E}" destId="{EF7C9B4D-F785-43D9-BCFA-FD5E3BE52F3D}" srcOrd="1" destOrd="0" parTransId="{243B5DAF-5279-4E99-98AA-B2D738B91D2C}" sibTransId="{1AC8090F-F0BC-4C93-BAA9-EAB09130840E}"/>
    <dgm:cxn modelId="{393266AD-A147-45B2-8B28-9BD0A8DD33C5}" srcId="{F99AE1C3-3CF2-428F-94BB-47A880FD40BE}" destId="{FCF87B1D-C519-45C5-974A-F1D6384422F2}" srcOrd="2" destOrd="0" parTransId="{6D46F1C8-85C8-4981-BFCF-E610B98315D3}" sibTransId="{FCBC2FB7-9784-4EBA-8AEE-268597FDC38D}"/>
    <dgm:cxn modelId="{1FBD15AF-4A25-4076-9BD2-28CA23ECD7E7}" type="presOf" srcId="{9382C2D7-947C-40C2-A33A-06BF79201CF2}" destId="{4DDBBA68-D12B-49EB-9AF5-22B896C4CF66}" srcOrd="0" destOrd="4" presId="urn:microsoft.com/office/officeart/2005/8/layout/hProcess4"/>
    <dgm:cxn modelId="{367E33B2-21D8-41B8-8A11-B896A1B3F2ED}" type="presOf" srcId="{FCF87B1D-C519-45C5-974A-F1D6384422F2}" destId="{65B2EE07-D17F-41D7-8A7B-C22F64138D62}" srcOrd="1" destOrd="2" presId="urn:microsoft.com/office/officeart/2005/8/layout/hProcess4"/>
    <dgm:cxn modelId="{138901B9-EE97-4C3C-906F-6DE0AA8B8F92}" type="presOf" srcId="{93DE0E2D-2758-470E-AB68-D5FE5545BAF9}" destId="{CC173021-3362-48AA-ACF9-EAD666BBFE74}" srcOrd="1" destOrd="2" presId="urn:microsoft.com/office/officeart/2005/8/layout/hProcess4"/>
    <dgm:cxn modelId="{3BD067B9-DC74-4033-BE32-8AC55CF0FBC3}" type="presOf" srcId="{4CAEF47E-EBA5-43FB-9DE8-1460E0E6970D}" destId="{93C02E3C-147C-4A41-A05B-C03F07DFE6AF}" srcOrd="0" destOrd="0" presId="urn:microsoft.com/office/officeart/2005/8/layout/hProcess4"/>
    <dgm:cxn modelId="{08780EC0-946B-45F4-B523-3C6B699BEF61}" type="presOf" srcId="{070A868B-B8D7-4330-B992-F3B30D7727A6}" destId="{C3BB0F9F-864D-450B-8937-E9D11ED81A5D}" srcOrd="0" destOrd="0" presId="urn:microsoft.com/office/officeart/2005/8/layout/hProcess4"/>
    <dgm:cxn modelId="{37BC22CD-FF97-431F-A0C7-22D62C68D7DA}" type="presOf" srcId="{3E0A395A-5631-4C17-BCE0-27211A1A3022}" destId="{65B2EE07-D17F-41D7-8A7B-C22F64138D62}" srcOrd="1" destOrd="3" presId="urn:microsoft.com/office/officeart/2005/8/layout/hProcess4"/>
    <dgm:cxn modelId="{B07A2DCE-E705-4A58-9909-EB9B441706A3}" srcId="{862D8E3C-47DB-4512-A8FC-FEB9E0552962}" destId="{D3F40B36-D1E9-4EFA-A125-0B0F1016C1C1}" srcOrd="1" destOrd="0" parTransId="{64011B95-F6F2-4135-9A8B-77D891C6B003}" sibTransId="{27C837D9-C9E7-4602-A2AC-65996C5400EE}"/>
    <dgm:cxn modelId="{9A16BCD2-AE2D-410F-8EB4-0B2B057ABC7A}" type="presOf" srcId="{36A2DE92-D86F-49DE-BFFC-4E88A1782601}" destId="{DB249A8E-6EA5-4931-A8F1-7FF1DDDBDF74}" srcOrd="0" destOrd="2" presId="urn:microsoft.com/office/officeart/2005/8/layout/hProcess4"/>
    <dgm:cxn modelId="{3C42DCD4-290B-43DD-9B8F-167534CB936C}" type="presOf" srcId="{AF419575-447B-444D-B0FD-83C5EEE4EDFE}" destId="{CC173021-3362-48AA-ACF9-EAD666BBFE74}" srcOrd="1" destOrd="1" presId="urn:microsoft.com/office/officeart/2005/8/layout/hProcess4"/>
    <dgm:cxn modelId="{85EF24D5-D6CE-455D-B32C-7652B572772B}" type="presOf" srcId="{EF7C9B4D-F785-43D9-BCFA-FD5E3BE52F3D}" destId="{EB9761B1-2EF6-48D3-A663-2C0CEA77F5FE}" srcOrd="1" destOrd="1" presId="urn:microsoft.com/office/officeart/2005/8/layout/hProcess4"/>
    <dgm:cxn modelId="{3F9773DA-8213-4956-9A49-44D6D37F28EA}" type="presOf" srcId="{62EFF14C-D723-4F8C-B616-956DD19AFD3E}" destId="{D2F87242-B6D2-4A86-9158-3E7261A8A5DA}" srcOrd="0" destOrd="0" presId="urn:microsoft.com/office/officeart/2005/8/layout/hProcess4"/>
    <dgm:cxn modelId="{01C0C4DA-CAE5-4912-ACDF-568C9A726AD8}" srcId="{62EFF14C-D723-4F8C-B616-956DD19AFD3E}" destId="{36A2DE92-D86F-49DE-BFFC-4E88A1782601}" srcOrd="2" destOrd="0" parTransId="{396D2912-D646-400B-8B8C-3E92B32AFF48}" sibTransId="{94AD4D68-A173-4A96-A121-31A749A2104B}"/>
    <dgm:cxn modelId="{F540B1DD-8FDC-4753-B7B6-71E5C3AA4D01}" type="presOf" srcId="{008B2EAF-4AC5-45F4-B0A5-07251A8EBE64}" destId="{65B2EE07-D17F-41D7-8A7B-C22F64138D62}" srcOrd="1" destOrd="0" presId="urn:microsoft.com/office/officeart/2005/8/layout/hProcess4"/>
    <dgm:cxn modelId="{F19071E3-A107-41C0-949F-0C1E2308181D}" type="presOf" srcId="{0E3BC007-DED7-4DC1-8F73-EA926DB71472}" destId="{DB249A8E-6EA5-4931-A8F1-7FF1DDDBDF74}" srcOrd="0" destOrd="0" presId="urn:microsoft.com/office/officeart/2005/8/layout/hProcess4"/>
    <dgm:cxn modelId="{F76055EE-0BC2-4982-8150-9DAE54C9F3C5}" srcId="{62EFF14C-D723-4F8C-B616-956DD19AFD3E}" destId="{0E3BC007-DED7-4DC1-8F73-EA926DB71472}" srcOrd="0" destOrd="0" parTransId="{CE0F1E18-C998-4E45-8470-C08B43551AC0}" sibTransId="{9B742D11-88E3-41A3-AD88-1595AFD3C34D}"/>
    <dgm:cxn modelId="{96E84DF7-F398-4BAD-A503-03892E7F0916}" type="presOf" srcId="{D3F40B36-D1E9-4EFA-A125-0B0F1016C1C1}" destId="{D953F922-CD42-4CAF-B5E5-20FF5679EA78}" srcOrd="1" destOrd="1" presId="urn:microsoft.com/office/officeart/2005/8/layout/hProcess4"/>
    <dgm:cxn modelId="{AB3A56B6-A070-4F38-BAC9-C3CBF99EBB65}" type="presParOf" srcId="{C3BB0F9F-864D-450B-8937-E9D11ED81A5D}" destId="{1945191D-7CF4-4206-8A47-6714D15F3D7B}" srcOrd="0" destOrd="0" presId="urn:microsoft.com/office/officeart/2005/8/layout/hProcess4"/>
    <dgm:cxn modelId="{0B9C4929-FB74-4A51-A316-133F88B482DB}" type="presParOf" srcId="{C3BB0F9F-864D-450B-8937-E9D11ED81A5D}" destId="{F0AEC3F9-75C7-40C6-AC38-91AD0A813130}" srcOrd="1" destOrd="0" presId="urn:microsoft.com/office/officeart/2005/8/layout/hProcess4"/>
    <dgm:cxn modelId="{479CF5C3-47CD-45B9-93E0-4FE84F6707C3}" type="presParOf" srcId="{C3BB0F9F-864D-450B-8937-E9D11ED81A5D}" destId="{0ECDA5FC-6F7B-401D-ACE8-4402AA432311}" srcOrd="2" destOrd="0" presId="urn:microsoft.com/office/officeart/2005/8/layout/hProcess4"/>
    <dgm:cxn modelId="{85E21B2F-32A8-47A5-92D2-D13157827895}" type="presParOf" srcId="{0ECDA5FC-6F7B-401D-ACE8-4402AA432311}" destId="{8429681D-150E-4FD9-B43E-C757D900A274}" srcOrd="0" destOrd="0" presId="urn:microsoft.com/office/officeart/2005/8/layout/hProcess4"/>
    <dgm:cxn modelId="{531EA917-5539-4B13-9A78-954D9FC6362F}" type="presParOf" srcId="{8429681D-150E-4FD9-B43E-C757D900A274}" destId="{A9F7A94A-86CE-49D6-8F5D-DAA76919F404}" srcOrd="0" destOrd="0" presId="urn:microsoft.com/office/officeart/2005/8/layout/hProcess4"/>
    <dgm:cxn modelId="{B392B404-E62D-466E-863E-2216DB718777}" type="presParOf" srcId="{8429681D-150E-4FD9-B43E-C757D900A274}" destId="{4DDBBA68-D12B-49EB-9AF5-22B896C4CF66}" srcOrd="1" destOrd="0" presId="urn:microsoft.com/office/officeart/2005/8/layout/hProcess4"/>
    <dgm:cxn modelId="{0B22C497-62A1-4FAD-B4A1-9C6C2824A723}" type="presParOf" srcId="{8429681D-150E-4FD9-B43E-C757D900A274}" destId="{65B2EE07-D17F-41D7-8A7B-C22F64138D62}" srcOrd="2" destOrd="0" presId="urn:microsoft.com/office/officeart/2005/8/layout/hProcess4"/>
    <dgm:cxn modelId="{14CD05AF-1D0B-41B4-B05D-6521A32783E8}" type="presParOf" srcId="{8429681D-150E-4FD9-B43E-C757D900A274}" destId="{FF92588C-AB3D-4DBF-B904-938500DD77FA}" srcOrd="3" destOrd="0" presId="urn:microsoft.com/office/officeart/2005/8/layout/hProcess4"/>
    <dgm:cxn modelId="{94146C00-38DE-423C-8FCF-C3A18B613740}" type="presParOf" srcId="{8429681D-150E-4FD9-B43E-C757D900A274}" destId="{A37659E0-9F48-4678-A929-E245AADD8DDE}" srcOrd="4" destOrd="0" presId="urn:microsoft.com/office/officeart/2005/8/layout/hProcess4"/>
    <dgm:cxn modelId="{B7C06591-5EB5-474B-9CF0-AEEE1264CF51}" type="presParOf" srcId="{0ECDA5FC-6F7B-401D-ACE8-4402AA432311}" destId="{93C02E3C-147C-4A41-A05B-C03F07DFE6AF}" srcOrd="1" destOrd="0" presId="urn:microsoft.com/office/officeart/2005/8/layout/hProcess4"/>
    <dgm:cxn modelId="{B506362C-BDEB-469A-8F62-4700BD19F097}" type="presParOf" srcId="{0ECDA5FC-6F7B-401D-ACE8-4402AA432311}" destId="{0CB32234-1B81-46DA-8B8E-DD01017A06AB}" srcOrd="2" destOrd="0" presId="urn:microsoft.com/office/officeart/2005/8/layout/hProcess4"/>
    <dgm:cxn modelId="{F5AC8E13-787F-4E56-982E-4DC3A8404EDF}" type="presParOf" srcId="{0CB32234-1B81-46DA-8B8E-DD01017A06AB}" destId="{032FC61D-1513-4E83-B5E8-5FF7FE03F11F}" srcOrd="0" destOrd="0" presId="urn:microsoft.com/office/officeart/2005/8/layout/hProcess4"/>
    <dgm:cxn modelId="{92B202CC-1952-425A-925E-BECBC2178FBE}" type="presParOf" srcId="{0CB32234-1B81-46DA-8B8E-DD01017A06AB}" destId="{DB249A8E-6EA5-4931-A8F1-7FF1DDDBDF74}" srcOrd="1" destOrd="0" presId="urn:microsoft.com/office/officeart/2005/8/layout/hProcess4"/>
    <dgm:cxn modelId="{272B87F7-B186-4FD7-8EA2-EFE6968B6D6C}" type="presParOf" srcId="{0CB32234-1B81-46DA-8B8E-DD01017A06AB}" destId="{EB9761B1-2EF6-48D3-A663-2C0CEA77F5FE}" srcOrd="2" destOrd="0" presId="urn:microsoft.com/office/officeart/2005/8/layout/hProcess4"/>
    <dgm:cxn modelId="{7003D8A1-9D9C-4C81-A68F-1F4CCCDFDE0C}" type="presParOf" srcId="{0CB32234-1B81-46DA-8B8E-DD01017A06AB}" destId="{D2F87242-B6D2-4A86-9158-3E7261A8A5DA}" srcOrd="3" destOrd="0" presId="urn:microsoft.com/office/officeart/2005/8/layout/hProcess4"/>
    <dgm:cxn modelId="{4A66F411-E1AA-4C7C-B349-29CD30CE1D2F}" type="presParOf" srcId="{0CB32234-1B81-46DA-8B8E-DD01017A06AB}" destId="{D651944E-308C-4A13-97AB-1E9F1C218FDB}" srcOrd="4" destOrd="0" presId="urn:microsoft.com/office/officeart/2005/8/layout/hProcess4"/>
    <dgm:cxn modelId="{6692E650-DD6F-4D60-A869-0F4A26727F2A}" type="presParOf" srcId="{0ECDA5FC-6F7B-401D-ACE8-4402AA432311}" destId="{38BAC395-45CF-4D53-A4C6-1BDA0AE85CE9}" srcOrd="3" destOrd="0" presId="urn:microsoft.com/office/officeart/2005/8/layout/hProcess4"/>
    <dgm:cxn modelId="{D4B3EAAC-1632-4456-8134-52D35FE85113}" type="presParOf" srcId="{0ECDA5FC-6F7B-401D-ACE8-4402AA432311}" destId="{5DD011F2-E4E4-4828-BBB1-1DF0AFBCF59B}" srcOrd="4" destOrd="0" presId="urn:microsoft.com/office/officeart/2005/8/layout/hProcess4"/>
    <dgm:cxn modelId="{F82D46BE-2C69-4F71-8A6D-A2A6F47D7A72}" type="presParOf" srcId="{5DD011F2-E4E4-4828-BBB1-1DF0AFBCF59B}" destId="{26443163-E2A8-4BA7-A56E-AD69B4D63652}" srcOrd="0" destOrd="0" presId="urn:microsoft.com/office/officeart/2005/8/layout/hProcess4"/>
    <dgm:cxn modelId="{2E19FABB-B449-4382-9828-59EBA85DFFCE}" type="presParOf" srcId="{5DD011F2-E4E4-4828-BBB1-1DF0AFBCF59B}" destId="{E7327C87-88F3-4263-B4C0-24BB9EA0610E}" srcOrd="1" destOrd="0" presId="urn:microsoft.com/office/officeart/2005/8/layout/hProcess4"/>
    <dgm:cxn modelId="{93896F10-81BE-47F4-A00A-4FFBE91CE807}" type="presParOf" srcId="{5DD011F2-E4E4-4828-BBB1-1DF0AFBCF59B}" destId="{CC173021-3362-48AA-ACF9-EAD666BBFE74}" srcOrd="2" destOrd="0" presId="urn:microsoft.com/office/officeart/2005/8/layout/hProcess4"/>
    <dgm:cxn modelId="{EC2112F3-3769-423E-A5D3-BA2F85ACCF64}" type="presParOf" srcId="{5DD011F2-E4E4-4828-BBB1-1DF0AFBCF59B}" destId="{4171E361-9FC6-45CC-90F2-B8A0A07EC72E}" srcOrd="3" destOrd="0" presId="urn:microsoft.com/office/officeart/2005/8/layout/hProcess4"/>
    <dgm:cxn modelId="{E7656EBC-5A6F-4C30-83F0-C200C5105863}" type="presParOf" srcId="{5DD011F2-E4E4-4828-BBB1-1DF0AFBCF59B}" destId="{06C7B9C1-B1FC-482D-A2F4-78BA0A684F9B}" srcOrd="4" destOrd="0" presId="urn:microsoft.com/office/officeart/2005/8/layout/hProcess4"/>
    <dgm:cxn modelId="{ECA35422-3251-4D16-A7F5-82F1C5C0F972}" type="presParOf" srcId="{0ECDA5FC-6F7B-401D-ACE8-4402AA432311}" destId="{B0A63BE4-C8A0-4F7D-82FC-84378E28E940}" srcOrd="5" destOrd="0" presId="urn:microsoft.com/office/officeart/2005/8/layout/hProcess4"/>
    <dgm:cxn modelId="{B19B6874-ED4E-440E-A359-548A0D1B1269}" type="presParOf" srcId="{0ECDA5FC-6F7B-401D-ACE8-4402AA432311}" destId="{E42CEFBF-826A-4C5A-8648-FF0663D7F2C9}" srcOrd="6" destOrd="0" presId="urn:microsoft.com/office/officeart/2005/8/layout/hProcess4"/>
    <dgm:cxn modelId="{446DFB20-9289-4D5B-86CE-C0E8BE03EDD1}" type="presParOf" srcId="{E42CEFBF-826A-4C5A-8648-FF0663D7F2C9}" destId="{8A28C39C-F33D-428F-861B-A43FDBE3115D}" srcOrd="0" destOrd="0" presId="urn:microsoft.com/office/officeart/2005/8/layout/hProcess4"/>
    <dgm:cxn modelId="{E365BFFB-2DA2-4C10-8A49-9C7B4B1EF0D6}" type="presParOf" srcId="{E42CEFBF-826A-4C5A-8648-FF0663D7F2C9}" destId="{A98470A5-69FF-4E3F-9779-775A34AA72A6}" srcOrd="1" destOrd="0" presId="urn:microsoft.com/office/officeart/2005/8/layout/hProcess4"/>
    <dgm:cxn modelId="{592CD627-03D0-4B06-A31A-FDDA67CCDFDA}" type="presParOf" srcId="{E42CEFBF-826A-4C5A-8648-FF0663D7F2C9}" destId="{D953F922-CD42-4CAF-B5E5-20FF5679EA78}" srcOrd="2" destOrd="0" presId="urn:microsoft.com/office/officeart/2005/8/layout/hProcess4"/>
    <dgm:cxn modelId="{95EBEFAF-7A7C-402D-A5A1-3AB6CA1B1051}" type="presParOf" srcId="{E42CEFBF-826A-4C5A-8648-FF0663D7F2C9}" destId="{2104DBF0-6DE3-4FA2-8CE8-2A90A00D56C7}" srcOrd="3" destOrd="0" presId="urn:microsoft.com/office/officeart/2005/8/layout/hProcess4"/>
    <dgm:cxn modelId="{5162E20C-5260-4A2B-863C-920D71C260B8}" type="presParOf" srcId="{E42CEFBF-826A-4C5A-8648-FF0663D7F2C9}" destId="{534F20AD-61C2-48BD-8879-122B0135079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BBA68-D12B-49EB-9AF5-22B896C4CF66}">
      <dsp:nvSpPr>
        <dsp:cNvPr id="0" name=""/>
        <dsp:cNvSpPr/>
      </dsp:nvSpPr>
      <dsp:spPr>
        <a:xfrm>
          <a:off x="2890" y="2011593"/>
          <a:ext cx="2143589" cy="17680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Source and load data obtained </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Clean data for Null/0 values</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Remove/Impute columns containing blank/irrelevant data </a:t>
          </a:r>
        </a:p>
      </dsp:txBody>
      <dsp:txXfrm>
        <a:off x="43577" y="2052280"/>
        <a:ext cx="2062215" cy="1307778"/>
      </dsp:txXfrm>
    </dsp:sp>
    <dsp:sp modelId="{93C02E3C-147C-4A41-A05B-C03F07DFE6AF}">
      <dsp:nvSpPr>
        <dsp:cNvPr id="0" name=""/>
        <dsp:cNvSpPr/>
      </dsp:nvSpPr>
      <dsp:spPr>
        <a:xfrm>
          <a:off x="1215850" y="2462558"/>
          <a:ext cx="2319839" cy="2319839"/>
        </a:xfrm>
        <a:prstGeom prst="leftCircularArrow">
          <a:avLst>
            <a:gd name="adj1" fmla="val 2965"/>
            <a:gd name="adj2" fmla="val 363313"/>
            <a:gd name="adj3" fmla="val 2138824"/>
            <a:gd name="adj4" fmla="val 9024489"/>
            <a:gd name="adj5" fmla="val 34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92588C-AB3D-4DBF-B904-938500DD77FA}">
      <dsp:nvSpPr>
        <dsp:cNvPr id="0" name=""/>
        <dsp:cNvSpPr/>
      </dsp:nvSpPr>
      <dsp:spPr>
        <a:xfrm>
          <a:off x="479243" y="3400746"/>
          <a:ext cx="1905412" cy="757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Data Preparation </a:t>
          </a:r>
        </a:p>
      </dsp:txBody>
      <dsp:txXfrm>
        <a:off x="501436" y="3422939"/>
        <a:ext cx="1861026" cy="713333"/>
      </dsp:txXfrm>
    </dsp:sp>
    <dsp:sp modelId="{DB249A8E-6EA5-4931-A8F1-7FF1DDDBDF74}">
      <dsp:nvSpPr>
        <dsp:cNvPr id="0" name=""/>
        <dsp:cNvSpPr/>
      </dsp:nvSpPr>
      <dsp:spPr>
        <a:xfrm>
          <a:off x="2712241" y="2011593"/>
          <a:ext cx="2143589" cy="17680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Create additional categorical   variables</a:t>
          </a:r>
        </a:p>
        <a:p>
          <a:pPr marL="57150" lvl="1" indent="-57150" algn="l" defTabSz="444500">
            <a:lnSpc>
              <a:spcPct val="90000"/>
            </a:lnSpc>
            <a:spcBef>
              <a:spcPct val="0"/>
            </a:spcBef>
            <a:spcAft>
              <a:spcPct val="15000"/>
            </a:spcAft>
            <a:buChar char="•"/>
          </a:pPr>
          <a:r>
            <a:rPr lang="en-US" sz="1000" kern="1200" dirty="0"/>
            <a:t> Create a correlation matrix to identify positive and negative relations</a:t>
          </a:r>
        </a:p>
        <a:p>
          <a:pPr marL="57150" lvl="1" indent="-57150" algn="l" defTabSz="444500">
            <a:lnSpc>
              <a:spcPct val="90000"/>
            </a:lnSpc>
            <a:spcBef>
              <a:spcPct val="0"/>
            </a:spcBef>
            <a:spcAft>
              <a:spcPct val="15000"/>
            </a:spcAft>
            <a:buChar char="•"/>
          </a:pPr>
          <a:r>
            <a:rPr lang="en-US" sz="1000" kern="1200" dirty="0"/>
            <a:t>Identify a list of features based on the correlation and domain knowledge , for analysis</a:t>
          </a:r>
        </a:p>
      </dsp:txBody>
      <dsp:txXfrm>
        <a:off x="2752928" y="2431140"/>
        <a:ext cx="2062215" cy="1307778"/>
      </dsp:txXfrm>
    </dsp:sp>
    <dsp:sp modelId="{38BAC395-45CF-4D53-A4C6-1BDA0AE85CE9}">
      <dsp:nvSpPr>
        <dsp:cNvPr id="0" name=""/>
        <dsp:cNvSpPr/>
      </dsp:nvSpPr>
      <dsp:spPr>
        <a:xfrm>
          <a:off x="3912538" y="948669"/>
          <a:ext cx="2593835" cy="2593835"/>
        </a:xfrm>
        <a:prstGeom prst="circularArrow">
          <a:avLst>
            <a:gd name="adj1" fmla="val 2652"/>
            <a:gd name="adj2" fmla="val 322564"/>
            <a:gd name="adj3" fmla="val 19472052"/>
            <a:gd name="adj4" fmla="val 12545638"/>
            <a:gd name="adj5" fmla="val 309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F87242-B6D2-4A86-9158-3E7261A8A5DA}">
      <dsp:nvSpPr>
        <dsp:cNvPr id="0" name=""/>
        <dsp:cNvSpPr/>
      </dsp:nvSpPr>
      <dsp:spPr>
        <a:xfrm>
          <a:off x="3188594" y="1651207"/>
          <a:ext cx="1905412" cy="757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Data Selection</a:t>
          </a:r>
        </a:p>
      </dsp:txBody>
      <dsp:txXfrm>
        <a:off x="3210787" y="1673400"/>
        <a:ext cx="1861026" cy="713333"/>
      </dsp:txXfrm>
    </dsp:sp>
    <dsp:sp modelId="{E7327C87-88F3-4263-B4C0-24BB9EA0610E}">
      <dsp:nvSpPr>
        <dsp:cNvPr id="0" name=""/>
        <dsp:cNvSpPr/>
      </dsp:nvSpPr>
      <dsp:spPr>
        <a:xfrm>
          <a:off x="5421592" y="2011593"/>
          <a:ext cx="2143589" cy="17680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Create  box plot to analyze the  distribution of selected variables</a:t>
          </a:r>
        </a:p>
        <a:p>
          <a:pPr marL="57150" lvl="1" indent="-57150" algn="l" defTabSz="444500">
            <a:lnSpc>
              <a:spcPct val="90000"/>
            </a:lnSpc>
            <a:spcBef>
              <a:spcPct val="0"/>
            </a:spcBef>
            <a:spcAft>
              <a:spcPct val="15000"/>
            </a:spcAft>
            <a:buChar char="•"/>
          </a:pPr>
          <a:r>
            <a:rPr lang="en-US" sz="1000" kern="1200" dirty="0"/>
            <a:t>Create </a:t>
          </a:r>
          <a:r>
            <a:rPr lang="en-US" sz="1000" kern="1200" dirty="0" err="1"/>
            <a:t>distplot</a:t>
          </a:r>
          <a:r>
            <a:rPr lang="en-US" sz="1000" kern="1200" dirty="0"/>
            <a:t> to find the frequencies of  the selected features</a:t>
          </a:r>
        </a:p>
        <a:p>
          <a:pPr marL="57150" lvl="1" indent="-57150" algn="l" defTabSz="444500">
            <a:lnSpc>
              <a:spcPct val="90000"/>
            </a:lnSpc>
            <a:spcBef>
              <a:spcPct val="0"/>
            </a:spcBef>
            <a:spcAft>
              <a:spcPct val="15000"/>
            </a:spcAft>
            <a:buChar char="•"/>
          </a:pPr>
          <a:r>
            <a:rPr lang="en-US" sz="1000" kern="1200" dirty="0"/>
            <a:t>Create  point plot for categorical variables</a:t>
          </a:r>
        </a:p>
        <a:p>
          <a:pPr marL="57150" lvl="1" indent="-57150" algn="l" defTabSz="444500">
            <a:lnSpc>
              <a:spcPct val="90000"/>
            </a:lnSpc>
            <a:spcBef>
              <a:spcPct val="0"/>
            </a:spcBef>
            <a:spcAft>
              <a:spcPct val="15000"/>
            </a:spcAft>
            <a:buChar char="•"/>
          </a:pPr>
          <a:r>
            <a:rPr lang="en-US" sz="1000" kern="1200" dirty="0"/>
            <a:t>Identify loan default percentages with the selected features</a:t>
          </a:r>
        </a:p>
      </dsp:txBody>
      <dsp:txXfrm>
        <a:off x="5462279" y="2052280"/>
        <a:ext cx="2062215" cy="1307778"/>
      </dsp:txXfrm>
    </dsp:sp>
    <dsp:sp modelId="{B0A63BE4-C8A0-4F7D-82FC-84378E28E940}">
      <dsp:nvSpPr>
        <dsp:cNvPr id="0" name=""/>
        <dsp:cNvSpPr/>
      </dsp:nvSpPr>
      <dsp:spPr>
        <a:xfrm>
          <a:off x="6634553" y="2462558"/>
          <a:ext cx="2319839" cy="2319839"/>
        </a:xfrm>
        <a:prstGeom prst="leftCircularArrow">
          <a:avLst>
            <a:gd name="adj1" fmla="val 2965"/>
            <a:gd name="adj2" fmla="val 363313"/>
            <a:gd name="adj3" fmla="val 2138824"/>
            <a:gd name="adj4" fmla="val 9024489"/>
            <a:gd name="adj5" fmla="val 34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71E361-9FC6-45CC-90F2-B8A0A07EC72E}">
      <dsp:nvSpPr>
        <dsp:cNvPr id="0" name=""/>
        <dsp:cNvSpPr/>
      </dsp:nvSpPr>
      <dsp:spPr>
        <a:xfrm>
          <a:off x="5897945" y="3400746"/>
          <a:ext cx="1905412" cy="757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Univariate Analysis</a:t>
          </a:r>
        </a:p>
      </dsp:txBody>
      <dsp:txXfrm>
        <a:off x="5920138" y="3422939"/>
        <a:ext cx="1861026" cy="713333"/>
      </dsp:txXfrm>
    </dsp:sp>
    <dsp:sp modelId="{A98470A5-69FF-4E3F-9779-775A34AA72A6}">
      <dsp:nvSpPr>
        <dsp:cNvPr id="0" name=""/>
        <dsp:cNvSpPr/>
      </dsp:nvSpPr>
      <dsp:spPr>
        <a:xfrm>
          <a:off x="8130943" y="2011593"/>
          <a:ext cx="2143589" cy="17680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Use </a:t>
          </a:r>
          <a:r>
            <a:rPr lang="en-US" sz="1000" kern="1200" dirty="0" err="1"/>
            <a:t>pairplots</a:t>
          </a:r>
          <a:r>
            <a:rPr lang="en-US" sz="1000" kern="1200" dirty="0"/>
            <a:t> to identify correlation between the chosen features</a:t>
          </a:r>
        </a:p>
        <a:p>
          <a:pPr marL="57150" lvl="1" indent="-57150" algn="l" defTabSz="444500">
            <a:lnSpc>
              <a:spcPct val="90000"/>
            </a:lnSpc>
            <a:spcBef>
              <a:spcPct val="0"/>
            </a:spcBef>
            <a:spcAft>
              <a:spcPct val="15000"/>
            </a:spcAft>
            <a:buChar char="•"/>
          </a:pPr>
          <a:r>
            <a:rPr lang="en-US" sz="1000" kern="1200" dirty="0"/>
            <a:t>Use line plots between features to identify correlation </a:t>
          </a:r>
        </a:p>
      </dsp:txBody>
      <dsp:txXfrm>
        <a:off x="8171630" y="2431140"/>
        <a:ext cx="2062215" cy="1307778"/>
      </dsp:txXfrm>
    </dsp:sp>
    <dsp:sp modelId="{2104DBF0-6DE3-4FA2-8CE8-2A90A00D56C7}">
      <dsp:nvSpPr>
        <dsp:cNvPr id="0" name=""/>
        <dsp:cNvSpPr/>
      </dsp:nvSpPr>
      <dsp:spPr>
        <a:xfrm>
          <a:off x="8607297" y="1632733"/>
          <a:ext cx="1905412" cy="757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Bivariate Analysis</a:t>
          </a:r>
        </a:p>
      </dsp:txBody>
      <dsp:txXfrm>
        <a:off x="8629490" y="1654926"/>
        <a:ext cx="1861026" cy="713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251167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283254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49856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421589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401917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40593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225585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105221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315396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197175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53B971-8E39-43D9-9D8E-905549A674BE}"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477C5-2B77-4D09-80D2-8EE0381EFF07}" type="slidenum">
              <a:rPr lang="en-US" smtClean="0"/>
              <a:t>‹#›</a:t>
            </a:fld>
            <a:endParaRPr lang="en-US" dirty="0"/>
          </a:p>
        </p:txBody>
      </p:sp>
    </p:spTree>
    <p:extLst>
      <p:ext uri="{BB962C8B-B14F-4D97-AF65-F5344CB8AC3E}">
        <p14:creationId xmlns:p14="http://schemas.microsoft.com/office/powerpoint/2010/main" val="23568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3B971-8E39-43D9-9D8E-905549A674BE}" type="datetimeFigureOut">
              <a:rPr lang="en-US" smtClean="0"/>
              <a:t>11/10/2021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477C5-2B77-4D09-80D2-8EE0381EFF07}" type="slidenum">
              <a:rPr lang="en-US" smtClean="0"/>
              <a:t>‹#›</a:t>
            </a:fld>
            <a:endParaRPr lang="en-US" dirty="0"/>
          </a:p>
        </p:txBody>
      </p:sp>
    </p:spTree>
    <p:extLst>
      <p:ext uri="{BB962C8B-B14F-4D97-AF65-F5344CB8AC3E}">
        <p14:creationId xmlns:p14="http://schemas.microsoft.com/office/powerpoint/2010/main" val="113730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Lending Club Case Study</a:t>
            </a:r>
          </a:p>
        </p:txBody>
      </p:sp>
      <p:sp>
        <p:nvSpPr>
          <p:cNvPr id="3" name="Subtitle 2"/>
          <p:cNvSpPr>
            <a:spLocks noGrp="1"/>
          </p:cNvSpPr>
          <p:nvPr>
            <p:ph type="subTitle" idx="1"/>
          </p:nvPr>
        </p:nvSpPr>
        <p:spPr/>
        <p:txBody>
          <a:bodyPr/>
          <a:lstStyle/>
          <a:p>
            <a:r>
              <a:rPr lang="en-US" dirty="0"/>
              <a:t>By Abhinav Swarup &amp; </a:t>
            </a:r>
            <a:r>
              <a:rPr lang="en-US" dirty="0" err="1"/>
              <a:t>Srikaran</a:t>
            </a:r>
            <a:r>
              <a:rPr lang="en-US" dirty="0"/>
              <a:t> R</a:t>
            </a:r>
          </a:p>
          <a:p>
            <a:endParaRPr lang="en-US" dirty="0"/>
          </a:p>
          <a:p>
            <a:r>
              <a:rPr lang="en-US" dirty="0"/>
              <a:t>Git : https://github.com/abhinavswarupgit/Lending-Case-Study-Upgrad-</a:t>
            </a:r>
          </a:p>
        </p:txBody>
      </p:sp>
    </p:spTree>
    <p:extLst>
      <p:ext uri="{BB962C8B-B14F-4D97-AF65-F5344CB8AC3E}">
        <p14:creationId xmlns:p14="http://schemas.microsoft.com/office/powerpoint/2010/main" val="106224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13"/>
            <a:ext cx="10515600" cy="429202"/>
          </a:xfrm>
        </p:spPr>
        <p:txBody>
          <a:bodyPr>
            <a:normAutofit fontScale="90000"/>
          </a:bodyPr>
          <a:lstStyle/>
          <a:p>
            <a:r>
              <a:rPr lang="en-US" dirty="0"/>
              <a:t>Bivariate Analysis</a:t>
            </a:r>
          </a:p>
        </p:txBody>
      </p:sp>
      <p:sp>
        <p:nvSpPr>
          <p:cNvPr id="3" name="Content Placeholder 2"/>
          <p:cNvSpPr>
            <a:spLocks noGrp="1"/>
          </p:cNvSpPr>
          <p:nvPr>
            <p:ph idx="1"/>
          </p:nvPr>
        </p:nvSpPr>
        <p:spPr>
          <a:xfrm>
            <a:off x="838200" y="720442"/>
            <a:ext cx="10515600" cy="6137558"/>
          </a:xfrm>
        </p:spPr>
        <p:txBody>
          <a:bodyPr>
            <a:normAutofit/>
          </a:bodyPr>
          <a:lstStyle/>
          <a:p>
            <a:r>
              <a:rPr lang="en-US" sz="1600" dirty="0"/>
              <a:t>Grade G are given for high income applicants and for high loan amounts and higher installments</a:t>
            </a:r>
          </a:p>
          <a:p>
            <a:r>
              <a:rPr lang="en-US" sz="1600" dirty="0"/>
              <a:t>60 months loans are given at higher interest rate</a:t>
            </a:r>
          </a:p>
          <a:p>
            <a:r>
              <a:rPr lang="en-US" sz="1600" dirty="0"/>
              <a:t>Higher amount of loan are taken for small business and debt consolidations</a:t>
            </a:r>
          </a:p>
          <a:p>
            <a:endParaRPr lang="en-US" sz="1600" dirty="0"/>
          </a:p>
          <a:p>
            <a:endParaRPr lang="en-US" sz="1600" dirty="0"/>
          </a:p>
        </p:txBody>
      </p:sp>
      <p:pic>
        <p:nvPicPr>
          <p:cNvPr id="4" name="Picture 3"/>
          <p:cNvPicPr>
            <a:picLocks noChangeAspect="1"/>
          </p:cNvPicPr>
          <p:nvPr/>
        </p:nvPicPr>
        <p:blipFill>
          <a:blip r:embed="rId2"/>
          <a:stretch>
            <a:fillRect/>
          </a:stretch>
        </p:blipFill>
        <p:spPr>
          <a:xfrm>
            <a:off x="1227978" y="1883856"/>
            <a:ext cx="3532456" cy="2273689"/>
          </a:xfrm>
          <a:prstGeom prst="rect">
            <a:avLst/>
          </a:prstGeom>
        </p:spPr>
      </p:pic>
      <p:pic>
        <p:nvPicPr>
          <p:cNvPr id="6" name="Picture 5"/>
          <p:cNvPicPr>
            <a:picLocks noChangeAspect="1"/>
          </p:cNvPicPr>
          <p:nvPr/>
        </p:nvPicPr>
        <p:blipFill>
          <a:blip r:embed="rId3"/>
          <a:stretch>
            <a:fillRect/>
          </a:stretch>
        </p:blipFill>
        <p:spPr>
          <a:xfrm>
            <a:off x="5150209" y="1883856"/>
            <a:ext cx="6062736" cy="2273689"/>
          </a:xfrm>
          <a:prstGeom prst="rect">
            <a:avLst/>
          </a:prstGeom>
        </p:spPr>
      </p:pic>
      <p:pic>
        <p:nvPicPr>
          <p:cNvPr id="9" name="Picture 8"/>
          <p:cNvPicPr>
            <a:picLocks noChangeAspect="1"/>
          </p:cNvPicPr>
          <p:nvPr/>
        </p:nvPicPr>
        <p:blipFill>
          <a:blip r:embed="rId4"/>
          <a:stretch>
            <a:fillRect/>
          </a:stretch>
        </p:blipFill>
        <p:spPr>
          <a:xfrm>
            <a:off x="2136466" y="4304553"/>
            <a:ext cx="7672551" cy="2406439"/>
          </a:xfrm>
          <a:prstGeom prst="rect">
            <a:avLst/>
          </a:prstGeom>
        </p:spPr>
      </p:pic>
    </p:spTree>
    <p:extLst>
      <p:ext uri="{BB962C8B-B14F-4D97-AF65-F5344CB8AC3E}">
        <p14:creationId xmlns:p14="http://schemas.microsoft.com/office/powerpoint/2010/main" val="207487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65"/>
            <a:ext cx="10515600" cy="438872"/>
          </a:xfrm>
        </p:spPr>
        <p:txBody>
          <a:bodyPr>
            <a:normAutofit fontScale="90000"/>
          </a:bodyPr>
          <a:lstStyle/>
          <a:p>
            <a:r>
              <a:rPr lang="en-US" dirty="0"/>
              <a:t>Recommendations</a:t>
            </a:r>
          </a:p>
        </p:txBody>
      </p:sp>
      <p:sp>
        <p:nvSpPr>
          <p:cNvPr id="3" name="Content Placeholder 2"/>
          <p:cNvSpPr>
            <a:spLocks noGrp="1"/>
          </p:cNvSpPr>
          <p:nvPr>
            <p:ph idx="1"/>
          </p:nvPr>
        </p:nvSpPr>
        <p:spPr>
          <a:xfrm>
            <a:off x="838200" y="1330036"/>
            <a:ext cx="10515600" cy="5200073"/>
          </a:xfrm>
        </p:spPr>
        <p:txBody>
          <a:bodyPr>
            <a:normAutofit lnSpcReduction="10000"/>
          </a:bodyPr>
          <a:lstStyle/>
          <a:p>
            <a:r>
              <a:rPr lang="en-US" dirty="0"/>
              <a:t>Based on the Exploratory Data Analysis performed, the following are the recommendations which are the driving factors in deciding the loan risk levels</a:t>
            </a:r>
          </a:p>
          <a:p>
            <a:pPr marL="0" indent="0">
              <a:buNone/>
            </a:pPr>
            <a:endParaRPr lang="en-US" dirty="0"/>
          </a:p>
          <a:p>
            <a:pPr lvl="1"/>
            <a:r>
              <a:rPr lang="en-US" dirty="0"/>
              <a:t>Higher </a:t>
            </a:r>
            <a:r>
              <a:rPr lang="en-US" b="1" dirty="0"/>
              <a:t>Debt to Income </a:t>
            </a:r>
            <a:r>
              <a:rPr lang="en-US" dirty="0"/>
              <a:t>ratios corresponds to more defaulting</a:t>
            </a:r>
          </a:p>
          <a:p>
            <a:pPr lvl="1"/>
            <a:r>
              <a:rPr lang="en-US" dirty="0"/>
              <a:t>Small Business tends to be more risker </a:t>
            </a:r>
            <a:r>
              <a:rPr lang="en-US" b="1" dirty="0"/>
              <a:t>Purpose</a:t>
            </a:r>
            <a:r>
              <a:rPr lang="en-US" dirty="0"/>
              <a:t> compared to others</a:t>
            </a:r>
          </a:p>
          <a:p>
            <a:pPr lvl="1"/>
            <a:r>
              <a:rPr lang="en-US" b="1" dirty="0"/>
              <a:t>Loan Grades </a:t>
            </a:r>
            <a:r>
              <a:rPr lang="en-US" dirty="0"/>
              <a:t>F &amp; G are more riskier when combined with higher interest rates</a:t>
            </a:r>
          </a:p>
          <a:p>
            <a:pPr lvl="1"/>
            <a:r>
              <a:rPr lang="en-US" dirty="0"/>
              <a:t>Applicants with </a:t>
            </a:r>
            <a:r>
              <a:rPr lang="en-US" b="1" dirty="0"/>
              <a:t>Public Record of Bankruptcies </a:t>
            </a:r>
            <a:r>
              <a:rPr lang="en-US" dirty="0"/>
              <a:t>are sure to default</a:t>
            </a:r>
          </a:p>
          <a:p>
            <a:pPr lvl="1"/>
            <a:r>
              <a:rPr lang="en-US" dirty="0"/>
              <a:t>Applicants with higher </a:t>
            </a:r>
            <a:r>
              <a:rPr lang="en-US" b="1" dirty="0"/>
              <a:t>Annual Income </a:t>
            </a:r>
            <a:r>
              <a:rPr lang="en-US" dirty="0"/>
              <a:t>are less riskier compared to lower income group</a:t>
            </a:r>
          </a:p>
          <a:p>
            <a:pPr marL="457200" lvl="1" indent="0">
              <a:buNone/>
            </a:pPr>
            <a:endParaRPr lang="en-US" dirty="0"/>
          </a:p>
          <a:p>
            <a:pPr marL="457200" lvl="1" indent="0">
              <a:buNone/>
            </a:pPr>
            <a:r>
              <a:rPr lang="en-US" dirty="0"/>
              <a:t>All the above features have to be looked together in determining the risky applicant and decision should not be taken based on one single feature mentioned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7846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lstStyle/>
          <a:p>
            <a:r>
              <a:rPr lang="en-US" dirty="0"/>
              <a:t>Problem Statement</a:t>
            </a:r>
          </a:p>
        </p:txBody>
      </p:sp>
      <p:sp>
        <p:nvSpPr>
          <p:cNvPr id="3" name="Content Placeholder 2"/>
          <p:cNvSpPr>
            <a:spLocks noGrp="1"/>
          </p:cNvSpPr>
          <p:nvPr>
            <p:ph idx="1"/>
          </p:nvPr>
        </p:nvSpPr>
        <p:spPr>
          <a:xfrm>
            <a:off x="838200" y="1320800"/>
            <a:ext cx="10515600" cy="4856163"/>
          </a:xfrm>
        </p:spPr>
        <p:txBody>
          <a:bodyPr>
            <a:normAutofit/>
          </a:bodyPr>
          <a:lstStyle/>
          <a:p>
            <a:r>
              <a:rPr lang="en-US" dirty="0"/>
              <a:t>Business Understanding</a:t>
            </a:r>
          </a:p>
          <a:p>
            <a:pPr lvl="1"/>
            <a:r>
              <a:rPr lang="en-US" sz="1600" dirty="0"/>
              <a:t>Lending Club is the  largest online loan marketplace, facilitating personal loans, business loans, and financing of medical procedures</a:t>
            </a:r>
          </a:p>
          <a:p>
            <a:pPr lvl="1"/>
            <a:r>
              <a:rPr lang="en-US" sz="1600" dirty="0"/>
              <a:t>There are two types of risks associated. </a:t>
            </a:r>
          </a:p>
          <a:p>
            <a:pPr lvl="2"/>
            <a:r>
              <a:rPr lang="en-US" sz="1600" dirty="0"/>
              <a:t>Not approving the loan to credible customers results in business loss</a:t>
            </a:r>
          </a:p>
          <a:p>
            <a:pPr lvl="2"/>
            <a:r>
              <a:rPr lang="en-US" sz="1600" dirty="0"/>
              <a:t>Approving loan to defaulters also contributes to business loss</a:t>
            </a:r>
          </a:p>
          <a:p>
            <a:pPr marL="914400" lvl="2" indent="0">
              <a:buNone/>
            </a:pPr>
            <a:endParaRPr lang="en-US" sz="1400" dirty="0"/>
          </a:p>
          <a:p>
            <a:r>
              <a:rPr lang="en-US" dirty="0"/>
              <a:t>Business Objectives</a:t>
            </a:r>
          </a:p>
          <a:p>
            <a:pPr lvl="1"/>
            <a:r>
              <a:rPr lang="en-US" sz="1600" dirty="0"/>
              <a:t>Provide recommendations to identify customers who are likely to default</a:t>
            </a:r>
          </a:p>
          <a:p>
            <a:pPr lvl="1"/>
            <a:r>
              <a:rPr lang="en-US" sz="1600" dirty="0"/>
              <a:t>Use the approved loan data to create patterns and support the recommendations</a:t>
            </a:r>
          </a:p>
          <a:p>
            <a:pPr lvl="1"/>
            <a:endParaRPr lang="en-US" sz="1600" dirty="0"/>
          </a:p>
          <a:p>
            <a:r>
              <a:rPr lang="en-US" dirty="0"/>
              <a:t>Solution Strategy</a:t>
            </a:r>
          </a:p>
          <a:p>
            <a:pPr lvl="1"/>
            <a:r>
              <a:rPr lang="en-US" sz="1600" dirty="0"/>
              <a:t>Use Exploratory Data Analysis </a:t>
            </a:r>
          </a:p>
          <a:p>
            <a:pPr lvl="1"/>
            <a:r>
              <a:rPr lang="en-US" sz="1600" dirty="0"/>
              <a:t>Identify Patterns</a:t>
            </a:r>
          </a:p>
          <a:p>
            <a:pPr lvl="1"/>
            <a:r>
              <a:rPr lang="en-US" sz="1600" dirty="0"/>
              <a:t>Provide recommendations on top risk factors for loan approval process</a:t>
            </a:r>
          </a:p>
        </p:txBody>
      </p:sp>
    </p:spTree>
    <p:extLst>
      <p:ext uri="{BB962C8B-B14F-4D97-AF65-F5344CB8AC3E}">
        <p14:creationId xmlns:p14="http://schemas.microsoft.com/office/powerpoint/2010/main" val="123030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3"/>
            <a:ext cx="10515600" cy="715530"/>
          </a:xfrm>
        </p:spPr>
        <p:txBody>
          <a:bodyPr/>
          <a:lstStyle/>
          <a:p>
            <a:r>
              <a:rPr lang="en-US" dirty="0"/>
              <a:t>Solution Approach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093158"/>
              </p:ext>
            </p:extLst>
          </p:nvPr>
        </p:nvGraphicFramePr>
        <p:xfrm>
          <a:off x="838200" y="858982"/>
          <a:ext cx="10515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37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a:t>Assumptions &amp; Business Constraints</a:t>
            </a:r>
          </a:p>
        </p:txBody>
      </p:sp>
      <p:sp>
        <p:nvSpPr>
          <p:cNvPr id="3" name="Content Placeholder 2"/>
          <p:cNvSpPr>
            <a:spLocks noGrp="1"/>
          </p:cNvSpPr>
          <p:nvPr>
            <p:ph idx="1"/>
          </p:nvPr>
        </p:nvSpPr>
        <p:spPr/>
        <p:txBody>
          <a:bodyPr>
            <a:normAutofit/>
          </a:bodyPr>
          <a:lstStyle/>
          <a:p>
            <a:r>
              <a:rPr lang="en-US" sz="1600" b="1" dirty="0"/>
              <a:t>Loan Status </a:t>
            </a:r>
            <a:r>
              <a:rPr lang="en-US" sz="1600" dirty="0"/>
              <a:t>is the Target Variable for the current analysis, and we will be dropping the records containing values as ‘Current’ as we cannot infer whether the applicant will default or pay the entire loan amount back</a:t>
            </a:r>
          </a:p>
          <a:p>
            <a:r>
              <a:rPr lang="en-US" sz="1600" dirty="0"/>
              <a:t>Features containing more than 50% of null values are dropped</a:t>
            </a:r>
          </a:p>
          <a:p>
            <a:r>
              <a:rPr lang="en-US" sz="1600" dirty="0"/>
              <a:t>Features having same values for all records and unique values for all records are dropped</a:t>
            </a:r>
          </a:p>
          <a:p>
            <a:r>
              <a:rPr lang="en-US" sz="1600" dirty="0"/>
              <a:t>Highly correlated features are dropped</a:t>
            </a:r>
          </a:p>
          <a:p>
            <a:r>
              <a:rPr lang="en-US" sz="1600" dirty="0"/>
              <a:t>Features Employee length and Number of public record bankruptcies are imputed to their mode values</a:t>
            </a:r>
          </a:p>
          <a:p>
            <a:r>
              <a:rPr lang="en-US" sz="1600" dirty="0"/>
              <a:t>Features reflecting customer behavior variables that are not available at the time of application of loan are not considered for analysis</a:t>
            </a:r>
          </a:p>
          <a:p>
            <a:r>
              <a:rPr lang="en-US" sz="1600" dirty="0"/>
              <a:t>Features like interest rates and employee length are standardized for better analysis</a:t>
            </a:r>
          </a:p>
          <a:p>
            <a:r>
              <a:rPr lang="en-US" sz="1600" dirty="0"/>
              <a:t>Critical numerical features are categorized for segmented analysis</a:t>
            </a:r>
          </a:p>
          <a:p>
            <a:r>
              <a:rPr lang="en-US" sz="1600" dirty="0"/>
              <a:t>For the feature annual income, couple of outlier values are dropped as they did not have any impact on the analysis</a:t>
            </a:r>
          </a:p>
          <a:p>
            <a:endParaRPr lang="en-US" sz="1600" dirty="0"/>
          </a:p>
        </p:txBody>
      </p:sp>
    </p:spTree>
    <p:extLst>
      <p:ext uri="{BB962C8B-B14F-4D97-AF65-F5344CB8AC3E}">
        <p14:creationId xmlns:p14="http://schemas.microsoft.com/office/powerpoint/2010/main" val="416505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t>Feature Selection</a:t>
            </a:r>
          </a:p>
        </p:txBody>
      </p:sp>
      <p:sp>
        <p:nvSpPr>
          <p:cNvPr id="3" name="Content Placeholder 2"/>
          <p:cNvSpPr>
            <a:spLocks noGrp="1"/>
          </p:cNvSpPr>
          <p:nvPr>
            <p:ph idx="1"/>
          </p:nvPr>
        </p:nvSpPr>
        <p:spPr>
          <a:xfrm>
            <a:off x="838200" y="1326861"/>
            <a:ext cx="10515600" cy="4351338"/>
          </a:xfrm>
        </p:spPr>
        <p:txBody>
          <a:bodyPr>
            <a:normAutofit fontScale="92500" lnSpcReduction="20000"/>
          </a:bodyPr>
          <a:lstStyle/>
          <a:p>
            <a:r>
              <a:rPr lang="en-US" dirty="0"/>
              <a:t>Based on the correlation matrix and business knowledge, The following features were selected for analysis</a:t>
            </a:r>
          </a:p>
          <a:p>
            <a:pPr marL="0" indent="0">
              <a:buNone/>
            </a:pPr>
            <a:endParaRPr lang="en-US" dirty="0"/>
          </a:p>
          <a:p>
            <a:pPr lvl="1"/>
            <a:r>
              <a:rPr lang="en-US" dirty="0"/>
              <a:t>Loan Amount</a:t>
            </a:r>
          </a:p>
          <a:p>
            <a:pPr lvl="1"/>
            <a:r>
              <a:rPr lang="en-US" dirty="0"/>
              <a:t>Interest Rate</a:t>
            </a:r>
          </a:p>
          <a:p>
            <a:pPr lvl="1"/>
            <a:r>
              <a:rPr lang="en-US" dirty="0"/>
              <a:t>Term</a:t>
            </a:r>
          </a:p>
          <a:p>
            <a:pPr lvl="1"/>
            <a:r>
              <a:rPr lang="en-US" dirty="0"/>
              <a:t>Annual Income</a:t>
            </a:r>
          </a:p>
          <a:p>
            <a:pPr lvl="1"/>
            <a:r>
              <a:rPr lang="en-US" dirty="0"/>
              <a:t>Loan Grade</a:t>
            </a:r>
          </a:p>
          <a:p>
            <a:pPr lvl="1"/>
            <a:r>
              <a:rPr lang="en-US" dirty="0"/>
              <a:t>Debt to Income Ratio</a:t>
            </a:r>
          </a:p>
          <a:p>
            <a:pPr lvl="1"/>
            <a:r>
              <a:rPr lang="en-US" dirty="0"/>
              <a:t>Loan Purpose</a:t>
            </a:r>
          </a:p>
          <a:p>
            <a:pPr lvl="1"/>
            <a:r>
              <a:rPr lang="en-US" dirty="0"/>
              <a:t>Revolving Utilization of Credit</a:t>
            </a:r>
          </a:p>
          <a:p>
            <a:pPr lvl="1"/>
            <a:r>
              <a:rPr lang="en-US" dirty="0"/>
              <a:t>Employee Length</a:t>
            </a:r>
          </a:p>
          <a:p>
            <a:pPr lvl="1"/>
            <a:r>
              <a:rPr lang="en-US" dirty="0"/>
              <a:t>Public Rec Bankruptcies</a:t>
            </a:r>
          </a:p>
          <a:p>
            <a:pPr lvl="1"/>
            <a:endParaRPr lang="en-US" dirty="0"/>
          </a:p>
        </p:txBody>
      </p:sp>
    </p:spTree>
    <p:extLst>
      <p:ext uri="{BB962C8B-B14F-4D97-AF65-F5344CB8AC3E}">
        <p14:creationId xmlns:p14="http://schemas.microsoft.com/office/powerpoint/2010/main" val="138363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13"/>
            <a:ext cx="10515600" cy="429202"/>
          </a:xfrm>
        </p:spPr>
        <p:txBody>
          <a:bodyPr>
            <a:normAutofit fontScale="90000"/>
          </a:bodyPr>
          <a:lstStyle/>
          <a:p>
            <a:r>
              <a:rPr lang="en-US" dirty="0"/>
              <a:t>Univariate Analysis</a:t>
            </a:r>
          </a:p>
        </p:txBody>
      </p:sp>
      <p:sp>
        <p:nvSpPr>
          <p:cNvPr id="3" name="Content Placeholder 2"/>
          <p:cNvSpPr>
            <a:spLocks noGrp="1"/>
          </p:cNvSpPr>
          <p:nvPr>
            <p:ph idx="1"/>
          </p:nvPr>
        </p:nvSpPr>
        <p:spPr>
          <a:xfrm>
            <a:off x="838200" y="720442"/>
            <a:ext cx="10515600" cy="6137558"/>
          </a:xfrm>
        </p:spPr>
        <p:txBody>
          <a:bodyPr/>
          <a:lstStyle/>
          <a:p>
            <a:r>
              <a:rPr lang="en-US" sz="2400" dirty="0"/>
              <a:t>Loan Amount</a:t>
            </a:r>
          </a:p>
        </p:txBody>
      </p:sp>
      <p:pic>
        <p:nvPicPr>
          <p:cNvPr id="4" name="Picture 3"/>
          <p:cNvPicPr>
            <a:picLocks noChangeAspect="1"/>
          </p:cNvPicPr>
          <p:nvPr/>
        </p:nvPicPr>
        <p:blipFill>
          <a:blip r:embed="rId2"/>
          <a:stretch>
            <a:fillRect/>
          </a:stretch>
        </p:blipFill>
        <p:spPr>
          <a:xfrm>
            <a:off x="1161475" y="1152186"/>
            <a:ext cx="4467223" cy="2182156"/>
          </a:xfrm>
          <a:prstGeom prst="rect">
            <a:avLst/>
          </a:prstGeom>
        </p:spPr>
      </p:pic>
      <p:sp>
        <p:nvSpPr>
          <p:cNvPr id="5" name="TextBox 4"/>
          <p:cNvSpPr txBox="1"/>
          <p:nvPr/>
        </p:nvSpPr>
        <p:spPr>
          <a:xfrm>
            <a:off x="999836" y="3800508"/>
            <a:ext cx="479049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Term</a:t>
            </a:r>
          </a:p>
        </p:txBody>
      </p:sp>
      <p:pic>
        <p:nvPicPr>
          <p:cNvPr id="6" name="Picture 5"/>
          <p:cNvPicPr>
            <a:picLocks noChangeAspect="1"/>
          </p:cNvPicPr>
          <p:nvPr/>
        </p:nvPicPr>
        <p:blipFill>
          <a:blip r:embed="rId3"/>
          <a:stretch>
            <a:fillRect/>
          </a:stretch>
        </p:blipFill>
        <p:spPr>
          <a:xfrm>
            <a:off x="6749475" y="1191345"/>
            <a:ext cx="4467224" cy="2142997"/>
          </a:xfrm>
          <a:prstGeom prst="rect">
            <a:avLst/>
          </a:prstGeom>
        </p:spPr>
      </p:pic>
      <p:sp>
        <p:nvSpPr>
          <p:cNvPr id="7" name="TextBox 6"/>
          <p:cNvSpPr txBox="1"/>
          <p:nvPr/>
        </p:nvSpPr>
        <p:spPr>
          <a:xfrm>
            <a:off x="838200" y="3409597"/>
            <a:ext cx="4461164" cy="307777"/>
          </a:xfrm>
          <a:prstGeom prst="rect">
            <a:avLst/>
          </a:prstGeom>
          <a:noFill/>
        </p:spPr>
        <p:txBody>
          <a:bodyPr wrap="square" rtlCol="0">
            <a:spAutoFit/>
          </a:bodyPr>
          <a:lstStyle/>
          <a:p>
            <a:pPr lvl="1"/>
            <a:r>
              <a:rPr lang="en-US" sz="1400" dirty="0"/>
              <a:t>Most loans are given between $5000 and $15000</a:t>
            </a:r>
          </a:p>
        </p:txBody>
      </p:sp>
      <p:sp>
        <p:nvSpPr>
          <p:cNvPr id="8" name="TextBox 7"/>
          <p:cNvSpPr txBox="1"/>
          <p:nvPr/>
        </p:nvSpPr>
        <p:spPr>
          <a:xfrm>
            <a:off x="6421581" y="3422518"/>
            <a:ext cx="4680528" cy="307777"/>
          </a:xfrm>
          <a:prstGeom prst="rect">
            <a:avLst/>
          </a:prstGeom>
          <a:noFill/>
        </p:spPr>
        <p:txBody>
          <a:bodyPr wrap="square" rtlCol="0">
            <a:spAutoFit/>
          </a:bodyPr>
          <a:lstStyle/>
          <a:p>
            <a:pPr lvl="1"/>
            <a:r>
              <a:rPr lang="en-US" sz="1400" dirty="0"/>
              <a:t>Most Loans are given on the interest rate of 9% to 14%</a:t>
            </a:r>
          </a:p>
        </p:txBody>
      </p:sp>
      <p:sp>
        <p:nvSpPr>
          <p:cNvPr id="9" name="TextBox 8"/>
          <p:cNvSpPr txBox="1"/>
          <p:nvPr/>
        </p:nvSpPr>
        <p:spPr>
          <a:xfrm>
            <a:off x="6901875" y="789715"/>
            <a:ext cx="479049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Interest Rate </a:t>
            </a:r>
          </a:p>
        </p:txBody>
      </p:sp>
      <p:pic>
        <p:nvPicPr>
          <p:cNvPr id="11" name="Picture 10"/>
          <p:cNvPicPr>
            <a:picLocks noChangeAspect="1"/>
          </p:cNvPicPr>
          <p:nvPr/>
        </p:nvPicPr>
        <p:blipFill>
          <a:blip r:embed="rId4"/>
          <a:stretch>
            <a:fillRect/>
          </a:stretch>
        </p:blipFill>
        <p:spPr>
          <a:xfrm>
            <a:off x="1161474" y="4262173"/>
            <a:ext cx="4467222" cy="2212537"/>
          </a:xfrm>
          <a:prstGeom prst="rect">
            <a:avLst/>
          </a:prstGeom>
        </p:spPr>
      </p:pic>
      <p:sp>
        <p:nvSpPr>
          <p:cNvPr id="12" name="TextBox 11"/>
          <p:cNvSpPr txBox="1"/>
          <p:nvPr/>
        </p:nvSpPr>
        <p:spPr>
          <a:xfrm>
            <a:off x="999835" y="6460609"/>
            <a:ext cx="4461164" cy="307777"/>
          </a:xfrm>
          <a:prstGeom prst="rect">
            <a:avLst/>
          </a:prstGeom>
          <a:noFill/>
        </p:spPr>
        <p:txBody>
          <a:bodyPr wrap="square" rtlCol="0">
            <a:spAutoFit/>
          </a:bodyPr>
          <a:lstStyle/>
          <a:p>
            <a:pPr lvl="1"/>
            <a:r>
              <a:rPr lang="en-US" sz="1400" dirty="0"/>
              <a:t>Most loans are taken for 36 months</a:t>
            </a:r>
          </a:p>
        </p:txBody>
      </p:sp>
      <p:sp>
        <p:nvSpPr>
          <p:cNvPr id="13" name="TextBox 12"/>
          <p:cNvSpPr txBox="1"/>
          <p:nvPr/>
        </p:nvSpPr>
        <p:spPr>
          <a:xfrm>
            <a:off x="6456217" y="3800176"/>
            <a:ext cx="479049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Annual Income</a:t>
            </a:r>
          </a:p>
        </p:txBody>
      </p:sp>
      <p:pic>
        <p:nvPicPr>
          <p:cNvPr id="14" name="Picture 13"/>
          <p:cNvPicPr>
            <a:picLocks noChangeAspect="1"/>
          </p:cNvPicPr>
          <p:nvPr/>
        </p:nvPicPr>
        <p:blipFill>
          <a:blip r:embed="rId5"/>
          <a:stretch>
            <a:fillRect/>
          </a:stretch>
        </p:blipFill>
        <p:spPr>
          <a:xfrm>
            <a:off x="6749475" y="4261841"/>
            <a:ext cx="4467224" cy="2203125"/>
          </a:xfrm>
          <a:prstGeom prst="rect">
            <a:avLst/>
          </a:prstGeom>
        </p:spPr>
      </p:pic>
      <p:sp>
        <p:nvSpPr>
          <p:cNvPr id="15" name="TextBox 14"/>
          <p:cNvSpPr txBox="1"/>
          <p:nvPr/>
        </p:nvSpPr>
        <p:spPr>
          <a:xfrm>
            <a:off x="6420138" y="6460608"/>
            <a:ext cx="4933661" cy="307777"/>
          </a:xfrm>
          <a:prstGeom prst="rect">
            <a:avLst/>
          </a:prstGeom>
          <a:noFill/>
        </p:spPr>
        <p:txBody>
          <a:bodyPr wrap="square" rtlCol="0">
            <a:spAutoFit/>
          </a:bodyPr>
          <a:lstStyle/>
          <a:p>
            <a:pPr lvl="1"/>
            <a:r>
              <a:rPr lang="en-US" sz="1400" dirty="0"/>
              <a:t>The income are equally distributed across the category</a:t>
            </a:r>
          </a:p>
        </p:txBody>
      </p:sp>
    </p:spTree>
    <p:extLst>
      <p:ext uri="{BB962C8B-B14F-4D97-AF65-F5344CB8AC3E}">
        <p14:creationId xmlns:p14="http://schemas.microsoft.com/office/powerpoint/2010/main" val="232434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13"/>
            <a:ext cx="10515600" cy="429202"/>
          </a:xfrm>
        </p:spPr>
        <p:txBody>
          <a:bodyPr>
            <a:normAutofit fontScale="90000"/>
          </a:bodyPr>
          <a:lstStyle/>
          <a:p>
            <a:r>
              <a:rPr lang="en-US" dirty="0"/>
              <a:t>Segmented Univariate Analysis</a:t>
            </a:r>
          </a:p>
        </p:txBody>
      </p:sp>
      <p:sp>
        <p:nvSpPr>
          <p:cNvPr id="3" name="Content Placeholder 2"/>
          <p:cNvSpPr>
            <a:spLocks noGrp="1"/>
          </p:cNvSpPr>
          <p:nvPr>
            <p:ph idx="1"/>
          </p:nvPr>
        </p:nvSpPr>
        <p:spPr>
          <a:xfrm>
            <a:off x="838200" y="720442"/>
            <a:ext cx="10515600" cy="6137558"/>
          </a:xfrm>
        </p:spPr>
        <p:txBody>
          <a:bodyPr>
            <a:normAutofit/>
          </a:bodyPr>
          <a:lstStyle/>
          <a:p>
            <a:r>
              <a:rPr lang="en-US" sz="1600" dirty="0"/>
              <a:t>Loan status is plotted against different categories of selected Features</a:t>
            </a:r>
          </a:p>
          <a:p>
            <a:r>
              <a:rPr lang="en-US" sz="1600" dirty="0"/>
              <a:t>The below features with high values show a higher correlation to charged off loans except for Annual Income which has a negative correlations</a:t>
            </a:r>
          </a:p>
        </p:txBody>
      </p:sp>
      <p:pic>
        <p:nvPicPr>
          <p:cNvPr id="10" name="Picture 9"/>
          <p:cNvPicPr>
            <a:picLocks noChangeAspect="1"/>
          </p:cNvPicPr>
          <p:nvPr/>
        </p:nvPicPr>
        <p:blipFill>
          <a:blip r:embed="rId2"/>
          <a:stretch>
            <a:fillRect/>
          </a:stretch>
        </p:blipFill>
        <p:spPr>
          <a:xfrm>
            <a:off x="1582158" y="1596592"/>
            <a:ext cx="3701040" cy="2342984"/>
          </a:xfrm>
          <a:prstGeom prst="rect">
            <a:avLst/>
          </a:prstGeom>
        </p:spPr>
      </p:pic>
      <p:sp>
        <p:nvSpPr>
          <p:cNvPr id="17" name="TextBox 16"/>
          <p:cNvSpPr txBox="1"/>
          <p:nvPr/>
        </p:nvSpPr>
        <p:spPr>
          <a:xfrm>
            <a:off x="2633732" y="3847216"/>
            <a:ext cx="1764146" cy="379525"/>
          </a:xfrm>
          <a:prstGeom prst="rect">
            <a:avLst/>
          </a:prstGeom>
          <a:noFill/>
        </p:spPr>
        <p:txBody>
          <a:bodyPr wrap="square" rtlCol="0">
            <a:spAutoFit/>
          </a:bodyPr>
          <a:lstStyle/>
          <a:p>
            <a:r>
              <a:rPr lang="en-US" dirty="0"/>
              <a:t>Interest Rate</a:t>
            </a:r>
          </a:p>
        </p:txBody>
      </p:sp>
      <p:sp>
        <p:nvSpPr>
          <p:cNvPr id="18" name="TextBox 17"/>
          <p:cNvSpPr txBox="1"/>
          <p:nvPr/>
        </p:nvSpPr>
        <p:spPr>
          <a:xfrm>
            <a:off x="7818347" y="3855577"/>
            <a:ext cx="1764146" cy="369332"/>
          </a:xfrm>
          <a:prstGeom prst="rect">
            <a:avLst/>
          </a:prstGeom>
          <a:noFill/>
        </p:spPr>
        <p:txBody>
          <a:bodyPr wrap="square" rtlCol="0">
            <a:spAutoFit/>
          </a:bodyPr>
          <a:lstStyle/>
          <a:p>
            <a:r>
              <a:rPr lang="en-US" dirty="0"/>
              <a:t>Annual Income</a:t>
            </a:r>
          </a:p>
        </p:txBody>
      </p:sp>
      <p:pic>
        <p:nvPicPr>
          <p:cNvPr id="19" name="Picture 18"/>
          <p:cNvPicPr>
            <a:picLocks noChangeAspect="1"/>
          </p:cNvPicPr>
          <p:nvPr/>
        </p:nvPicPr>
        <p:blipFill>
          <a:blip r:embed="rId3"/>
          <a:stretch>
            <a:fillRect/>
          </a:stretch>
        </p:blipFill>
        <p:spPr>
          <a:xfrm>
            <a:off x="1582159" y="4298560"/>
            <a:ext cx="3701040" cy="2303538"/>
          </a:xfrm>
          <a:prstGeom prst="rect">
            <a:avLst/>
          </a:prstGeom>
        </p:spPr>
      </p:pic>
      <p:sp>
        <p:nvSpPr>
          <p:cNvPr id="20" name="TextBox 19"/>
          <p:cNvSpPr txBox="1"/>
          <p:nvPr/>
        </p:nvSpPr>
        <p:spPr>
          <a:xfrm>
            <a:off x="3232727" y="6539348"/>
            <a:ext cx="517237" cy="369332"/>
          </a:xfrm>
          <a:prstGeom prst="rect">
            <a:avLst/>
          </a:prstGeom>
          <a:noFill/>
        </p:spPr>
        <p:txBody>
          <a:bodyPr wrap="square" rtlCol="0">
            <a:spAutoFit/>
          </a:bodyPr>
          <a:lstStyle/>
          <a:p>
            <a:r>
              <a:rPr lang="en-US" dirty="0"/>
              <a:t>DTI</a:t>
            </a:r>
          </a:p>
        </p:txBody>
      </p:sp>
      <p:pic>
        <p:nvPicPr>
          <p:cNvPr id="21" name="Picture 20"/>
          <p:cNvPicPr>
            <a:picLocks noChangeAspect="1"/>
          </p:cNvPicPr>
          <p:nvPr/>
        </p:nvPicPr>
        <p:blipFill>
          <a:blip r:embed="rId4"/>
          <a:stretch>
            <a:fillRect/>
          </a:stretch>
        </p:blipFill>
        <p:spPr>
          <a:xfrm>
            <a:off x="6828413" y="4298560"/>
            <a:ext cx="3744014" cy="2351836"/>
          </a:xfrm>
          <a:prstGeom prst="rect">
            <a:avLst/>
          </a:prstGeom>
        </p:spPr>
      </p:pic>
      <p:sp>
        <p:nvSpPr>
          <p:cNvPr id="22" name="TextBox 21"/>
          <p:cNvSpPr txBox="1"/>
          <p:nvPr/>
        </p:nvSpPr>
        <p:spPr>
          <a:xfrm>
            <a:off x="7247766" y="6567178"/>
            <a:ext cx="3734056" cy="369332"/>
          </a:xfrm>
          <a:prstGeom prst="rect">
            <a:avLst/>
          </a:prstGeom>
          <a:noFill/>
        </p:spPr>
        <p:txBody>
          <a:bodyPr wrap="square" rtlCol="0">
            <a:spAutoFit/>
          </a:bodyPr>
          <a:lstStyle/>
          <a:p>
            <a:r>
              <a:rPr lang="en-US" dirty="0"/>
              <a:t>Revolving Utilization of Credit</a:t>
            </a:r>
          </a:p>
        </p:txBody>
      </p:sp>
      <p:pic>
        <p:nvPicPr>
          <p:cNvPr id="4" name="Picture 3"/>
          <p:cNvPicPr>
            <a:picLocks noChangeAspect="1"/>
          </p:cNvPicPr>
          <p:nvPr/>
        </p:nvPicPr>
        <p:blipFill>
          <a:blip r:embed="rId5"/>
          <a:stretch>
            <a:fillRect/>
          </a:stretch>
        </p:blipFill>
        <p:spPr>
          <a:xfrm>
            <a:off x="6828413" y="1609532"/>
            <a:ext cx="3744014" cy="2315642"/>
          </a:xfrm>
          <a:prstGeom prst="rect">
            <a:avLst/>
          </a:prstGeom>
        </p:spPr>
      </p:pic>
    </p:spTree>
    <p:extLst>
      <p:ext uri="{BB962C8B-B14F-4D97-AF65-F5344CB8AC3E}">
        <p14:creationId xmlns:p14="http://schemas.microsoft.com/office/powerpoint/2010/main" val="155557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13"/>
            <a:ext cx="10515600" cy="429202"/>
          </a:xfrm>
        </p:spPr>
        <p:txBody>
          <a:bodyPr>
            <a:normAutofit fontScale="90000"/>
          </a:bodyPr>
          <a:lstStyle/>
          <a:p>
            <a:r>
              <a:rPr lang="en-US" dirty="0"/>
              <a:t>Segmented Univariate Analysis</a:t>
            </a:r>
          </a:p>
        </p:txBody>
      </p:sp>
      <p:sp>
        <p:nvSpPr>
          <p:cNvPr id="3" name="Content Placeholder 2"/>
          <p:cNvSpPr>
            <a:spLocks noGrp="1"/>
          </p:cNvSpPr>
          <p:nvPr>
            <p:ph idx="1"/>
          </p:nvPr>
        </p:nvSpPr>
        <p:spPr>
          <a:xfrm>
            <a:off x="838199" y="720442"/>
            <a:ext cx="11096625" cy="6137558"/>
          </a:xfrm>
        </p:spPr>
        <p:txBody>
          <a:bodyPr>
            <a:normAutofit/>
          </a:bodyPr>
          <a:lstStyle/>
          <a:p>
            <a:r>
              <a:rPr lang="en-US" sz="1600" dirty="0"/>
              <a:t>Risk factor increases when we move from Loan Grade A to G</a:t>
            </a:r>
          </a:p>
          <a:p>
            <a:r>
              <a:rPr lang="en-US" sz="1600" dirty="0"/>
              <a:t>There is no direct impact of number of years of job experience on loan charged off</a:t>
            </a:r>
          </a:p>
          <a:p>
            <a:r>
              <a:rPr lang="en-US" sz="1600" dirty="0"/>
              <a:t>Small business is more riskier compared to other purpose of loans</a:t>
            </a:r>
          </a:p>
        </p:txBody>
      </p:sp>
      <p:sp>
        <p:nvSpPr>
          <p:cNvPr id="17" name="TextBox 16"/>
          <p:cNvSpPr txBox="1"/>
          <p:nvPr/>
        </p:nvSpPr>
        <p:spPr>
          <a:xfrm>
            <a:off x="2808537" y="3994016"/>
            <a:ext cx="1764146" cy="369332"/>
          </a:xfrm>
          <a:prstGeom prst="rect">
            <a:avLst/>
          </a:prstGeom>
          <a:noFill/>
        </p:spPr>
        <p:txBody>
          <a:bodyPr wrap="square" rtlCol="0">
            <a:spAutoFit/>
          </a:bodyPr>
          <a:lstStyle/>
          <a:p>
            <a:r>
              <a:rPr lang="en-US" dirty="0"/>
              <a:t>Loan Grade</a:t>
            </a:r>
          </a:p>
        </p:txBody>
      </p:sp>
      <p:sp>
        <p:nvSpPr>
          <p:cNvPr id="20" name="TextBox 19"/>
          <p:cNvSpPr txBox="1"/>
          <p:nvPr/>
        </p:nvSpPr>
        <p:spPr>
          <a:xfrm>
            <a:off x="2553512" y="6484817"/>
            <a:ext cx="1862438" cy="369332"/>
          </a:xfrm>
          <a:prstGeom prst="rect">
            <a:avLst/>
          </a:prstGeom>
          <a:noFill/>
        </p:spPr>
        <p:txBody>
          <a:bodyPr wrap="square" rtlCol="0">
            <a:spAutoFit/>
          </a:bodyPr>
          <a:lstStyle/>
          <a:p>
            <a:r>
              <a:rPr lang="en-US" dirty="0"/>
              <a:t>Employee Length</a:t>
            </a:r>
          </a:p>
        </p:txBody>
      </p:sp>
      <p:sp>
        <p:nvSpPr>
          <p:cNvPr id="22" name="TextBox 21"/>
          <p:cNvSpPr txBox="1"/>
          <p:nvPr/>
        </p:nvSpPr>
        <p:spPr>
          <a:xfrm>
            <a:off x="8988800" y="5680361"/>
            <a:ext cx="1097309" cy="369332"/>
          </a:xfrm>
          <a:prstGeom prst="rect">
            <a:avLst/>
          </a:prstGeom>
          <a:noFill/>
        </p:spPr>
        <p:txBody>
          <a:bodyPr wrap="square" rtlCol="0">
            <a:spAutoFit/>
          </a:bodyPr>
          <a:lstStyle/>
          <a:p>
            <a:r>
              <a:rPr lang="en-US" dirty="0"/>
              <a:t>Purpose</a:t>
            </a:r>
          </a:p>
        </p:txBody>
      </p:sp>
      <p:pic>
        <p:nvPicPr>
          <p:cNvPr id="4" name="Picture 3"/>
          <p:cNvPicPr>
            <a:picLocks noChangeAspect="1"/>
          </p:cNvPicPr>
          <p:nvPr/>
        </p:nvPicPr>
        <p:blipFill>
          <a:blip r:embed="rId2"/>
          <a:stretch>
            <a:fillRect/>
          </a:stretch>
        </p:blipFill>
        <p:spPr>
          <a:xfrm>
            <a:off x="6888916" y="2010422"/>
            <a:ext cx="4893904" cy="3497681"/>
          </a:xfrm>
          <a:prstGeom prst="rect">
            <a:avLst/>
          </a:prstGeom>
        </p:spPr>
      </p:pic>
      <p:pic>
        <p:nvPicPr>
          <p:cNvPr id="5" name="Picture 4"/>
          <p:cNvPicPr>
            <a:picLocks noChangeAspect="1"/>
          </p:cNvPicPr>
          <p:nvPr/>
        </p:nvPicPr>
        <p:blipFill>
          <a:blip r:embed="rId3"/>
          <a:stretch>
            <a:fillRect/>
          </a:stretch>
        </p:blipFill>
        <p:spPr>
          <a:xfrm>
            <a:off x="838200" y="4550485"/>
            <a:ext cx="5293062" cy="1931861"/>
          </a:xfrm>
          <a:prstGeom prst="rect">
            <a:avLst/>
          </a:prstGeom>
        </p:spPr>
      </p:pic>
      <p:pic>
        <p:nvPicPr>
          <p:cNvPr id="6" name="Picture 5"/>
          <p:cNvPicPr>
            <a:picLocks noChangeAspect="1"/>
          </p:cNvPicPr>
          <p:nvPr/>
        </p:nvPicPr>
        <p:blipFill>
          <a:blip r:embed="rId4"/>
          <a:stretch>
            <a:fillRect/>
          </a:stretch>
        </p:blipFill>
        <p:spPr>
          <a:xfrm>
            <a:off x="966980" y="2007189"/>
            <a:ext cx="5164282" cy="1992154"/>
          </a:xfrm>
          <a:prstGeom prst="rect">
            <a:avLst/>
          </a:prstGeom>
        </p:spPr>
      </p:pic>
    </p:spTree>
    <p:extLst>
      <p:ext uri="{BB962C8B-B14F-4D97-AF65-F5344CB8AC3E}">
        <p14:creationId xmlns:p14="http://schemas.microsoft.com/office/powerpoint/2010/main" val="262978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13"/>
            <a:ext cx="10515600" cy="429202"/>
          </a:xfrm>
        </p:spPr>
        <p:txBody>
          <a:bodyPr>
            <a:normAutofit fontScale="90000"/>
          </a:bodyPr>
          <a:lstStyle/>
          <a:p>
            <a:r>
              <a:rPr lang="en-US" dirty="0"/>
              <a:t>Bivariate Analysis</a:t>
            </a:r>
          </a:p>
        </p:txBody>
      </p:sp>
      <p:sp>
        <p:nvSpPr>
          <p:cNvPr id="3" name="Content Placeholder 2"/>
          <p:cNvSpPr>
            <a:spLocks noGrp="1"/>
          </p:cNvSpPr>
          <p:nvPr>
            <p:ph idx="1"/>
          </p:nvPr>
        </p:nvSpPr>
        <p:spPr>
          <a:xfrm>
            <a:off x="838200" y="720442"/>
            <a:ext cx="10515600" cy="6137558"/>
          </a:xfrm>
        </p:spPr>
        <p:txBody>
          <a:bodyPr>
            <a:normAutofit/>
          </a:bodyPr>
          <a:lstStyle/>
          <a:p>
            <a:r>
              <a:rPr lang="en-US" sz="1600" dirty="0"/>
              <a:t>Scatter plot and Line plots are prepared against the selected features to identify correlation</a:t>
            </a:r>
          </a:p>
          <a:p>
            <a:r>
              <a:rPr lang="en-US" sz="1600" dirty="0"/>
              <a:t>DTI vs Annual Income has less significance where else loan amount is spread with DTI and Interest rate are low too</a:t>
            </a:r>
          </a:p>
          <a:p>
            <a:r>
              <a:rPr lang="en-US" sz="1600" dirty="0"/>
              <a:t>Applicants having public bankruptcies are defaulters</a:t>
            </a:r>
          </a:p>
          <a:p>
            <a:endParaRPr lang="en-US" sz="1600" dirty="0"/>
          </a:p>
          <a:p>
            <a:endParaRPr lang="en-US" sz="1600" dirty="0"/>
          </a:p>
        </p:txBody>
      </p:sp>
      <p:pic>
        <p:nvPicPr>
          <p:cNvPr id="7" name="Picture 6"/>
          <p:cNvPicPr>
            <a:picLocks noChangeAspect="1"/>
          </p:cNvPicPr>
          <p:nvPr/>
        </p:nvPicPr>
        <p:blipFill>
          <a:blip r:embed="rId2"/>
          <a:stretch>
            <a:fillRect/>
          </a:stretch>
        </p:blipFill>
        <p:spPr>
          <a:xfrm>
            <a:off x="988529" y="1691091"/>
            <a:ext cx="3794044" cy="2543900"/>
          </a:xfrm>
          <a:prstGeom prst="rect">
            <a:avLst/>
          </a:prstGeom>
        </p:spPr>
      </p:pic>
      <p:pic>
        <p:nvPicPr>
          <p:cNvPr id="8" name="Picture 7"/>
          <p:cNvPicPr>
            <a:picLocks noChangeAspect="1"/>
          </p:cNvPicPr>
          <p:nvPr/>
        </p:nvPicPr>
        <p:blipFill>
          <a:blip r:embed="rId3"/>
          <a:stretch>
            <a:fillRect/>
          </a:stretch>
        </p:blipFill>
        <p:spPr>
          <a:xfrm>
            <a:off x="4932901" y="1691091"/>
            <a:ext cx="5404320" cy="2474506"/>
          </a:xfrm>
          <a:prstGeom prst="rect">
            <a:avLst/>
          </a:prstGeom>
        </p:spPr>
      </p:pic>
      <p:pic>
        <p:nvPicPr>
          <p:cNvPr id="5" name="Picture 4"/>
          <p:cNvPicPr>
            <a:picLocks noChangeAspect="1"/>
          </p:cNvPicPr>
          <p:nvPr/>
        </p:nvPicPr>
        <p:blipFill>
          <a:blip r:embed="rId4"/>
          <a:stretch>
            <a:fillRect/>
          </a:stretch>
        </p:blipFill>
        <p:spPr>
          <a:xfrm>
            <a:off x="1634837" y="4745904"/>
            <a:ext cx="7841672" cy="1802540"/>
          </a:xfrm>
          <a:prstGeom prst="rect">
            <a:avLst/>
          </a:prstGeom>
        </p:spPr>
      </p:pic>
    </p:spTree>
    <p:extLst>
      <p:ext uri="{BB962C8B-B14F-4D97-AF65-F5344CB8AC3E}">
        <p14:creationId xmlns:p14="http://schemas.microsoft.com/office/powerpoint/2010/main" val="240785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BEF70D26F8E14D8F6493D4093191B8" ma:contentTypeVersion="10" ma:contentTypeDescription="Create a new document." ma:contentTypeScope="" ma:versionID="fd83600f93da905ddb81202b710b788d">
  <xsd:schema xmlns:xsd="http://www.w3.org/2001/XMLSchema" xmlns:xs="http://www.w3.org/2001/XMLSchema" xmlns:p="http://schemas.microsoft.com/office/2006/metadata/properties" xmlns:ns3="088a5932-db6c-4313-84d3-e215e866f608" targetNamespace="http://schemas.microsoft.com/office/2006/metadata/properties" ma:root="true" ma:fieldsID="21c371ca07b7a5c04649bb796a799058" ns3:_="">
    <xsd:import namespace="088a5932-db6c-4313-84d3-e215e866f6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8a5932-db6c-4313-84d3-e215e866f60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EC47EA-5AFB-417C-85FF-BAB58174D606}">
  <ds:schemaRefs>
    <ds:schemaRef ds:uri="http://schemas.microsoft.com/sharepoint/v3/contenttype/forms"/>
  </ds:schemaRefs>
</ds:datastoreItem>
</file>

<file path=customXml/itemProps2.xml><?xml version="1.0" encoding="utf-8"?>
<ds:datastoreItem xmlns:ds="http://schemas.openxmlformats.org/officeDocument/2006/customXml" ds:itemID="{BAC564B1-B79E-4D28-91D5-CE583965F709}">
  <ds:schemaRefs>
    <ds:schemaRef ds:uri="088a5932-db6c-4313-84d3-e215e866f608"/>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134376FB-4467-46C2-ABBA-A2159B8B9E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8a5932-db6c-4313-84d3-e215e866f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967</TotalTime>
  <Words>753</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Lending Club Case Study</vt:lpstr>
      <vt:lpstr>Problem Statement</vt:lpstr>
      <vt:lpstr>Solution Approach</vt:lpstr>
      <vt:lpstr>Assumptions &amp; Business Constraints</vt:lpstr>
      <vt:lpstr>Feature Selection</vt:lpstr>
      <vt:lpstr>Univariate Analysis</vt:lpstr>
      <vt:lpstr>Segmented Univariate Analysis</vt:lpstr>
      <vt:lpstr>Segmented Univariate Analysis</vt:lpstr>
      <vt:lpstr>Bivariate Analysis</vt:lpstr>
      <vt:lpstr>Bivariate Analysis</vt:lpstr>
      <vt:lpstr>Recommendations</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Srikaran.R</dc:creator>
  <cp:lastModifiedBy>Abhinav Swarup</cp:lastModifiedBy>
  <cp:revision>47</cp:revision>
  <dcterms:created xsi:type="dcterms:W3CDTF">2021-11-09T06:11:57Z</dcterms:created>
  <dcterms:modified xsi:type="dcterms:W3CDTF">2021-11-10T07:33:08Z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0x010100C0BEF70D26F8E14D8F6493D4093191B8</vt:lpwstr>
  </property>
</Properties>
</file>