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Lst>
  <p:sldSz cy="5143500" cx="9144000"/>
  <p:notesSz cx="6858000" cy="9144000"/>
  <p:embeddedFontLst>
    <p:embeddedFont>
      <p:font typeface="Roboto"/>
      <p:regular r:id="rId34"/>
      <p:bold r:id="rId35"/>
      <p:italic r:id="rId36"/>
      <p:boldItalic r:id="rId37"/>
    </p:embeddedFont>
    <p:embeddedFont>
      <p:font typeface="Merriweather Light"/>
      <p:regular r:id="rId38"/>
      <p:bold r:id="rId39"/>
      <p:italic r:id="rId40"/>
      <p:boldItalic r:id="rId41"/>
    </p:embeddedFont>
    <p:embeddedFont>
      <p:font typeface="Merriweather Black"/>
      <p:bold r:id="rId42"/>
      <p:boldItalic r:id="rId43"/>
    </p:embeddedFont>
    <p:embeddedFont>
      <p:font typeface="Merriweather"/>
      <p:regular r:id="rId44"/>
      <p:bold r:id="rId45"/>
      <p:italic r:id="rId46"/>
      <p:boldItalic r:id="rId4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817DD9E-F0BC-42CC-B5E9-BB859D686034}">
  <a:tblStyle styleId="{0817DD9E-F0BC-42CC-B5E9-BB859D68603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erriweatherLight-italic.fntdata"/><Relationship Id="rId20" Type="http://schemas.openxmlformats.org/officeDocument/2006/relationships/slide" Target="slides/slide14.xml"/><Relationship Id="rId42" Type="http://schemas.openxmlformats.org/officeDocument/2006/relationships/font" Target="fonts/MerriweatherBlack-bold.fntdata"/><Relationship Id="rId41" Type="http://schemas.openxmlformats.org/officeDocument/2006/relationships/font" Target="fonts/MerriweatherLight-boldItalic.fntdata"/><Relationship Id="rId22" Type="http://schemas.openxmlformats.org/officeDocument/2006/relationships/slide" Target="slides/slide16.xml"/><Relationship Id="rId44" Type="http://schemas.openxmlformats.org/officeDocument/2006/relationships/font" Target="fonts/Merriweather-regular.fntdata"/><Relationship Id="rId21" Type="http://schemas.openxmlformats.org/officeDocument/2006/relationships/slide" Target="slides/slide15.xml"/><Relationship Id="rId43" Type="http://schemas.openxmlformats.org/officeDocument/2006/relationships/font" Target="fonts/MerriweatherBlack-boldItalic.fntdata"/><Relationship Id="rId24" Type="http://schemas.openxmlformats.org/officeDocument/2006/relationships/slide" Target="slides/slide18.xml"/><Relationship Id="rId46" Type="http://schemas.openxmlformats.org/officeDocument/2006/relationships/font" Target="fonts/Merriweather-italic.fntdata"/><Relationship Id="rId23" Type="http://schemas.openxmlformats.org/officeDocument/2006/relationships/slide" Target="slides/slide17.xml"/><Relationship Id="rId45" Type="http://schemas.openxmlformats.org/officeDocument/2006/relationships/font" Target="fonts/Merriweather-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47" Type="http://schemas.openxmlformats.org/officeDocument/2006/relationships/font" Target="fonts/Merriweather-boldItalic.fntdata"/><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Roboto-bold.fntdata"/><Relationship Id="rId12" Type="http://schemas.openxmlformats.org/officeDocument/2006/relationships/slide" Target="slides/slide6.xml"/><Relationship Id="rId34" Type="http://schemas.openxmlformats.org/officeDocument/2006/relationships/font" Target="fonts/Roboto-regular.fntdata"/><Relationship Id="rId15" Type="http://schemas.openxmlformats.org/officeDocument/2006/relationships/slide" Target="slides/slide9.xml"/><Relationship Id="rId37" Type="http://schemas.openxmlformats.org/officeDocument/2006/relationships/font" Target="fonts/Roboto-boldItalic.fntdata"/><Relationship Id="rId14" Type="http://schemas.openxmlformats.org/officeDocument/2006/relationships/slide" Target="slides/slide8.xml"/><Relationship Id="rId36" Type="http://schemas.openxmlformats.org/officeDocument/2006/relationships/font" Target="fonts/Roboto-italic.fntdata"/><Relationship Id="rId17" Type="http://schemas.openxmlformats.org/officeDocument/2006/relationships/slide" Target="slides/slide11.xml"/><Relationship Id="rId39" Type="http://schemas.openxmlformats.org/officeDocument/2006/relationships/font" Target="fonts/MerriweatherLight-bold.fntdata"/><Relationship Id="rId16" Type="http://schemas.openxmlformats.org/officeDocument/2006/relationships/slide" Target="slides/slide10.xml"/><Relationship Id="rId38" Type="http://schemas.openxmlformats.org/officeDocument/2006/relationships/font" Target="fonts/MerriweatherLight-regular.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c6f9e470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c6f9e47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60c2097c27_0_8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160c2097c27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60c2097c27_0_10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160c2097c27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160c2097c27_0_11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160c2097c27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160c2097c27_0_1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160c2097c27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160c2097c27_0_13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160c2097c27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160c2097c27_0_16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160c2097c27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160c2097c27_0_18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160c2097c27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160c2097c27_0_19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160c2097c27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160c2097c27_0_20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160c2097c27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160c2097c27_0_21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160c2097c27_0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c6f9e470d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c6f9e470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160c2097c27_0_22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160c2097c27_0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160c2097c27_0_23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160c2097c27_0_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160c2097c27_0_24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160c2097c27_0_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160c2097c27_0_25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160c2097c27_0_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160c2097c27_0_29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160c2097c27_0_2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160c2097c27_0_31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160c2097c27_0_3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c6f9e470d_0_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c6f9e470d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160c2097c27_0_35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160c2097c27_0_3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c6f9e470d_0_3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c6f9e470d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60c2097c27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60c2097c2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60c2097c27_0_1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60c2097c27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60c2097c27_0_4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60c2097c27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60c2097c27_0_7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60c2097c27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60c2097c27_0_6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60c2097c27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60c2097c27_0_3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60c2097c27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 Id="rId3"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 Id="rId3"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5.xml"/><Relationship Id="rId3" Type="http://schemas.openxmlformats.org/officeDocument/2006/relationships/image" Target="../media/image1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6.xml"/><Relationship Id="rId3" Type="http://schemas.openxmlformats.org/officeDocument/2006/relationships/image" Target="../media/image2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7.xml"/><Relationship Id="rId3" Type="http://schemas.openxmlformats.org/officeDocument/2006/relationships/image" Target="../media/image2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8.xml"/><Relationship Id="rId3"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9.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0.xml"/><Relationship Id="rId3"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1.xml"/><Relationship Id="rId3"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2.xml"/><Relationship Id="rId3" Type="http://schemas.openxmlformats.org/officeDocument/2006/relationships/image" Target="../media/image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3.xml"/><Relationship Id="rId3" Type="http://schemas.openxmlformats.org/officeDocument/2006/relationships/image" Target="../media/image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4.xml"/><Relationship Id="rId3" Type="http://schemas.openxmlformats.org/officeDocument/2006/relationships/image" Target="../media/image1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5.xml"/><Relationship Id="rId3" Type="http://schemas.openxmlformats.org/officeDocument/2006/relationships/image" Target="../media/image2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hyperlink" Target="mailto:abhinav@vayubiotech.com" TargetMode="External"/><Relationship Id="rId4" Type="http://schemas.openxmlformats.org/officeDocument/2006/relationships/hyperlink" Target="mailto:vinaypai1977@gmail.co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xml"/><Relationship Id="rId3" Type="http://schemas.openxmlformats.org/officeDocument/2006/relationships/image" Target="../media/image1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 Id="rId3"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 Id="rId3"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u="sng"/>
              <a:t>Lending Club</a:t>
            </a:r>
            <a:r>
              <a:rPr lang="en"/>
              <a:t> Loan Applicant Worthiness </a:t>
            </a:r>
            <a:r>
              <a:rPr b="1" lang="en" u="sng"/>
              <a:t>Analysis Report</a:t>
            </a:r>
            <a:endParaRPr b="1" u="sng"/>
          </a:p>
        </p:txBody>
      </p:sp>
      <p:sp>
        <p:nvSpPr>
          <p:cNvPr id="86" name="Google Shape;86;p13"/>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Analysis of the Applicants Data and </a:t>
            </a:r>
            <a:r>
              <a:rPr lang="en" u="sng"/>
              <a:t>Recommendations</a:t>
            </a:r>
            <a:r>
              <a:rPr lang="en"/>
              <a:t>.</a:t>
            </a:r>
            <a:endParaRPr/>
          </a:p>
        </p:txBody>
      </p:sp>
      <p:sp>
        <p:nvSpPr>
          <p:cNvPr id="87" name="Google Shape;87;p13"/>
          <p:cNvSpPr txBox="1"/>
          <p:nvPr/>
        </p:nvSpPr>
        <p:spPr>
          <a:xfrm>
            <a:off x="4350900" y="4486225"/>
            <a:ext cx="4793100" cy="5541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b="1" lang="en" sz="1200">
                <a:solidFill>
                  <a:srgbClr val="D4D4D4"/>
                </a:solidFill>
                <a:latin typeface="Roboto"/>
                <a:ea typeface="Roboto"/>
                <a:cs typeface="Roboto"/>
                <a:sym typeface="Roboto"/>
              </a:rPr>
              <a:t>Abhinav Tyagi</a:t>
            </a:r>
            <a:r>
              <a:rPr lang="en" sz="1200">
                <a:solidFill>
                  <a:srgbClr val="D4D4D4"/>
                </a:solidFill>
                <a:latin typeface="Roboto"/>
                <a:ea typeface="Roboto"/>
                <a:cs typeface="Roboto"/>
                <a:sym typeface="Roboto"/>
              </a:rPr>
              <a:t> </a:t>
            </a:r>
            <a:r>
              <a:rPr i="1" lang="en" sz="900">
                <a:solidFill>
                  <a:srgbClr val="D4D4D4"/>
                </a:solidFill>
                <a:latin typeface="Roboto"/>
                <a:ea typeface="Roboto"/>
                <a:cs typeface="Roboto"/>
                <a:sym typeface="Roboto"/>
              </a:rPr>
              <a:t>(</a:t>
            </a:r>
            <a:r>
              <a:rPr i="1" lang="en" sz="900" u="sng">
                <a:solidFill>
                  <a:srgbClr val="D4D4D4"/>
                </a:solidFill>
                <a:latin typeface="Roboto"/>
                <a:ea typeface="Roboto"/>
                <a:cs typeface="Roboto"/>
                <a:sym typeface="Roboto"/>
              </a:rPr>
              <a:t>Facilitator</a:t>
            </a:r>
            <a:r>
              <a:rPr i="1" lang="en" sz="900">
                <a:solidFill>
                  <a:srgbClr val="D4D4D4"/>
                </a:solidFill>
                <a:latin typeface="Roboto"/>
                <a:ea typeface="Roboto"/>
                <a:cs typeface="Roboto"/>
                <a:sym typeface="Roboto"/>
              </a:rPr>
              <a:t>. abhinav@vayubiotech.com)</a:t>
            </a:r>
            <a:endParaRPr i="1" sz="900">
              <a:solidFill>
                <a:srgbClr val="D4D4D4"/>
              </a:solidFill>
              <a:latin typeface="Roboto"/>
              <a:ea typeface="Roboto"/>
              <a:cs typeface="Roboto"/>
              <a:sym typeface="Roboto"/>
            </a:endParaRPr>
          </a:p>
          <a:p>
            <a:pPr indent="0" lvl="0" marL="0" rtl="0" algn="r">
              <a:spcBef>
                <a:spcPts val="0"/>
              </a:spcBef>
              <a:spcAft>
                <a:spcPts val="0"/>
              </a:spcAft>
              <a:buNone/>
            </a:pPr>
            <a:r>
              <a:rPr b="1" lang="en" sz="1200">
                <a:solidFill>
                  <a:srgbClr val="D4D4D4"/>
                </a:solidFill>
                <a:latin typeface="Roboto"/>
                <a:ea typeface="Roboto"/>
                <a:cs typeface="Roboto"/>
                <a:sym typeface="Roboto"/>
              </a:rPr>
              <a:t>Vinay Pai</a:t>
            </a:r>
            <a:r>
              <a:rPr lang="en" sz="1200">
                <a:solidFill>
                  <a:srgbClr val="D4D4D4"/>
                </a:solidFill>
                <a:latin typeface="Roboto"/>
                <a:ea typeface="Roboto"/>
                <a:cs typeface="Roboto"/>
                <a:sym typeface="Roboto"/>
              </a:rPr>
              <a:t> </a:t>
            </a:r>
            <a:r>
              <a:rPr i="1" lang="en" sz="900">
                <a:solidFill>
                  <a:srgbClr val="D4D4D4"/>
                </a:solidFill>
                <a:latin typeface="Roboto"/>
                <a:ea typeface="Roboto"/>
                <a:cs typeface="Roboto"/>
                <a:sym typeface="Roboto"/>
              </a:rPr>
              <a:t>(</a:t>
            </a:r>
            <a:r>
              <a:rPr i="1" lang="en" sz="900" u="sng">
                <a:solidFill>
                  <a:srgbClr val="D4D4D4"/>
                </a:solidFill>
                <a:latin typeface="Roboto"/>
                <a:ea typeface="Roboto"/>
                <a:cs typeface="Roboto"/>
                <a:sym typeface="Roboto"/>
              </a:rPr>
              <a:t>Member</a:t>
            </a:r>
            <a:r>
              <a:rPr i="1" lang="en" sz="900">
                <a:solidFill>
                  <a:srgbClr val="D4D4D4"/>
                </a:solidFill>
                <a:latin typeface="Roboto"/>
                <a:ea typeface="Roboto"/>
                <a:cs typeface="Roboto"/>
                <a:sym typeface="Roboto"/>
              </a:rPr>
              <a:t>. vinaypai1977@gmail.com)</a:t>
            </a:r>
            <a:endParaRPr i="1" sz="900">
              <a:solidFill>
                <a:srgbClr val="D4D4D4"/>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2"/>
          <p:cNvSpPr/>
          <p:nvPr/>
        </p:nvSpPr>
        <p:spPr>
          <a:xfrm>
            <a:off x="5981425" y="0"/>
            <a:ext cx="3162600" cy="5143500"/>
          </a:xfrm>
          <a:prstGeom prst="roundRect">
            <a:avLst>
              <a:gd fmla="val 16667"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2"/>
          <p:cNvSpPr/>
          <p:nvPr/>
        </p:nvSpPr>
        <p:spPr>
          <a:xfrm>
            <a:off x="75" y="0"/>
            <a:ext cx="9144000" cy="894600"/>
          </a:xfrm>
          <a:prstGeom prst="roundRect">
            <a:avLst>
              <a:gd fmla="val 16667"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2"/>
          <p:cNvSpPr txBox="1"/>
          <p:nvPr/>
        </p:nvSpPr>
        <p:spPr>
          <a:xfrm>
            <a:off x="2461100" y="169300"/>
            <a:ext cx="64890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200">
                <a:solidFill>
                  <a:schemeClr val="lt1"/>
                </a:solidFill>
                <a:latin typeface="Roboto"/>
                <a:ea typeface="Roboto"/>
                <a:cs typeface="Roboto"/>
                <a:sym typeface="Roboto"/>
              </a:rPr>
              <a:t>Impact of Stated Loan Purpose #2 </a:t>
            </a:r>
            <a:endParaRPr b="1" sz="2200">
              <a:solidFill>
                <a:schemeClr val="lt1"/>
              </a:solidFill>
              <a:latin typeface="Roboto"/>
              <a:ea typeface="Roboto"/>
              <a:cs typeface="Roboto"/>
              <a:sym typeface="Roboto"/>
            </a:endParaRPr>
          </a:p>
        </p:txBody>
      </p:sp>
      <p:sp>
        <p:nvSpPr>
          <p:cNvPr id="189" name="Google Shape;189;p22"/>
          <p:cNvSpPr txBox="1"/>
          <p:nvPr/>
        </p:nvSpPr>
        <p:spPr>
          <a:xfrm>
            <a:off x="6217150" y="298800"/>
            <a:ext cx="2952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pic>
        <p:nvPicPr>
          <p:cNvPr id="190" name="Google Shape;190;p22"/>
          <p:cNvPicPr preferRelativeResize="0"/>
          <p:nvPr/>
        </p:nvPicPr>
        <p:blipFill>
          <a:blip r:embed="rId3">
            <a:alphaModFix/>
          </a:blip>
          <a:stretch>
            <a:fillRect/>
          </a:stretch>
        </p:blipFill>
        <p:spPr>
          <a:xfrm>
            <a:off x="76275" y="937975"/>
            <a:ext cx="5828950" cy="3976925"/>
          </a:xfrm>
          <a:prstGeom prst="rect">
            <a:avLst/>
          </a:prstGeom>
          <a:noFill/>
          <a:ln>
            <a:noFill/>
          </a:ln>
        </p:spPr>
      </p:pic>
      <p:sp>
        <p:nvSpPr>
          <p:cNvPr id="191" name="Google Shape;191;p22"/>
          <p:cNvSpPr txBox="1"/>
          <p:nvPr/>
        </p:nvSpPr>
        <p:spPr>
          <a:xfrm>
            <a:off x="6057625" y="1391200"/>
            <a:ext cx="28620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600">
                <a:solidFill>
                  <a:schemeClr val="lt1"/>
                </a:solidFill>
                <a:latin typeface="Merriweather"/>
                <a:ea typeface="Merriweather"/>
                <a:cs typeface="Merriweather"/>
                <a:sym typeface="Merriweather"/>
              </a:rPr>
              <a:t>Small Business applicants tend to get charged off the most, about twice as much as major purchases or weddings. It is a very difficult choice to discharge loans.</a:t>
            </a:r>
            <a:endParaRPr i="1" sz="1600">
              <a:solidFill>
                <a:schemeClr val="lt1"/>
              </a:solidFill>
              <a:latin typeface="Merriweather"/>
              <a:ea typeface="Merriweather"/>
              <a:cs typeface="Merriweather"/>
              <a:sym typeface="Merriweather"/>
            </a:endParaRPr>
          </a:p>
        </p:txBody>
      </p:sp>
      <p:sp>
        <p:nvSpPr>
          <p:cNvPr id="192" name="Google Shape;192;p22"/>
          <p:cNvSpPr txBox="1"/>
          <p:nvPr/>
        </p:nvSpPr>
        <p:spPr>
          <a:xfrm>
            <a:off x="5979925" y="3358350"/>
            <a:ext cx="30174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600">
                <a:solidFill>
                  <a:schemeClr val="lt1"/>
                </a:solidFill>
                <a:latin typeface="Merriweather"/>
                <a:ea typeface="Merriweather"/>
                <a:cs typeface="Merriweather"/>
                <a:sym typeface="Merriweather"/>
              </a:rPr>
              <a:t>Weddings and Major Purchases based loans have lowest Charge off rates.</a:t>
            </a:r>
            <a:endParaRPr i="1" sz="1600">
              <a:solidFill>
                <a:schemeClr val="lt1"/>
              </a:solidFill>
              <a:latin typeface="Merriweather"/>
              <a:ea typeface="Merriweather"/>
              <a:cs typeface="Merriweather"/>
              <a:sym typeface="Merriweather"/>
            </a:endParaRPr>
          </a:p>
        </p:txBody>
      </p:sp>
      <p:sp>
        <p:nvSpPr>
          <p:cNvPr id="193" name="Google Shape;193;p22"/>
          <p:cNvSpPr txBox="1"/>
          <p:nvPr/>
        </p:nvSpPr>
        <p:spPr>
          <a:xfrm>
            <a:off x="5989525" y="960100"/>
            <a:ext cx="31464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lt1"/>
                </a:solidFill>
                <a:latin typeface="Merriweather Black"/>
                <a:ea typeface="Merriweather Black"/>
                <a:cs typeface="Merriweather Black"/>
                <a:sym typeface="Merriweather Black"/>
              </a:rPr>
              <a:t>Recommendations</a:t>
            </a:r>
            <a:endParaRPr sz="1600">
              <a:solidFill>
                <a:schemeClr val="lt1"/>
              </a:solidFill>
              <a:latin typeface="Merriweather Black"/>
              <a:ea typeface="Merriweather Black"/>
              <a:cs typeface="Merriweather Black"/>
              <a:sym typeface="Merriweather Black"/>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3"/>
          <p:cNvSpPr/>
          <p:nvPr/>
        </p:nvSpPr>
        <p:spPr>
          <a:xfrm>
            <a:off x="10626" y="0"/>
            <a:ext cx="3162600" cy="5143500"/>
          </a:xfrm>
          <a:prstGeom prst="roundRect">
            <a:avLst>
              <a:gd fmla="val 16667"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99" name="Google Shape;199;p23"/>
          <p:cNvSpPr/>
          <p:nvPr/>
        </p:nvSpPr>
        <p:spPr>
          <a:xfrm>
            <a:off x="2227975" y="0"/>
            <a:ext cx="4131600" cy="6615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3"/>
          <p:cNvSpPr txBox="1"/>
          <p:nvPr/>
        </p:nvSpPr>
        <p:spPr>
          <a:xfrm>
            <a:off x="155400" y="107550"/>
            <a:ext cx="88332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u="sng">
                <a:solidFill>
                  <a:schemeClr val="lt1"/>
                </a:solidFill>
                <a:latin typeface="Merriweather"/>
                <a:ea typeface="Merriweather"/>
                <a:cs typeface="Merriweather"/>
                <a:sym typeface="Merriweather"/>
              </a:rPr>
              <a:t>Impact of Credit Grades on Charge Back Pay Off rates</a:t>
            </a:r>
            <a:endParaRPr b="1" sz="1700" u="sng">
              <a:solidFill>
                <a:schemeClr val="lt1"/>
              </a:solidFill>
              <a:latin typeface="Merriweather"/>
              <a:ea typeface="Merriweather"/>
              <a:cs typeface="Merriweather"/>
              <a:sym typeface="Merriweather"/>
            </a:endParaRPr>
          </a:p>
        </p:txBody>
      </p:sp>
      <p:sp>
        <p:nvSpPr>
          <p:cNvPr id="201" name="Google Shape;201;p23"/>
          <p:cNvSpPr txBox="1"/>
          <p:nvPr/>
        </p:nvSpPr>
        <p:spPr>
          <a:xfrm>
            <a:off x="77975" y="1723525"/>
            <a:ext cx="2979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rgbClr val="FFFFFF"/>
              </a:solidFill>
              <a:latin typeface="Merriweather"/>
              <a:ea typeface="Merriweather"/>
              <a:cs typeface="Merriweather"/>
              <a:sym typeface="Merriweather"/>
            </a:endParaRPr>
          </a:p>
        </p:txBody>
      </p:sp>
      <p:sp>
        <p:nvSpPr>
          <p:cNvPr id="202" name="Google Shape;202;p23"/>
          <p:cNvSpPr txBox="1"/>
          <p:nvPr/>
        </p:nvSpPr>
        <p:spPr>
          <a:xfrm>
            <a:off x="194225" y="1555150"/>
            <a:ext cx="29790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u="sng">
                <a:solidFill>
                  <a:schemeClr val="lt1"/>
                </a:solidFill>
                <a:latin typeface="Merriweather"/>
                <a:ea typeface="Merriweather"/>
                <a:cs typeface="Merriweather"/>
                <a:sym typeface="Merriweather"/>
              </a:rPr>
              <a:t>Grade A</a:t>
            </a:r>
            <a:r>
              <a:rPr lang="en">
                <a:solidFill>
                  <a:schemeClr val="lt1"/>
                </a:solidFill>
                <a:latin typeface="Merriweather"/>
                <a:ea typeface="Merriweather"/>
                <a:cs typeface="Merriweather"/>
                <a:sym typeface="Merriweather"/>
              </a:rPr>
              <a:t> has the lowest Likelihood of being charged off and </a:t>
            </a:r>
            <a:r>
              <a:rPr b="1" lang="en" u="sng">
                <a:solidFill>
                  <a:schemeClr val="lt1"/>
                </a:solidFill>
                <a:latin typeface="Merriweather"/>
                <a:ea typeface="Merriweather"/>
                <a:cs typeface="Merriweather"/>
                <a:sym typeface="Merriweather"/>
              </a:rPr>
              <a:t>G highest</a:t>
            </a:r>
            <a:r>
              <a:rPr b="1" lang="en">
                <a:solidFill>
                  <a:schemeClr val="lt1"/>
                </a:solidFill>
                <a:latin typeface="Merriweather"/>
                <a:ea typeface="Merriweather"/>
                <a:cs typeface="Merriweather"/>
                <a:sym typeface="Merriweather"/>
              </a:rPr>
              <a:t>,</a:t>
            </a:r>
            <a:r>
              <a:rPr lang="en">
                <a:solidFill>
                  <a:schemeClr val="lt1"/>
                </a:solidFill>
                <a:latin typeface="Merriweather"/>
                <a:ea typeface="Merriweather"/>
                <a:cs typeface="Merriweather"/>
                <a:sym typeface="Merriweather"/>
              </a:rPr>
              <a:t> therefore, as the alphabets go on, so does the charge off ratio, therefore a positive linear distribution between the two.</a:t>
            </a:r>
            <a:endParaRPr>
              <a:solidFill>
                <a:schemeClr val="lt1"/>
              </a:solidFill>
              <a:latin typeface="Merriweather"/>
              <a:ea typeface="Merriweather"/>
              <a:cs typeface="Merriweather"/>
              <a:sym typeface="Merriweather"/>
            </a:endParaRPr>
          </a:p>
        </p:txBody>
      </p:sp>
      <p:pic>
        <p:nvPicPr>
          <p:cNvPr id="203" name="Google Shape;203;p23"/>
          <p:cNvPicPr preferRelativeResize="0"/>
          <p:nvPr/>
        </p:nvPicPr>
        <p:blipFill>
          <a:blip r:embed="rId3">
            <a:alphaModFix/>
          </a:blip>
          <a:stretch>
            <a:fillRect/>
          </a:stretch>
        </p:blipFill>
        <p:spPr>
          <a:xfrm>
            <a:off x="3173225" y="960875"/>
            <a:ext cx="5818375" cy="4106425"/>
          </a:xfrm>
          <a:prstGeom prst="rect">
            <a:avLst/>
          </a:prstGeom>
          <a:noFill/>
          <a:ln>
            <a:noFill/>
          </a:ln>
        </p:spPr>
      </p:pic>
      <p:sp>
        <p:nvSpPr>
          <p:cNvPr id="204" name="Google Shape;204;p23"/>
          <p:cNvSpPr txBox="1"/>
          <p:nvPr/>
        </p:nvSpPr>
        <p:spPr>
          <a:xfrm>
            <a:off x="-5725" y="1124050"/>
            <a:ext cx="31464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lt1"/>
                </a:solidFill>
                <a:latin typeface="Merriweather Black"/>
                <a:ea typeface="Merriweather Black"/>
                <a:cs typeface="Merriweather Black"/>
                <a:sym typeface="Merriweather Black"/>
              </a:rPr>
              <a:t>Recommendations</a:t>
            </a:r>
            <a:endParaRPr sz="1600">
              <a:solidFill>
                <a:schemeClr val="lt1"/>
              </a:solidFill>
              <a:latin typeface="Merriweather Black"/>
              <a:ea typeface="Merriweather Black"/>
              <a:cs typeface="Merriweather Black"/>
              <a:sym typeface="Merriweather Black"/>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4"/>
          <p:cNvSpPr/>
          <p:nvPr/>
        </p:nvSpPr>
        <p:spPr>
          <a:xfrm>
            <a:off x="5981425" y="0"/>
            <a:ext cx="3162600" cy="5143500"/>
          </a:xfrm>
          <a:prstGeom prst="roundRect">
            <a:avLst>
              <a:gd fmla="val 16667"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4"/>
          <p:cNvSpPr/>
          <p:nvPr/>
        </p:nvSpPr>
        <p:spPr>
          <a:xfrm>
            <a:off x="75" y="0"/>
            <a:ext cx="9144000" cy="894600"/>
          </a:xfrm>
          <a:prstGeom prst="roundRect">
            <a:avLst>
              <a:gd fmla="val 16667"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4"/>
          <p:cNvSpPr txBox="1"/>
          <p:nvPr/>
        </p:nvSpPr>
        <p:spPr>
          <a:xfrm>
            <a:off x="132700" y="0"/>
            <a:ext cx="87555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200" u="sng">
                <a:solidFill>
                  <a:schemeClr val="lt1"/>
                </a:solidFill>
                <a:latin typeface="Roboto"/>
                <a:ea typeface="Roboto"/>
                <a:cs typeface="Roboto"/>
                <a:sym typeface="Roboto"/>
              </a:rPr>
              <a:t>Impact of Rate of Interest On Charge Off Ratio</a:t>
            </a:r>
            <a:endParaRPr b="1" sz="2200" u="sng">
              <a:solidFill>
                <a:schemeClr val="lt1"/>
              </a:solidFill>
              <a:latin typeface="Roboto"/>
              <a:ea typeface="Roboto"/>
              <a:cs typeface="Roboto"/>
              <a:sym typeface="Roboto"/>
            </a:endParaRPr>
          </a:p>
        </p:txBody>
      </p:sp>
      <p:sp>
        <p:nvSpPr>
          <p:cNvPr id="212" name="Google Shape;212;p24"/>
          <p:cNvSpPr txBox="1"/>
          <p:nvPr/>
        </p:nvSpPr>
        <p:spPr>
          <a:xfrm>
            <a:off x="6217150" y="298800"/>
            <a:ext cx="2952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213" name="Google Shape;213;p24"/>
          <p:cNvSpPr txBox="1"/>
          <p:nvPr/>
        </p:nvSpPr>
        <p:spPr>
          <a:xfrm>
            <a:off x="5989525" y="1103750"/>
            <a:ext cx="3146400" cy="363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lt1"/>
                </a:solidFill>
                <a:latin typeface="Merriweather"/>
                <a:ea typeface="Merriweather"/>
                <a:cs typeface="Merriweather"/>
                <a:sym typeface="Merriweather"/>
              </a:rPr>
              <a:t>Linear and positive correlation between between Rate of Interest And Charge-off Ratio can be observed. Meaning </a:t>
            </a:r>
            <a:endParaRPr sz="1600">
              <a:solidFill>
                <a:schemeClr val="lt1"/>
              </a:solidFill>
              <a:latin typeface="Merriweather"/>
              <a:ea typeface="Merriweather"/>
              <a:cs typeface="Merriweather"/>
              <a:sym typeface="Merriweather"/>
            </a:endParaRPr>
          </a:p>
          <a:p>
            <a:pPr indent="0" lvl="0" marL="0" rtl="0" algn="l">
              <a:spcBef>
                <a:spcPts val="0"/>
              </a:spcBef>
              <a:spcAft>
                <a:spcPts val="0"/>
              </a:spcAft>
              <a:buNone/>
            </a:pPr>
            <a:r>
              <a:t/>
            </a:r>
            <a:endParaRPr sz="1600">
              <a:solidFill>
                <a:schemeClr val="lt1"/>
              </a:solidFill>
              <a:latin typeface="Merriweather"/>
              <a:ea typeface="Merriweather"/>
              <a:cs typeface="Merriweather"/>
              <a:sym typeface="Merriweather"/>
            </a:endParaRPr>
          </a:p>
          <a:p>
            <a:pPr indent="-330200" lvl="0" marL="457200" rtl="0" algn="l">
              <a:spcBef>
                <a:spcPts val="0"/>
              </a:spcBef>
              <a:spcAft>
                <a:spcPts val="0"/>
              </a:spcAft>
              <a:buClr>
                <a:schemeClr val="lt1"/>
              </a:buClr>
              <a:buSzPts val="1600"/>
              <a:buFont typeface="Merriweather"/>
              <a:buAutoNum type="arabicPeriod"/>
            </a:pPr>
            <a:r>
              <a:rPr lang="en" sz="1600">
                <a:solidFill>
                  <a:schemeClr val="lt1"/>
                </a:solidFill>
                <a:latin typeface="Merriweather"/>
                <a:ea typeface="Merriweather"/>
                <a:cs typeface="Merriweather"/>
                <a:sym typeface="Merriweather"/>
              </a:rPr>
              <a:t>People are more likely to avoid paying on time if interest rates make them feel “cheated”.</a:t>
            </a:r>
            <a:endParaRPr sz="1600">
              <a:solidFill>
                <a:schemeClr val="lt1"/>
              </a:solidFill>
              <a:latin typeface="Merriweather"/>
              <a:ea typeface="Merriweather"/>
              <a:cs typeface="Merriweather"/>
              <a:sym typeface="Merriweather"/>
            </a:endParaRPr>
          </a:p>
          <a:p>
            <a:pPr indent="-330200" lvl="0" marL="457200" rtl="0" algn="l">
              <a:spcBef>
                <a:spcPts val="0"/>
              </a:spcBef>
              <a:spcAft>
                <a:spcPts val="0"/>
              </a:spcAft>
              <a:buClr>
                <a:schemeClr val="lt1"/>
              </a:buClr>
              <a:buSzPts val="1600"/>
              <a:buFont typeface="Merriweather"/>
              <a:buAutoNum type="arabicPeriod"/>
            </a:pPr>
            <a:r>
              <a:rPr lang="en" sz="1600">
                <a:solidFill>
                  <a:schemeClr val="lt1"/>
                </a:solidFill>
                <a:latin typeface="Merriweather"/>
                <a:ea typeface="Merriweather"/>
                <a:cs typeface="Merriweather"/>
                <a:sym typeface="Merriweather"/>
              </a:rPr>
              <a:t>Rate Of Interest is decided on the basis of Risk, so this might be because of it by </a:t>
            </a:r>
            <a:r>
              <a:rPr lang="en" sz="1600">
                <a:solidFill>
                  <a:schemeClr val="lt1"/>
                </a:solidFill>
                <a:latin typeface="Merriweather"/>
                <a:ea typeface="Merriweather"/>
                <a:cs typeface="Merriweather"/>
                <a:sym typeface="Merriweather"/>
              </a:rPr>
              <a:t>design</a:t>
            </a:r>
            <a:r>
              <a:rPr lang="en" sz="1600">
                <a:solidFill>
                  <a:schemeClr val="lt1"/>
                </a:solidFill>
                <a:latin typeface="Merriweather"/>
                <a:ea typeface="Merriweather"/>
                <a:cs typeface="Merriweather"/>
                <a:sym typeface="Merriweather"/>
              </a:rPr>
              <a:t>.</a:t>
            </a:r>
            <a:endParaRPr sz="1600">
              <a:solidFill>
                <a:schemeClr val="lt1"/>
              </a:solidFill>
              <a:latin typeface="Merriweather"/>
              <a:ea typeface="Merriweather"/>
              <a:cs typeface="Merriweather"/>
              <a:sym typeface="Merriweather"/>
            </a:endParaRPr>
          </a:p>
        </p:txBody>
      </p:sp>
      <p:pic>
        <p:nvPicPr>
          <p:cNvPr id="214" name="Google Shape;214;p24"/>
          <p:cNvPicPr preferRelativeResize="0"/>
          <p:nvPr/>
        </p:nvPicPr>
        <p:blipFill>
          <a:blip r:embed="rId3">
            <a:alphaModFix/>
          </a:blip>
          <a:stretch>
            <a:fillRect/>
          </a:stretch>
        </p:blipFill>
        <p:spPr>
          <a:xfrm>
            <a:off x="152400" y="1047000"/>
            <a:ext cx="5653211" cy="3944101"/>
          </a:xfrm>
          <a:prstGeom prst="rect">
            <a:avLst/>
          </a:prstGeom>
          <a:noFill/>
          <a:ln>
            <a:noFill/>
          </a:ln>
        </p:spPr>
      </p:pic>
      <p:sp>
        <p:nvSpPr>
          <p:cNvPr id="215" name="Google Shape;215;p24"/>
          <p:cNvSpPr txBox="1"/>
          <p:nvPr/>
        </p:nvSpPr>
        <p:spPr>
          <a:xfrm>
            <a:off x="223450" y="366600"/>
            <a:ext cx="85740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lt1"/>
                </a:solidFill>
                <a:latin typeface="Merriweather Light"/>
                <a:ea typeface="Merriweather Light"/>
                <a:cs typeface="Merriweather Light"/>
                <a:sym typeface="Merriweather Light"/>
              </a:rPr>
              <a:t>“More Will be Given Unto Those Who Have Everything, And the Little That Poor Have, Shall be Taken Away As Well.” - Old Testament</a:t>
            </a:r>
            <a:endParaRPr sz="1300">
              <a:solidFill>
                <a:schemeClr val="lt1"/>
              </a:solidFill>
              <a:latin typeface="Merriweather Light"/>
              <a:ea typeface="Merriweather Light"/>
              <a:cs typeface="Merriweather Light"/>
              <a:sym typeface="Merriweather Light"/>
            </a:endParaRPr>
          </a:p>
        </p:txBody>
      </p:sp>
      <p:sp>
        <p:nvSpPr>
          <p:cNvPr id="216" name="Google Shape;216;p24"/>
          <p:cNvSpPr txBox="1"/>
          <p:nvPr/>
        </p:nvSpPr>
        <p:spPr>
          <a:xfrm>
            <a:off x="5939325" y="808300"/>
            <a:ext cx="31464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lt1"/>
                </a:solidFill>
                <a:latin typeface="Merriweather Black"/>
                <a:ea typeface="Merriweather Black"/>
                <a:cs typeface="Merriweather Black"/>
                <a:sym typeface="Merriweather Black"/>
              </a:rPr>
              <a:t>Recommendations</a:t>
            </a:r>
            <a:endParaRPr sz="1600">
              <a:solidFill>
                <a:schemeClr val="lt1"/>
              </a:solidFill>
              <a:latin typeface="Merriweather Black"/>
              <a:ea typeface="Merriweather Black"/>
              <a:cs typeface="Merriweather Black"/>
              <a:sym typeface="Merriweather Black"/>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5"/>
          <p:cNvSpPr/>
          <p:nvPr/>
        </p:nvSpPr>
        <p:spPr>
          <a:xfrm>
            <a:off x="75" y="0"/>
            <a:ext cx="9144000" cy="894600"/>
          </a:xfrm>
          <a:prstGeom prst="roundRect">
            <a:avLst>
              <a:gd fmla="val 16667"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5"/>
          <p:cNvSpPr/>
          <p:nvPr/>
        </p:nvSpPr>
        <p:spPr>
          <a:xfrm>
            <a:off x="10626" y="0"/>
            <a:ext cx="3162600" cy="5143500"/>
          </a:xfrm>
          <a:prstGeom prst="roundRect">
            <a:avLst>
              <a:gd fmla="val 16667"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23" name="Google Shape;223;p25"/>
          <p:cNvSpPr txBox="1"/>
          <p:nvPr/>
        </p:nvSpPr>
        <p:spPr>
          <a:xfrm>
            <a:off x="310800" y="224100"/>
            <a:ext cx="88332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u="sng">
                <a:solidFill>
                  <a:schemeClr val="lt1"/>
                </a:solidFill>
                <a:latin typeface="Merriweather"/>
                <a:ea typeface="Merriweather"/>
                <a:cs typeface="Merriweather"/>
                <a:sym typeface="Merriweather"/>
              </a:rPr>
              <a:t>Impact of Bankruptcy Records on Charge Back Pay Off rates</a:t>
            </a:r>
            <a:endParaRPr b="1" sz="1700" u="sng">
              <a:solidFill>
                <a:schemeClr val="lt1"/>
              </a:solidFill>
              <a:latin typeface="Merriweather"/>
              <a:ea typeface="Merriweather"/>
              <a:cs typeface="Merriweather"/>
              <a:sym typeface="Merriweather"/>
            </a:endParaRPr>
          </a:p>
        </p:txBody>
      </p:sp>
      <p:sp>
        <p:nvSpPr>
          <p:cNvPr id="224" name="Google Shape;224;p25"/>
          <p:cNvSpPr txBox="1"/>
          <p:nvPr/>
        </p:nvSpPr>
        <p:spPr>
          <a:xfrm>
            <a:off x="77975" y="1723525"/>
            <a:ext cx="2979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rgbClr val="FFFFFF"/>
              </a:solidFill>
              <a:latin typeface="Merriweather"/>
              <a:ea typeface="Merriweather"/>
              <a:cs typeface="Merriweather"/>
              <a:sym typeface="Merriweather"/>
            </a:endParaRPr>
          </a:p>
        </p:txBody>
      </p:sp>
      <p:sp>
        <p:nvSpPr>
          <p:cNvPr id="225" name="Google Shape;225;p25"/>
          <p:cNvSpPr txBox="1"/>
          <p:nvPr/>
        </p:nvSpPr>
        <p:spPr>
          <a:xfrm>
            <a:off x="10625" y="1555150"/>
            <a:ext cx="2979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lt1"/>
              </a:solidFill>
              <a:latin typeface="Merriweather"/>
              <a:ea typeface="Merriweather"/>
              <a:cs typeface="Merriweather"/>
              <a:sym typeface="Merriweather"/>
            </a:endParaRPr>
          </a:p>
        </p:txBody>
      </p:sp>
      <p:pic>
        <p:nvPicPr>
          <p:cNvPr id="226" name="Google Shape;226;p25"/>
          <p:cNvPicPr preferRelativeResize="0"/>
          <p:nvPr/>
        </p:nvPicPr>
        <p:blipFill>
          <a:blip r:embed="rId3">
            <a:alphaModFix/>
          </a:blip>
          <a:stretch>
            <a:fillRect/>
          </a:stretch>
        </p:blipFill>
        <p:spPr>
          <a:xfrm>
            <a:off x="3238000" y="894600"/>
            <a:ext cx="5818374" cy="4170500"/>
          </a:xfrm>
          <a:prstGeom prst="rect">
            <a:avLst/>
          </a:prstGeom>
          <a:noFill/>
          <a:ln>
            <a:noFill/>
          </a:ln>
        </p:spPr>
      </p:pic>
      <p:sp>
        <p:nvSpPr>
          <p:cNvPr id="227" name="Google Shape;227;p25"/>
          <p:cNvSpPr txBox="1"/>
          <p:nvPr/>
        </p:nvSpPr>
        <p:spPr>
          <a:xfrm>
            <a:off x="44225" y="1619900"/>
            <a:ext cx="30954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Merriweather"/>
                <a:ea typeface="Merriweather"/>
                <a:cs typeface="Merriweather"/>
                <a:sym typeface="Merriweather"/>
              </a:rPr>
              <a:t>Past Bankruptcies are a great way to </a:t>
            </a:r>
            <a:r>
              <a:rPr lang="en">
                <a:solidFill>
                  <a:schemeClr val="lt1"/>
                </a:solidFill>
                <a:latin typeface="Merriweather"/>
                <a:ea typeface="Merriweather"/>
                <a:cs typeface="Merriweather"/>
                <a:sym typeface="Merriweather"/>
              </a:rPr>
              <a:t>predict</a:t>
            </a:r>
            <a:r>
              <a:rPr lang="en">
                <a:solidFill>
                  <a:schemeClr val="lt1"/>
                </a:solidFill>
                <a:latin typeface="Merriweather"/>
                <a:ea typeface="Merriweather"/>
                <a:cs typeface="Merriweather"/>
                <a:sym typeface="Merriweather"/>
              </a:rPr>
              <a:t> future behaviour, as </a:t>
            </a:r>
            <a:r>
              <a:rPr lang="en">
                <a:solidFill>
                  <a:schemeClr val="lt1"/>
                </a:solidFill>
                <a:latin typeface="Merriweather"/>
                <a:ea typeface="Merriweather"/>
                <a:cs typeface="Merriweather"/>
                <a:sym typeface="Merriweather"/>
              </a:rPr>
              <a:t>evidenced</a:t>
            </a:r>
            <a:r>
              <a:rPr lang="en">
                <a:solidFill>
                  <a:schemeClr val="lt1"/>
                </a:solidFill>
                <a:latin typeface="Merriweather"/>
                <a:ea typeface="Merriweather"/>
                <a:cs typeface="Merriweather"/>
                <a:sym typeface="Merriweather"/>
              </a:rPr>
              <a:t> by the graph, correlation is strong and therefore, laon to such parties should be approved only after careful </a:t>
            </a:r>
            <a:r>
              <a:rPr lang="en">
                <a:solidFill>
                  <a:schemeClr val="lt1"/>
                </a:solidFill>
                <a:latin typeface="Merriweather"/>
                <a:ea typeface="Merriweather"/>
                <a:cs typeface="Merriweather"/>
                <a:sym typeface="Merriweather"/>
              </a:rPr>
              <a:t>Deliberation</a:t>
            </a:r>
            <a:r>
              <a:rPr lang="en">
                <a:solidFill>
                  <a:schemeClr val="lt1"/>
                </a:solidFill>
                <a:latin typeface="Merriweather"/>
                <a:ea typeface="Merriweather"/>
                <a:cs typeface="Merriweather"/>
                <a:sym typeface="Merriweather"/>
              </a:rPr>
              <a:t>.</a:t>
            </a:r>
            <a:endParaRPr>
              <a:solidFill>
                <a:schemeClr val="lt1"/>
              </a:solidFill>
              <a:latin typeface="Merriweather"/>
              <a:ea typeface="Merriweather"/>
              <a:cs typeface="Merriweather"/>
              <a:sym typeface="Merriweather"/>
            </a:endParaRPr>
          </a:p>
        </p:txBody>
      </p:sp>
      <p:sp>
        <p:nvSpPr>
          <p:cNvPr id="228" name="Google Shape;228;p25"/>
          <p:cNvSpPr txBox="1"/>
          <p:nvPr/>
        </p:nvSpPr>
        <p:spPr>
          <a:xfrm>
            <a:off x="77975" y="1188800"/>
            <a:ext cx="31464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lt1"/>
                </a:solidFill>
                <a:latin typeface="Merriweather Black"/>
                <a:ea typeface="Merriweather Black"/>
                <a:cs typeface="Merriweather Black"/>
                <a:sym typeface="Merriweather Black"/>
              </a:rPr>
              <a:t>Recommendations</a:t>
            </a:r>
            <a:endParaRPr sz="1600">
              <a:solidFill>
                <a:schemeClr val="lt1"/>
              </a:solidFill>
              <a:latin typeface="Merriweather Black"/>
              <a:ea typeface="Merriweather Black"/>
              <a:cs typeface="Merriweather Black"/>
              <a:sym typeface="Merriweather Black"/>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26"/>
          <p:cNvSpPr/>
          <p:nvPr/>
        </p:nvSpPr>
        <p:spPr>
          <a:xfrm>
            <a:off x="5981425" y="0"/>
            <a:ext cx="3162600" cy="5143500"/>
          </a:xfrm>
          <a:prstGeom prst="roundRect">
            <a:avLst>
              <a:gd fmla="val 16667"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6"/>
          <p:cNvSpPr/>
          <p:nvPr/>
        </p:nvSpPr>
        <p:spPr>
          <a:xfrm>
            <a:off x="75" y="0"/>
            <a:ext cx="9144000" cy="894600"/>
          </a:xfrm>
          <a:prstGeom prst="roundRect">
            <a:avLst>
              <a:gd fmla="val 16667"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6"/>
          <p:cNvSpPr txBox="1"/>
          <p:nvPr/>
        </p:nvSpPr>
        <p:spPr>
          <a:xfrm>
            <a:off x="194325" y="237300"/>
            <a:ext cx="87555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200" u="sng">
                <a:solidFill>
                  <a:schemeClr val="lt1"/>
                </a:solidFill>
                <a:latin typeface="Roboto"/>
                <a:ea typeface="Roboto"/>
                <a:cs typeface="Roboto"/>
                <a:sym typeface="Roboto"/>
              </a:rPr>
              <a:t>Derogatory Record v/s Loan Charge-Off Ratio</a:t>
            </a:r>
            <a:endParaRPr b="1" sz="2200" u="sng">
              <a:solidFill>
                <a:schemeClr val="lt1"/>
              </a:solidFill>
              <a:latin typeface="Roboto"/>
              <a:ea typeface="Roboto"/>
              <a:cs typeface="Roboto"/>
              <a:sym typeface="Roboto"/>
            </a:endParaRPr>
          </a:p>
        </p:txBody>
      </p:sp>
      <p:sp>
        <p:nvSpPr>
          <p:cNvPr id="236" name="Google Shape;236;p26"/>
          <p:cNvSpPr txBox="1"/>
          <p:nvPr/>
        </p:nvSpPr>
        <p:spPr>
          <a:xfrm>
            <a:off x="6217150" y="298800"/>
            <a:ext cx="2952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237" name="Google Shape;237;p26"/>
          <p:cNvSpPr txBox="1"/>
          <p:nvPr/>
        </p:nvSpPr>
        <p:spPr>
          <a:xfrm>
            <a:off x="5989525" y="894600"/>
            <a:ext cx="3146400" cy="437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lt1"/>
                </a:solidFill>
                <a:latin typeface="Merriweather"/>
                <a:ea typeface="Merriweather"/>
                <a:cs typeface="Merriweather"/>
                <a:sym typeface="Merriweather"/>
              </a:rPr>
              <a:t>The very nature of this data has a significant amount of inbuilt baise. The very word “Derogatory”, unless entailing criminal conviction, is subject, it means different things to different people. As witnessed by the graph, analysis has no real correlation and all over the place.</a:t>
            </a:r>
            <a:endParaRPr sz="1600">
              <a:solidFill>
                <a:schemeClr val="lt1"/>
              </a:solidFill>
              <a:latin typeface="Merriweather"/>
              <a:ea typeface="Merriweather"/>
              <a:cs typeface="Merriweather"/>
              <a:sym typeface="Merriweather"/>
            </a:endParaRPr>
          </a:p>
          <a:p>
            <a:pPr indent="0" lvl="0" marL="0" rtl="0" algn="l">
              <a:spcBef>
                <a:spcPts val="0"/>
              </a:spcBef>
              <a:spcAft>
                <a:spcPts val="0"/>
              </a:spcAft>
              <a:buNone/>
            </a:pPr>
            <a:r>
              <a:t/>
            </a:r>
            <a:endParaRPr sz="1600">
              <a:solidFill>
                <a:schemeClr val="lt1"/>
              </a:solidFill>
              <a:latin typeface="Merriweather"/>
              <a:ea typeface="Merriweather"/>
              <a:cs typeface="Merriweather"/>
              <a:sym typeface="Merriweather"/>
            </a:endParaRPr>
          </a:p>
          <a:p>
            <a:pPr indent="0" lvl="0" marL="0" rtl="0" algn="l">
              <a:spcBef>
                <a:spcPts val="0"/>
              </a:spcBef>
              <a:spcAft>
                <a:spcPts val="0"/>
              </a:spcAft>
              <a:buNone/>
            </a:pPr>
            <a:r>
              <a:rPr b="1" lang="en" sz="1600">
                <a:solidFill>
                  <a:schemeClr val="lt1"/>
                </a:solidFill>
                <a:latin typeface="Merriweather"/>
                <a:ea typeface="Merriweather"/>
                <a:cs typeface="Merriweather"/>
                <a:sym typeface="Merriweather"/>
              </a:rPr>
              <a:t>We should not skew our analysis by including this data.</a:t>
            </a:r>
            <a:endParaRPr b="1" sz="1600">
              <a:solidFill>
                <a:schemeClr val="lt1"/>
              </a:solidFill>
              <a:latin typeface="Merriweather"/>
              <a:ea typeface="Merriweather"/>
              <a:cs typeface="Merriweather"/>
              <a:sym typeface="Merriweather"/>
            </a:endParaRPr>
          </a:p>
          <a:p>
            <a:pPr indent="0" lvl="0" marL="0" rtl="0" algn="l">
              <a:spcBef>
                <a:spcPts val="0"/>
              </a:spcBef>
              <a:spcAft>
                <a:spcPts val="0"/>
              </a:spcAft>
              <a:buNone/>
            </a:pPr>
            <a:r>
              <a:t/>
            </a:r>
            <a:endParaRPr sz="1600">
              <a:solidFill>
                <a:schemeClr val="lt1"/>
              </a:solidFill>
              <a:latin typeface="Merriweather"/>
              <a:ea typeface="Merriweather"/>
              <a:cs typeface="Merriweather"/>
              <a:sym typeface="Merriweather"/>
            </a:endParaRPr>
          </a:p>
        </p:txBody>
      </p:sp>
      <p:pic>
        <p:nvPicPr>
          <p:cNvPr id="238" name="Google Shape;238;p26"/>
          <p:cNvPicPr preferRelativeResize="0"/>
          <p:nvPr/>
        </p:nvPicPr>
        <p:blipFill>
          <a:blip r:embed="rId3">
            <a:alphaModFix/>
          </a:blip>
          <a:stretch>
            <a:fillRect/>
          </a:stretch>
        </p:blipFill>
        <p:spPr>
          <a:xfrm>
            <a:off x="75" y="940970"/>
            <a:ext cx="5906226" cy="4111179"/>
          </a:xfrm>
          <a:prstGeom prst="rect">
            <a:avLst/>
          </a:prstGeom>
          <a:noFill/>
          <a:ln>
            <a:noFill/>
          </a:ln>
        </p:spPr>
      </p:pic>
      <p:sp>
        <p:nvSpPr>
          <p:cNvPr id="239" name="Google Shape;239;p26"/>
          <p:cNvSpPr txBox="1"/>
          <p:nvPr/>
        </p:nvSpPr>
        <p:spPr>
          <a:xfrm>
            <a:off x="5906300" y="601900"/>
            <a:ext cx="31464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lt1"/>
                </a:solidFill>
                <a:latin typeface="Merriweather Black"/>
                <a:ea typeface="Merriweather Black"/>
                <a:cs typeface="Merriweather Black"/>
                <a:sym typeface="Merriweather Black"/>
              </a:rPr>
              <a:t>Recommendations</a:t>
            </a:r>
            <a:endParaRPr sz="1600">
              <a:solidFill>
                <a:schemeClr val="lt1"/>
              </a:solidFill>
              <a:latin typeface="Merriweather Black"/>
              <a:ea typeface="Merriweather Black"/>
              <a:cs typeface="Merriweather Black"/>
              <a:sym typeface="Merriweather Black"/>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27"/>
          <p:cNvSpPr/>
          <p:nvPr/>
        </p:nvSpPr>
        <p:spPr>
          <a:xfrm>
            <a:off x="75" y="0"/>
            <a:ext cx="9144000" cy="894600"/>
          </a:xfrm>
          <a:prstGeom prst="roundRect">
            <a:avLst>
              <a:gd fmla="val 16667"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7"/>
          <p:cNvSpPr/>
          <p:nvPr/>
        </p:nvSpPr>
        <p:spPr>
          <a:xfrm>
            <a:off x="10626" y="0"/>
            <a:ext cx="3162600" cy="5143500"/>
          </a:xfrm>
          <a:prstGeom prst="roundRect">
            <a:avLst>
              <a:gd fmla="val 16667"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46" name="Google Shape;246;p27"/>
          <p:cNvSpPr txBox="1"/>
          <p:nvPr/>
        </p:nvSpPr>
        <p:spPr>
          <a:xfrm>
            <a:off x="310800" y="224100"/>
            <a:ext cx="88332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u="sng">
                <a:solidFill>
                  <a:schemeClr val="lt1"/>
                </a:solidFill>
                <a:latin typeface="Merriweather"/>
                <a:ea typeface="Merriweather"/>
                <a:cs typeface="Merriweather"/>
                <a:sym typeface="Merriweather"/>
              </a:rPr>
              <a:t>Impact of Verification Status on Charge Off Pay Off rates</a:t>
            </a:r>
            <a:endParaRPr b="1" sz="1700" u="sng">
              <a:solidFill>
                <a:schemeClr val="lt1"/>
              </a:solidFill>
              <a:latin typeface="Merriweather"/>
              <a:ea typeface="Merriweather"/>
              <a:cs typeface="Merriweather"/>
              <a:sym typeface="Merriweather"/>
            </a:endParaRPr>
          </a:p>
        </p:txBody>
      </p:sp>
      <p:sp>
        <p:nvSpPr>
          <p:cNvPr id="247" name="Google Shape;247;p27"/>
          <p:cNvSpPr txBox="1"/>
          <p:nvPr/>
        </p:nvSpPr>
        <p:spPr>
          <a:xfrm>
            <a:off x="77975" y="1723525"/>
            <a:ext cx="2979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rgbClr val="FFFFFF"/>
              </a:solidFill>
              <a:latin typeface="Merriweather"/>
              <a:ea typeface="Merriweather"/>
              <a:cs typeface="Merriweather"/>
              <a:sym typeface="Merriweather"/>
            </a:endParaRPr>
          </a:p>
        </p:txBody>
      </p:sp>
      <p:sp>
        <p:nvSpPr>
          <p:cNvPr id="248" name="Google Shape;248;p27"/>
          <p:cNvSpPr txBox="1"/>
          <p:nvPr/>
        </p:nvSpPr>
        <p:spPr>
          <a:xfrm>
            <a:off x="10625" y="1555150"/>
            <a:ext cx="2979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lt1"/>
              </a:solidFill>
              <a:latin typeface="Merriweather"/>
              <a:ea typeface="Merriweather"/>
              <a:cs typeface="Merriweather"/>
              <a:sym typeface="Merriweather"/>
            </a:endParaRPr>
          </a:p>
        </p:txBody>
      </p:sp>
      <p:sp>
        <p:nvSpPr>
          <p:cNvPr id="249" name="Google Shape;249;p27"/>
          <p:cNvSpPr txBox="1"/>
          <p:nvPr/>
        </p:nvSpPr>
        <p:spPr>
          <a:xfrm>
            <a:off x="44225" y="1619900"/>
            <a:ext cx="30954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Merriweather"/>
                <a:ea typeface="Merriweather"/>
                <a:cs typeface="Merriweather"/>
                <a:sym typeface="Merriweather"/>
              </a:rPr>
              <a:t>Some correlation can be observed, but it is not definitive and variance isn’t enough to </a:t>
            </a:r>
            <a:r>
              <a:rPr lang="en">
                <a:solidFill>
                  <a:schemeClr val="lt1"/>
                </a:solidFill>
                <a:latin typeface="Merriweather"/>
                <a:ea typeface="Merriweather"/>
                <a:cs typeface="Merriweather"/>
                <a:sym typeface="Merriweather"/>
              </a:rPr>
              <a:t>make</a:t>
            </a:r>
            <a:r>
              <a:rPr lang="en">
                <a:solidFill>
                  <a:schemeClr val="lt1"/>
                </a:solidFill>
                <a:latin typeface="Merriweather"/>
                <a:ea typeface="Merriweather"/>
                <a:cs typeface="Merriweather"/>
                <a:sym typeface="Merriweather"/>
              </a:rPr>
              <a:t> a substantial impact.</a:t>
            </a:r>
            <a:endParaRPr>
              <a:solidFill>
                <a:schemeClr val="lt1"/>
              </a:solidFill>
              <a:latin typeface="Merriweather"/>
              <a:ea typeface="Merriweather"/>
              <a:cs typeface="Merriweather"/>
              <a:sym typeface="Merriweather"/>
            </a:endParaRPr>
          </a:p>
          <a:p>
            <a:pPr indent="0" lvl="0" marL="0" rtl="0" algn="l">
              <a:spcBef>
                <a:spcPts val="0"/>
              </a:spcBef>
              <a:spcAft>
                <a:spcPts val="0"/>
              </a:spcAft>
              <a:buNone/>
            </a:pPr>
            <a:r>
              <a:t/>
            </a:r>
            <a:endParaRPr>
              <a:solidFill>
                <a:schemeClr val="lt1"/>
              </a:solidFill>
              <a:latin typeface="Merriweather"/>
              <a:ea typeface="Merriweather"/>
              <a:cs typeface="Merriweather"/>
              <a:sym typeface="Merriweather"/>
            </a:endParaRPr>
          </a:p>
          <a:p>
            <a:pPr indent="0" lvl="0" marL="0" rtl="0" algn="l">
              <a:spcBef>
                <a:spcPts val="0"/>
              </a:spcBef>
              <a:spcAft>
                <a:spcPts val="0"/>
              </a:spcAft>
              <a:buNone/>
            </a:pPr>
            <a:r>
              <a:rPr b="1" lang="en">
                <a:solidFill>
                  <a:schemeClr val="lt1"/>
                </a:solidFill>
                <a:latin typeface="Merriweather"/>
                <a:ea typeface="Merriweather"/>
                <a:cs typeface="Merriweather"/>
                <a:sym typeface="Merriweather"/>
              </a:rPr>
              <a:t>Therefore, this data shall be excluded from the analysis as well.</a:t>
            </a:r>
            <a:endParaRPr b="1">
              <a:solidFill>
                <a:schemeClr val="lt1"/>
              </a:solidFill>
              <a:latin typeface="Merriweather"/>
              <a:ea typeface="Merriweather"/>
              <a:cs typeface="Merriweather"/>
              <a:sym typeface="Merriweather"/>
            </a:endParaRPr>
          </a:p>
        </p:txBody>
      </p:sp>
      <p:pic>
        <p:nvPicPr>
          <p:cNvPr id="250" name="Google Shape;250;p27"/>
          <p:cNvPicPr preferRelativeResize="0"/>
          <p:nvPr/>
        </p:nvPicPr>
        <p:blipFill>
          <a:blip r:embed="rId3">
            <a:alphaModFix/>
          </a:blip>
          <a:stretch>
            <a:fillRect/>
          </a:stretch>
        </p:blipFill>
        <p:spPr>
          <a:xfrm>
            <a:off x="3173225" y="936975"/>
            <a:ext cx="5970775" cy="4206524"/>
          </a:xfrm>
          <a:prstGeom prst="rect">
            <a:avLst/>
          </a:prstGeom>
          <a:noFill/>
          <a:ln>
            <a:noFill/>
          </a:ln>
        </p:spPr>
      </p:pic>
      <p:sp>
        <p:nvSpPr>
          <p:cNvPr id="251" name="Google Shape;251;p27"/>
          <p:cNvSpPr txBox="1"/>
          <p:nvPr/>
        </p:nvSpPr>
        <p:spPr>
          <a:xfrm>
            <a:off x="18725" y="1188788"/>
            <a:ext cx="31464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lt1"/>
                </a:solidFill>
                <a:latin typeface="Merriweather Black"/>
                <a:ea typeface="Merriweather Black"/>
                <a:cs typeface="Merriweather Black"/>
                <a:sym typeface="Merriweather Black"/>
              </a:rPr>
              <a:t>Recommendations</a:t>
            </a:r>
            <a:endParaRPr sz="1600">
              <a:solidFill>
                <a:schemeClr val="lt1"/>
              </a:solidFill>
              <a:latin typeface="Merriweather Black"/>
              <a:ea typeface="Merriweather Black"/>
              <a:cs typeface="Merriweather Black"/>
              <a:sym typeface="Merriweather Black"/>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28"/>
          <p:cNvSpPr/>
          <p:nvPr/>
        </p:nvSpPr>
        <p:spPr>
          <a:xfrm>
            <a:off x="5981425" y="0"/>
            <a:ext cx="3162600" cy="5143500"/>
          </a:xfrm>
          <a:prstGeom prst="roundRect">
            <a:avLst>
              <a:gd fmla="val 16667"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8"/>
          <p:cNvSpPr/>
          <p:nvPr/>
        </p:nvSpPr>
        <p:spPr>
          <a:xfrm>
            <a:off x="75" y="0"/>
            <a:ext cx="9144000" cy="894600"/>
          </a:xfrm>
          <a:prstGeom prst="roundRect">
            <a:avLst>
              <a:gd fmla="val 16667"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8"/>
          <p:cNvSpPr txBox="1"/>
          <p:nvPr/>
        </p:nvSpPr>
        <p:spPr>
          <a:xfrm>
            <a:off x="194325" y="161100"/>
            <a:ext cx="87555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200" u="sng">
                <a:solidFill>
                  <a:schemeClr val="lt1"/>
                </a:solidFill>
                <a:latin typeface="Merriweather"/>
                <a:ea typeface="Merriweather"/>
                <a:cs typeface="Merriweather"/>
                <a:sym typeface="Merriweather"/>
              </a:rPr>
              <a:t>Impact of Given Loan Value On Loan Purpose</a:t>
            </a:r>
            <a:r>
              <a:rPr b="1" lang="en" sz="2200">
                <a:solidFill>
                  <a:schemeClr val="lt1"/>
                </a:solidFill>
                <a:latin typeface="Merriweather"/>
                <a:ea typeface="Merriweather"/>
                <a:cs typeface="Merriweather"/>
                <a:sym typeface="Merriweather"/>
              </a:rPr>
              <a:t> #1</a:t>
            </a:r>
            <a:endParaRPr b="1" sz="2200">
              <a:solidFill>
                <a:schemeClr val="lt1"/>
              </a:solidFill>
              <a:latin typeface="Merriweather"/>
              <a:ea typeface="Merriweather"/>
              <a:cs typeface="Merriweather"/>
              <a:sym typeface="Merriweather"/>
            </a:endParaRPr>
          </a:p>
        </p:txBody>
      </p:sp>
      <p:sp>
        <p:nvSpPr>
          <p:cNvPr id="259" name="Google Shape;259;p28"/>
          <p:cNvSpPr txBox="1"/>
          <p:nvPr/>
        </p:nvSpPr>
        <p:spPr>
          <a:xfrm>
            <a:off x="5989525" y="894600"/>
            <a:ext cx="31464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lt1"/>
                </a:solidFill>
                <a:latin typeface="Merriweather Black"/>
                <a:ea typeface="Merriweather Black"/>
                <a:cs typeface="Merriweather Black"/>
                <a:sym typeface="Merriweather Black"/>
              </a:rPr>
              <a:t>Recommendations</a:t>
            </a:r>
            <a:endParaRPr sz="1600">
              <a:solidFill>
                <a:schemeClr val="lt1"/>
              </a:solidFill>
              <a:latin typeface="Merriweather Black"/>
              <a:ea typeface="Merriweather Black"/>
              <a:cs typeface="Merriweather Black"/>
              <a:sym typeface="Merriweather Black"/>
            </a:endParaRPr>
          </a:p>
        </p:txBody>
      </p:sp>
      <p:pic>
        <p:nvPicPr>
          <p:cNvPr id="260" name="Google Shape;260;p28"/>
          <p:cNvPicPr preferRelativeResize="0"/>
          <p:nvPr/>
        </p:nvPicPr>
        <p:blipFill>
          <a:blip r:embed="rId3">
            <a:alphaModFix/>
          </a:blip>
          <a:stretch>
            <a:fillRect/>
          </a:stretch>
        </p:blipFill>
        <p:spPr>
          <a:xfrm>
            <a:off x="76275" y="949425"/>
            <a:ext cx="5828951" cy="4194075"/>
          </a:xfrm>
          <a:prstGeom prst="rect">
            <a:avLst/>
          </a:prstGeom>
          <a:noFill/>
          <a:ln>
            <a:noFill/>
          </a:ln>
        </p:spPr>
      </p:pic>
      <p:sp>
        <p:nvSpPr>
          <p:cNvPr id="261" name="Google Shape;261;p28"/>
          <p:cNvSpPr txBox="1"/>
          <p:nvPr/>
        </p:nvSpPr>
        <p:spPr>
          <a:xfrm>
            <a:off x="6215725" y="1680275"/>
            <a:ext cx="26940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a:solidFill>
                  <a:schemeClr val="lt1"/>
                </a:solidFill>
                <a:latin typeface="Merriweather"/>
                <a:ea typeface="Merriweather"/>
                <a:cs typeface="Merriweather"/>
                <a:sym typeface="Merriweather"/>
              </a:rPr>
              <a:t>Small Businesses Tend to Take Largest Values of Loans. Whereas Educational Loans tend to be smallest. Surprisingly, small business loan values are even higher than house.</a:t>
            </a:r>
            <a:endParaRPr i="1">
              <a:solidFill>
                <a:schemeClr val="lt1"/>
              </a:solidFill>
              <a:latin typeface="Merriweather"/>
              <a:ea typeface="Merriweather"/>
              <a:cs typeface="Merriweather"/>
              <a:sym typeface="Merriweathe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29"/>
          <p:cNvSpPr/>
          <p:nvPr/>
        </p:nvSpPr>
        <p:spPr>
          <a:xfrm>
            <a:off x="75" y="0"/>
            <a:ext cx="9144000" cy="894600"/>
          </a:xfrm>
          <a:prstGeom prst="roundRect">
            <a:avLst>
              <a:gd fmla="val 16667"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9"/>
          <p:cNvSpPr/>
          <p:nvPr/>
        </p:nvSpPr>
        <p:spPr>
          <a:xfrm>
            <a:off x="10626" y="0"/>
            <a:ext cx="3162600" cy="5143500"/>
          </a:xfrm>
          <a:prstGeom prst="roundRect">
            <a:avLst>
              <a:gd fmla="val 16667"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68" name="Google Shape;268;p29"/>
          <p:cNvSpPr txBox="1"/>
          <p:nvPr/>
        </p:nvSpPr>
        <p:spPr>
          <a:xfrm>
            <a:off x="234600" y="76200"/>
            <a:ext cx="8833200" cy="1031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200" u="sng">
                <a:solidFill>
                  <a:schemeClr val="lt1"/>
                </a:solidFill>
                <a:latin typeface="Merriweather"/>
                <a:ea typeface="Merriweather"/>
                <a:cs typeface="Merriweather"/>
                <a:sym typeface="Merriweather"/>
              </a:rPr>
              <a:t>Impact of Given Loan Value On Loan Purpose</a:t>
            </a:r>
            <a:r>
              <a:rPr b="1" lang="en" sz="2200">
                <a:solidFill>
                  <a:schemeClr val="lt1"/>
                </a:solidFill>
                <a:latin typeface="Merriweather"/>
                <a:ea typeface="Merriweather"/>
                <a:cs typeface="Merriweather"/>
                <a:sym typeface="Merriweather"/>
              </a:rPr>
              <a:t> #2 </a:t>
            </a:r>
            <a:r>
              <a:rPr b="1" i="1" lang="en" sz="1600">
                <a:solidFill>
                  <a:schemeClr val="lt1"/>
                </a:solidFill>
                <a:latin typeface="Merriweather"/>
                <a:ea typeface="Merriweather"/>
                <a:cs typeface="Merriweather"/>
                <a:sym typeface="Merriweather"/>
              </a:rPr>
              <a:t>(Distribution analysis using violin chart)</a:t>
            </a:r>
            <a:endParaRPr b="1" i="1" sz="1600">
              <a:solidFill>
                <a:schemeClr val="lt1"/>
              </a:solidFill>
              <a:latin typeface="Merriweather"/>
              <a:ea typeface="Merriweather"/>
              <a:cs typeface="Merriweather"/>
              <a:sym typeface="Merriweather"/>
            </a:endParaRPr>
          </a:p>
          <a:p>
            <a:pPr indent="0" lvl="0" marL="0" rtl="0" algn="l">
              <a:spcBef>
                <a:spcPts val="0"/>
              </a:spcBef>
              <a:spcAft>
                <a:spcPts val="0"/>
              </a:spcAft>
              <a:buNone/>
            </a:pPr>
            <a:r>
              <a:t/>
            </a:r>
            <a:endParaRPr b="1" sz="1700" u="sng">
              <a:solidFill>
                <a:schemeClr val="lt1"/>
              </a:solidFill>
              <a:latin typeface="Merriweather"/>
              <a:ea typeface="Merriweather"/>
              <a:cs typeface="Merriweather"/>
              <a:sym typeface="Merriweather"/>
            </a:endParaRPr>
          </a:p>
        </p:txBody>
      </p:sp>
      <p:sp>
        <p:nvSpPr>
          <p:cNvPr id="269" name="Google Shape;269;p29"/>
          <p:cNvSpPr txBox="1"/>
          <p:nvPr/>
        </p:nvSpPr>
        <p:spPr>
          <a:xfrm>
            <a:off x="77975" y="1723525"/>
            <a:ext cx="2979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rgbClr val="FFFFFF"/>
              </a:solidFill>
              <a:latin typeface="Merriweather"/>
              <a:ea typeface="Merriweather"/>
              <a:cs typeface="Merriweather"/>
              <a:sym typeface="Merriweather"/>
            </a:endParaRPr>
          </a:p>
        </p:txBody>
      </p:sp>
      <p:sp>
        <p:nvSpPr>
          <p:cNvPr id="270" name="Google Shape;270;p29"/>
          <p:cNvSpPr txBox="1"/>
          <p:nvPr/>
        </p:nvSpPr>
        <p:spPr>
          <a:xfrm>
            <a:off x="10625" y="1555150"/>
            <a:ext cx="2979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lt1"/>
              </a:solidFill>
              <a:latin typeface="Merriweather"/>
              <a:ea typeface="Merriweather"/>
              <a:cs typeface="Merriweather"/>
              <a:sym typeface="Merriweather"/>
            </a:endParaRPr>
          </a:p>
        </p:txBody>
      </p:sp>
      <p:sp>
        <p:nvSpPr>
          <p:cNvPr id="271" name="Google Shape;271;p29"/>
          <p:cNvSpPr txBox="1"/>
          <p:nvPr/>
        </p:nvSpPr>
        <p:spPr>
          <a:xfrm>
            <a:off x="44225" y="1787225"/>
            <a:ext cx="30954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a:solidFill>
                  <a:schemeClr val="lt1"/>
                </a:solidFill>
                <a:latin typeface="Merriweather"/>
                <a:ea typeface="Merriweather"/>
                <a:cs typeface="Merriweather"/>
                <a:sym typeface="Merriweather"/>
              </a:rPr>
              <a:t>Housing, Renewable and Small Business are evenly distributed compared to other plots, meaning value lacks hard edges, therefore final loan offer harder to pinpoint.</a:t>
            </a:r>
            <a:endParaRPr i="1">
              <a:solidFill>
                <a:schemeClr val="lt1"/>
              </a:solidFill>
              <a:latin typeface="Merriweather"/>
              <a:ea typeface="Merriweather"/>
              <a:cs typeface="Merriweather"/>
              <a:sym typeface="Merriweather"/>
            </a:endParaRPr>
          </a:p>
        </p:txBody>
      </p:sp>
      <p:pic>
        <p:nvPicPr>
          <p:cNvPr id="272" name="Google Shape;272;p29"/>
          <p:cNvPicPr preferRelativeResize="0"/>
          <p:nvPr/>
        </p:nvPicPr>
        <p:blipFill>
          <a:blip r:embed="rId3">
            <a:alphaModFix/>
          </a:blip>
          <a:stretch>
            <a:fillRect/>
          </a:stretch>
        </p:blipFill>
        <p:spPr>
          <a:xfrm>
            <a:off x="3245875" y="959350"/>
            <a:ext cx="5898125" cy="4248900"/>
          </a:xfrm>
          <a:prstGeom prst="rect">
            <a:avLst/>
          </a:prstGeom>
          <a:noFill/>
          <a:ln>
            <a:noFill/>
          </a:ln>
        </p:spPr>
      </p:pic>
      <p:sp>
        <p:nvSpPr>
          <p:cNvPr id="273" name="Google Shape;273;p29"/>
          <p:cNvSpPr txBox="1"/>
          <p:nvPr/>
        </p:nvSpPr>
        <p:spPr>
          <a:xfrm>
            <a:off x="77975" y="1231863"/>
            <a:ext cx="31464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lt1"/>
                </a:solidFill>
                <a:latin typeface="Merriweather Black"/>
                <a:ea typeface="Merriweather Black"/>
                <a:cs typeface="Merriweather Black"/>
                <a:sym typeface="Merriweather Black"/>
              </a:rPr>
              <a:t>Recommendations</a:t>
            </a:r>
            <a:endParaRPr sz="1600">
              <a:solidFill>
                <a:schemeClr val="lt1"/>
              </a:solidFill>
              <a:latin typeface="Merriweather Black"/>
              <a:ea typeface="Merriweather Black"/>
              <a:cs typeface="Merriweather Black"/>
              <a:sym typeface="Merriweather Black"/>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30"/>
          <p:cNvSpPr/>
          <p:nvPr/>
        </p:nvSpPr>
        <p:spPr>
          <a:xfrm>
            <a:off x="5981425" y="0"/>
            <a:ext cx="3162600" cy="5143500"/>
          </a:xfrm>
          <a:prstGeom prst="roundRect">
            <a:avLst>
              <a:gd fmla="val 16667"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30"/>
          <p:cNvSpPr/>
          <p:nvPr/>
        </p:nvSpPr>
        <p:spPr>
          <a:xfrm>
            <a:off x="75" y="0"/>
            <a:ext cx="9144000" cy="894600"/>
          </a:xfrm>
          <a:prstGeom prst="roundRect">
            <a:avLst>
              <a:gd fmla="val 16667"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30"/>
          <p:cNvSpPr txBox="1"/>
          <p:nvPr/>
        </p:nvSpPr>
        <p:spPr>
          <a:xfrm>
            <a:off x="118125" y="161100"/>
            <a:ext cx="87555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200" u="sng">
                <a:solidFill>
                  <a:schemeClr val="lt1"/>
                </a:solidFill>
                <a:latin typeface="Roboto"/>
                <a:ea typeface="Roboto"/>
                <a:cs typeface="Roboto"/>
                <a:sym typeface="Roboto"/>
              </a:rPr>
              <a:t>Impact Of </a:t>
            </a:r>
            <a:r>
              <a:rPr b="1" lang="en" sz="2200" u="sng">
                <a:solidFill>
                  <a:schemeClr val="lt1"/>
                </a:solidFill>
                <a:latin typeface="Roboto"/>
                <a:ea typeface="Roboto"/>
                <a:cs typeface="Roboto"/>
                <a:sym typeface="Roboto"/>
              </a:rPr>
              <a:t>Employment</a:t>
            </a:r>
            <a:r>
              <a:rPr b="1" lang="en" sz="2200" u="sng">
                <a:solidFill>
                  <a:schemeClr val="lt1"/>
                </a:solidFill>
                <a:latin typeface="Roboto"/>
                <a:ea typeface="Roboto"/>
                <a:cs typeface="Roboto"/>
                <a:sym typeface="Roboto"/>
              </a:rPr>
              <a:t> Period On Charge Off Ratio</a:t>
            </a:r>
            <a:endParaRPr b="1" sz="2200" u="sng">
              <a:solidFill>
                <a:schemeClr val="lt1"/>
              </a:solidFill>
              <a:latin typeface="Roboto"/>
              <a:ea typeface="Roboto"/>
              <a:cs typeface="Roboto"/>
              <a:sym typeface="Roboto"/>
            </a:endParaRPr>
          </a:p>
        </p:txBody>
      </p:sp>
      <p:sp>
        <p:nvSpPr>
          <p:cNvPr id="281" name="Google Shape;281;p30"/>
          <p:cNvSpPr txBox="1"/>
          <p:nvPr/>
        </p:nvSpPr>
        <p:spPr>
          <a:xfrm>
            <a:off x="6217150" y="298800"/>
            <a:ext cx="2952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pic>
        <p:nvPicPr>
          <p:cNvPr id="282" name="Google Shape;282;p30"/>
          <p:cNvPicPr preferRelativeResize="0"/>
          <p:nvPr/>
        </p:nvPicPr>
        <p:blipFill>
          <a:blip r:embed="rId3">
            <a:alphaModFix/>
          </a:blip>
          <a:stretch>
            <a:fillRect/>
          </a:stretch>
        </p:blipFill>
        <p:spPr>
          <a:xfrm>
            <a:off x="0" y="1047000"/>
            <a:ext cx="5820225" cy="4050151"/>
          </a:xfrm>
          <a:prstGeom prst="rect">
            <a:avLst/>
          </a:prstGeom>
          <a:noFill/>
          <a:ln>
            <a:noFill/>
          </a:ln>
        </p:spPr>
      </p:pic>
      <p:sp>
        <p:nvSpPr>
          <p:cNvPr id="283" name="Google Shape;283;p30"/>
          <p:cNvSpPr txBox="1"/>
          <p:nvPr/>
        </p:nvSpPr>
        <p:spPr>
          <a:xfrm>
            <a:off x="6179625" y="1253600"/>
            <a:ext cx="2694000" cy="298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a:solidFill>
                  <a:schemeClr val="lt1"/>
                </a:solidFill>
                <a:latin typeface="Merriweather"/>
                <a:ea typeface="Merriweather"/>
                <a:cs typeface="Merriweather"/>
                <a:sym typeface="Merriweather"/>
              </a:rPr>
              <a:t>This isn't a good predictor of charge off rates, because the chart is all over the place. Except for someone with less than 1 year of job experience, this datapoint isn't a good judge for anything. However, approval of loan for someone with less than one year of job experience should be analyse very serious, </a:t>
            </a:r>
            <a:r>
              <a:rPr i="1" lang="en">
                <a:solidFill>
                  <a:schemeClr val="lt1"/>
                </a:solidFill>
                <a:latin typeface="Merriweather"/>
                <a:ea typeface="Merriweather"/>
                <a:cs typeface="Merriweather"/>
                <a:sym typeface="Merriweather"/>
              </a:rPr>
              <a:t>that's</a:t>
            </a:r>
            <a:r>
              <a:rPr i="1" lang="en">
                <a:solidFill>
                  <a:schemeClr val="lt1"/>
                </a:solidFill>
                <a:latin typeface="Merriweather"/>
                <a:ea typeface="Merriweather"/>
                <a:cs typeface="Merriweather"/>
                <a:sym typeface="Merriweather"/>
              </a:rPr>
              <a:t> the only worthy data point in this analysis.</a:t>
            </a:r>
            <a:endParaRPr i="1">
              <a:solidFill>
                <a:schemeClr val="lt1"/>
              </a:solidFill>
              <a:latin typeface="Merriweather"/>
              <a:ea typeface="Merriweather"/>
              <a:cs typeface="Merriweather"/>
              <a:sym typeface="Merriweather"/>
            </a:endParaRPr>
          </a:p>
        </p:txBody>
      </p:sp>
      <p:sp>
        <p:nvSpPr>
          <p:cNvPr id="284" name="Google Shape;284;p30"/>
          <p:cNvSpPr txBox="1"/>
          <p:nvPr/>
        </p:nvSpPr>
        <p:spPr>
          <a:xfrm>
            <a:off x="5989525" y="894600"/>
            <a:ext cx="31464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lt1"/>
                </a:solidFill>
                <a:latin typeface="Merriweather Black"/>
                <a:ea typeface="Merriweather Black"/>
                <a:cs typeface="Merriweather Black"/>
                <a:sym typeface="Merriweather Black"/>
              </a:rPr>
              <a:t>Recommendations</a:t>
            </a:r>
            <a:endParaRPr sz="1600">
              <a:solidFill>
                <a:schemeClr val="lt1"/>
              </a:solidFill>
              <a:latin typeface="Merriweather Black"/>
              <a:ea typeface="Merriweather Black"/>
              <a:cs typeface="Merriweather Black"/>
              <a:sym typeface="Merriweather Black"/>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31"/>
          <p:cNvSpPr/>
          <p:nvPr/>
        </p:nvSpPr>
        <p:spPr>
          <a:xfrm>
            <a:off x="75" y="0"/>
            <a:ext cx="9144000" cy="894600"/>
          </a:xfrm>
          <a:prstGeom prst="roundRect">
            <a:avLst>
              <a:gd fmla="val 16667"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31"/>
          <p:cNvSpPr/>
          <p:nvPr/>
        </p:nvSpPr>
        <p:spPr>
          <a:xfrm>
            <a:off x="10626" y="0"/>
            <a:ext cx="3162600" cy="5143500"/>
          </a:xfrm>
          <a:prstGeom prst="roundRect">
            <a:avLst>
              <a:gd fmla="val 16667"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91" name="Google Shape;291;p31"/>
          <p:cNvSpPr txBox="1"/>
          <p:nvPr/>
        </p:nvSpPr>
        <p:spPr>
          <a:xfrm>
            <a:off x="234600" y="76200"/>
            <a:ext cx="8833200" cy="78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200" u="sng">
                <a:solidFill>
                  <a:schemeClr val="lt1"/>
                </a:solidFill>
                <a:latin typeface="Merriweather"/>
                <a:ea typeface="Merriweather"/>
                <a:cs typeface="Merriweather"/>
                <a:sym typeface="Merriweather"/>
              </a:rPr>
              <a:t>Impact of Interest Rates On Terms of Repayment</a:t>
            </a:r>
            <a:endParaRPr b="1" i="1" sz="1600">
              <a:solidFill>
                <a:schemeClr val="lt1"/>
              </a:solidFill>
              <a:latin typeface="Merriweather"/>
              <a:ea typeface="Merriweather"/>
              <a:cs typeface="Merriweather"/>
              <a:sym typeface="Merriweather"/>
            </a:endParaRPr>
          </a:p>
          <a:p>
            <a:pPr indent="0" lvl="0" marL="0" rtl="0" algn="l">
              <a:spcBef>
                <a:spcPts val="0"/>
              </a:spcBef>
              <a:spcAft>
                <a:spcPts val="0"/>
              </a:spcAft>
              <a:buNone/>
            </a:pPr>
            <a:r>
              <a:t/>
            </a:r>
            <a:endParaRPr b="1" sz="1700" u="sng">
              <a:solidFill>
                <a:schemeClr val="lt1"/>
              </a:solidFill>
              <a:latin typeface="Merriweather"/>
              <a:ea typeface="Merriweather"/>
              <a:cs typeface="Merriweather"/>
              <a:sym typeface="Merriweather"/>
            </a:endParaRPr>
          </a:p>
        </p:txBody>
      </p:sp>
      <p:sp>
        <p:nvSpPr>
          <p:cNvPr id="292" name="Google Shape;292;p31"/>
          <p:cNvSpPr txBox="1"/>
          <p:nvPr/>
        </p:nvSpPr>
        <p:spPr>
          <a:xfrm>
            <a:off x="77975" y="1723525"/>
            <a:ext cx="2979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rgbClr val="FFFFFF"/>
              </a:solidFill>
              <a:latin typeface="Merriweather"/>
              <a:ea typeface="Merriweather"/>
              <a:cs typeface="Merriweather"/>
              <a:sym typeface="Merriweather"/>
            </a:endParaRPr>
          </a:p>
        </p:txBody>
      </p:sp>
      <p:sp>
        <p:nvSpPr>
          <p:cNvPr id="293" name="Google Shape;293;p31"/>
          <p:cNvSpPr txBox="1"/>
          <p:nvPr/>
        </p:nvSpPr>
        <p:spPr>
          <a:xfrm>
            <a:off x="10625" y="1555150"/>
            <a:ext cx="2979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lt1"/>
              </a:solidFill>
              <a:latin typeface="Merriweather"/>
              <a:ea typeface="Merriweather"/>
              <a:cs typeface="Merriweather"/>
              <a:sym typeface="Merriweather"/>
            </a:endParaRPr>
          </a:p>
        </p:txBody>
      </p:sp>
      <p:sp>
        <p:nvSpPr>
          <p:cNvPr id="294" name="Google Shape;294;p31"/>
          <p:cNvSpPr txBox="1"/>
          <p:nvPr/>
        </p:nvSpPr>
        <p:spPr>
          <a:xfrm>
            <a:off x="44225" y="1619900"/>
            <a:ext cx="3095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a:solidFill>
                <a:schemeClr val="lt1"/>
              </a:solidFill>
              <a:latin typeface="Merriweather"/>
              <a:ea typeface="Merriweather"/>
              <a:cs typeface="Merriweather"/>
              <a:sym typeface="Merriweather"/>
            </a:endParaRPr>
          </a:p>
        </p:txBody>
      </p:sp>
      <p:pic>
        <p:nvPicPr>
          <p:cNvPr id="295" name="Google Shape;295;p31"/>
          <p:cNvPicPr preferRelativeResize="0"/>
          <p:nvPr/>
        </p:nvPicPr>
        <p:blipFill>
          <a:blip r:embed="rId3">
            <a:alphaModFix/>
          </a:blip>
          <a:stretch>
            <a:fillRect/>
          </a:stretch>
        </p:blipFill>
        <p:spPr>
          <a:xfrm>
            <a:off x="3325626" y="1047000"/>
            <a:ext cx="5665974" cy="3651105"/>
          </a:xfrm>
          <a:prstGeom prst="rect">
            <a:avLst/>
          </a:prstGeom>
          <a:noFill/>
          <a:ln>
            <a:noFill/>
          </a:ln>
        </p:spPr>
      </p:pic>
      <p:sp>
        <p:nvSpPr>
          <p:cNvPr id="296" name="Google Shape;296;p31"/>
          <p:cNvSpPr txBox="1"/>
          <p:nvPr/>
        </p:nvSpPr>
        <p:spPr>
          <a:xfrm>
            <a:off x="220475" y="1447850"/>
            <a:ext cx="26940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a:solidFill>
                  <a:schemeClr val="lt1"/>
                </a:solidFill>
                <a:latin typeface="Merriweather"/>
                <a:ea typeface="Merriweather"/>
                <a:cs typeface="Merriweather"/>
                <a:sym typeface="Merriweather"/>
              </a:rPr>
              <a:t>Direct, positive correlation between Repayment Terms and Interest Rates. For Long Duration, the likelihood of charge off increases (as analysed previously) and therefore higher interest rates are charged. Catch-22 Type Scenario.</a:t>
            </a:r>
            <a:endParaRPr i="1">
              <a:solidFill>
                <a:schemeClr val="lt1"/>
              </a:solidFill>
              <a:latin typeface="Merriweather"/>
              <a:ea typeface="Merriweather"/>
              <a:cs typeface="Merriweather"/>
              <a:sym typeface="Merriweathe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311700" y="410000"/>
            <a:ext cx="2478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Objectives. </a:t>
            </a:r>
            <a:endParaRPr/>
          </a:p>
        </p:txBody>
      </p:sp>
      <p:grpSp>
        <p:nvGrpSpPr>
          <p:cNvPr id="93" name="Google Shape;93;p14"/>
          <p:cNvGrpSpPr/>
          <p:nvPr/>
        </p:nvGrpSpPr>
        <p:grpSpPr>
          <a:xfrm>
            <a:off x="431925" y="1304875"/>
            <a:ext cx="2628925" cy="3416400"/>
            <a:chOff x="431925" y="1304875"/>
            <a:chExt cx="2628925" cy="3416400"/>
          </a:xfrm>
        </p:grpSpPr>
        <p:sp>
          <p:nvSpPr>
            <p:cNvPr id="94" name="Google Shape;94;p14"/>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4"/>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6" name="Google Shape;96;p14"/>
          <p:cNvSpPr txBox="1"/>
          <p:nvPr>
            <p:ph idx="4294967295" type="body"/>
          </p:nvPr>
        </p:nvSpPr>
        <p:spPr>
          <a:xfrm>
            <a:off x="50642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Target</a:t>
            </a:r>
            <a:endParaRPr>
              <a:solidFill>
                <a:schemeClr val="lt1"/>
              </a:solidFill>
            </a:endParaRPr>
          </a:p>
        </p:txBody>
      </p:sp>
      <p:sp>
        <p:nvSpPr>
          <p:cNvPr id="97" name="Google Shape;97;p14"/>
          <p:cNvSpPr txBox="1"/>
          <p:nvPr>
            <p:ph idx="4294967295" type="body"/>
          </p:nvPr>
        </p:nvSpPr>
        <p:spPr>
          <a:xfrm>
            <a:off x="508400" y="1805175"/>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600"/>
              <a:t>W</a:t>
            </a:r>
            <a:r>
              <a:rPr b="1" lang="en" sz="1600"/>
              <a:t>e are to present our final recommendations on the Loan Applicants. A detailed, simple and complete analysis report to drive profit maximising decisions for your organisation, based on Loan Applicant data given to us.</a:t>
            </a:r>
            <a:endParaRPr b="1" sz="1600"/>
          </a:p>
        </p:txBody>
      </p:sp>
      <p:grpSp>
        <p:nvGrpSpPr>
          <p:cNvPr id="98" name="Google Shape;98;p14"/>
          <p:cNvGrpSpPr/>
          <p:nvPr/>
        </p:nvGrpSpPr>
        <p:grpSpPr>
          <a:xfrm>
            <a:off x="3320450" y="1304875"/>
            <a:ext cx="2632500" cy="3416400"/>
            <a:chOff x="3320450" y="1304875"/>
            <a:chExt cx="2632500" cy="3416400"/>
          </a:xfrm>
        </p:grpSpPr>
        <p:sp>
          <p:nvSpPr>
            <p:cNvPr id="99" name="Google Shape;99;p14"/>
            <p:cNvSpPr txBox="1"/>
            <p:nvPr/>
          </p:nvSpPr>
          <p:spPr>
            <a:xfrm>
              <a:off x="3324050"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4"/>
            <p:cNvSpPr/>
            <p:nvPr/>
          </p:nvSpPr>
          <p:spPr>
            <a:xfrm>
              <a:off x="33204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1" name="Google Shape;101;p14"/>
          <p:cNvSpPr txBox="1"/>
          <p:nvPr>
            <p:ph idx="4294967295" type="body"/>
          </p:nvPr>
        </p:nvSpPr>
        <p:spPr>
          <a:xfrm>
            <a:off x="3389450"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Objective 1</a:t>
            </a:r>
            <a:endParaRPr>
              <a:solidFill>
                <a:schemeClr val="lt1"/>
              </a:solidFill>
            </a:endParaRPr>
          </a:p>
        </p:txBody>
      </p:sp>
      <p:sp>
        <p:nvSpPr>
          <p:cNvPr id="102" name="Google Shape;102;p14"/>
          <p:cNvSpPr txBox="1"/>
          <p:nvPr>
            <p:ph idx="4294967295" type="body"/>
          </p:nvPr>
        </p:nvSpPr>
        <p:spPr>
          <a:xfrm>
            <a:off x="3360475" y="1805175"/>
            <a:ext cx="2478600" cy="1087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Minimise the Charge Offs, by identifying demographics least likely to </a:t>
            </a:r>
            <a:r>
              <a:rPr lang="en" sz="1600"/>
              <a:t>falter. </a:t>
            </a:r>
            <a:endParaRPr sz="1600"/>
          </a:p>
        </p:txBody>
      </p:sp>
      <p:sp>
        <p:nvSpPr>
          <p:cNvPr id="103" name="Google Shape;103;p14"/>
          <p:cNvSpPr txBox="1"/>
          <p:nvPr>
            <p:ph idx="4294967295" type="body"/>
          </p:nvPr>
        </p:nvSpPr>
        <p:spPr>
          <a:xfrm>
            <a:off x="3324750" y="3030550"/>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Objective 2</a:t>
            </a:r>
            <a:endParaRPr>
              <a:solidFill>
                <a:schemeClr val="lt1"/>
              </a:solidFill>
            </a:endParaRPr>
          </a:p>
        </p:txBody>
      </p:sp>
      <p:sp>
        <p:nvSpPr>
          <p:cNvPr id="104" name="Google Shape;104;p14"/>
          <p:cNvSpPr txBox="1"/>
          <p:nvPr>
            <p:ph idx="4294967295" type="body"/>
          </p:nvPr>
        </p:nvSpPr>
        <p:spPr>
          <a:xfrm>
            <a:off x="3332700" y="3512775"/>
            <a:ext cx="2478600" cy="1363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Capture all the </a:t>
            </a:r>
            <a:r>
              <a:rPr lang="en" sz="1600"/>
              <a:t>demographics</a:t>
            </a:r>
            <a:r>
              <a:rPr lang="en" sz="1600"/>
              <a:t> that are capable of paying back the loans.</a:t>
            </a:r>
            <a:endParaRPr sz="1600"/>
          </a:p>
        </p:txBody>
      </p:sp>
      <p:sp>
        <p:nvSpPr>
          <p:cNvPr id="105" name="Google Shape;105;p14"/>
          <p:cNvSpPr txBox="1"/>
          <p:nvPr/>
        </p:nvSpPr>
        <p:spPr>
          <a:xfrm>
            <a:off x="3320450" y="2970525"/>
            <a:ext cx="26325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4"/>
          <p:cNvSpPr txBox="1"/>
          <p:nvPr>
            <p:ph idx="4294967295" type="body"/>
          </p:nvPr>
        </p:nvSpPr>
        <p:spPr>
          <a:xfrm>
            <a:off x="3324750" y="2971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Objective 2</a:t>
            </a:r>
            <a:endParaRPr>
              <a:solidFill>
                <a:schemeClr val="lt1"/>
              </a:solidFill>
            </a:endParaRPr>
          </a:p>
        </p:txBody>
      </p:sp>
      <p:sp>
        <p:nvSpPr>
          <p:cNvPr id="107" name="Google Shape;107;p14"/>
          <p:cNvSpPr txBox="1"/>
          <p:nvPr/>
        </p:nvSpPr>
        <p:spPr>
          <a:xfrm>
            <a:off x="6138700" y="1246100"/>
            <a:ext cx="2698500" cy="363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By the end of presentation, you will in a position to quickly make transformational changes to your loan applicant handling. We have condensed all data provided to us you into a series of easily understandable visualisations.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i="1" lang="en">
                <a:latin typeface="Roboto"/>
                <a:ea typeface="Roboto"/>
                <a:cs typeface="Roboto"/>
                <a:sym typeface="Roboto"/>
              </a:rPr>
              <a:t>You will no longer be in dark or confusion about the information you need to make the right decision.</a:t>
            </a:r>
            <a:endParaRPr i="1">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ctr">
              <a:spcBef>
                <a:spcPts val="0"/>
              </a:spcBef>
              <a:spcAft>
                <a:spcPts val="0"/>
              </a:spcAft>
              <a:buNone/>
            </a:pPr>
            <a:r>
              <a:rPr b="1" lang="en">
                <a:latin typeface="Roboto"/>
                <a:ea typeface="Roboto"/>
                <a:cs typeface="Roboto"/>
                <a:sym typeface="Roboto"/>
              </a:rPr>
              <a:t>We Are Excited To Share Our Discoveries With You!</a:t>
            </a:r>
            <a:endParaRPr b="1">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32"/>
          <p:cNvSpPr/>
          <p:nvPr/>
        </p:nvSpPr>
        <p:spPr>
          <a:xfrm>
            <a:off x="5981425" y="0"/>
            <a:ext cx="3162600" cy="5143500"/>
          </a:xfrm>
          <a:prstGeom prst="roundRect">
            <a:avLst>
              <a:gd fmla="val 16667"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32"/>
          <p:cNvSpPr/>
          <p:nvPr/>
        </p:nvSpPr>
        <p:spPr>
          <a:xfrm>
            <a:off x="75" y="0"/>
            <a:ext cx="9144000" cy="894600"/>
          </a:xfrm>
          <a:prstGeom prst="roundRect">
            <a:avLst>
              <a:gd fmla="val 16667"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32"/>
          <p:cNvSpPr txBox="1"/>
          <p:nvPr/>
        </p:nvSpPr>
        <p:spPr>
          <a:xfrm>
            <a:off x="118125" y="161100"/>
            <a:ext cx="87555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200" u="sng">
                <a:solidFill>
                  <a:schemeClr val="lt1"/>
                </a:solidFill>
                <a:latin typeface="Merriweather"/>
                <a:ea typeface="Merriweather"/>
                <a:cs typeface="Merriweather"/>
                <a:sym typeface="Merriweather"/>
              </a:rPr>
              <a:t>Impact Of Credit Grade on Interest Rate</a:t>
            </a:r>
            <a:endParaRPr sz="2200" u="sng">
              <a:solidFill>
                <a:schemeClr val="lt1"/>
              </a:solidFill>
              <a:latin typeface="Merriweather"/>
              <a:ea typeface="Merriweather"/>
              <a:cs typeface="Merriweather"/>
              <a:sym typeface="Merriweather"/>
            </a:endParaRPr>
          </a:p>
        </p:txBody>
      </p:sp>
      <p:sp>
        <p:nvSpPr>
          <p:cNvPr id="304" name="Google Shape;304;p32"/>
          <p:cNvSpPr txBox="1"/>
          <p:nvPr/>
        </p:nvSpPr>
        <p:spPr>
          <a:xfrm>
            <a:off x="6217150" y="298800"/>
            <a:ext cx="2952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305" name="Google Shape;305;p32"/>
          <p:cNvSpPr txBox="1"/>
          <p:nvPr/>
        </p:nvSpPr>
        <p:spPr>
          <a:xfrm>
            <a:off x="5989525" y="894600"/>
            <a:ext cx="31464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600">
              <a:solidFill>
                <a:schemeClr val="lt1"/>
              </a:solidFill>
              <a:latin typeface="Merriweather"/>
              <a:ea typeface="Merriweather"/>
              <a:cs typeface="Merriweather"/>
              <a:sym typeface="Merriweather"/>
            </a:endParaRPr>
          </a:p>
        </p:txBody>
      </p:sp>
      <p:pic>
        <p:nvPicPr>
          <p:cNvPr id="306" name="Google Shape;306;p32"/>
          <p:cNvPicPr preferRelativeResize="0"/>
          <p:nvPr/>
        </p:nvPicPr>
        <p:blipFill>
          <a:blip r:embed="rId3">
            <a:alphaModFix/>
          </a:blip>
          <a:stretch>
            <a:fillRect/>
          </a:stretch>
        </p:blipFill>
        <p:spPr>
          <a:xfrm>
            <a:off x="58650" y="970800"/>
            <a:ext cx="5770374" cy="4048400"/>
          </a:xfrm>
          <a:prstGeom prst="rect">
            <a:avLst/>
          </a:prstGeom>
          <a:noFill/>
          <a:ln>
            <a:noFill/>
          </a:ln>
        </p:spPr>
      </p:pic>
      <p:sp>
        <p:nvSpPr>
          <p:cNvPr id="307" name="Google Shape;307;p32"/>
          <p:cNvSpPr txBox="1"/>
          <p:nvPr/>
        </p:nvSpPr>
        <p:spPr>
          <a:xfrm>
            <a:off x="6090600" y="970950"/>
            <a:ext cx="2660100" cy="320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a:solidFill>
                  <a:srgbClr val="FFFFFF"/>
                </a:solidFill>
                <a:latin typeface="Merriweather"/>
                <a:ea typeface="Merriweather"/>
                <a:cs typeface="Merriweather"/>
                <a:sym typeface="Merriweather"/>
              </a:rPr>
              <a:t>We Observe a Very Strong </a:t>
            </a:r>
            <a:r>
              <a:rPr i="1" lang="en">
                <a:solidFill>
                  <a:srgbClr val="FFFFFF"/>
                </a:solidFill>
                <a:latin typeface="Merriweather"/>
                <a:ea typeface="Merriweather"/>
                <a:cs typeface="Merriweather"/>
                <a:sym typeface="Merriweather"/>
              </a:rPr>
              <a:t>Negative</a:t>
            </a:r>
            <a:r>
              <a:rPr i="1" lang="en">
                <a:solidFill>
                  <a:srgbClr val="FFFFFF"/>
                </a:solidFill>
                <a:latin typeface="Merriweather"/>
                <a:ea typeface="Merriweather"/>
                <a:cs typeface="Merriweather"/>
                <a:sym typeface="Merriweather"/>
              </a:rPr>
              <a:t> Correlation Between Applicant's Credit Grade And Interest Rates Offered to him. A Credit rating of A, corresponds to a very low likely of charge offs. As it declines, to B, C and then further down, interest rates start to go up radically. Meaning higher interest rates are charged as a means to cover for risk if the applicant's Credit Rating is Bad.</a:t>
            </a:r>
            <a:endParaRPr i="1">
              <a:solidFill>
                <a:srgbClr val="FFFFFF"/>
              </a:solidFill>
              <a:latin typeface="Merriweather"/>
              <a:ea typeface="Merriweather"/>
              <a:cs typeface="Merriweather"/>
              <a:sym typeface="Merriweathe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33"/>
          <p:cNvSpPr/>
          <p:nvPr/>
        </p:nvSpPr>
        <p:spPr>
          <a:xfrm>
            <a:off x="75" y="0"/>
            <a:ext cx="9144000" cy="894600"/>
          </a:xfrm>
          <a:prstGeom prst="roundRect">
            <a:avLst>
              <a:gd fmla="val 16667"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33"/>
          <p:cNvSpPr/>
          <p:nvPr/>
        </p:nvSpPr>
        <p:spPr>
          <a:xfrm>
            <a:off x="10626" y="0"/>
            <a:ext cx="3162600" cy="5143500"/>
          </a:xfrm>
          <a:prstGeom prst="roundRect">
            <a:avLst>
              <a:gd fmla="val 16667"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14" name="Google Shape;314;p33"/>
          <p:cNvSpPr txBox="1"/>
          <p:nvPr/>
        </p:nvSpPr>
        <p:spPr>
          <a:xfrm>
            <a:off x="221650" y="174250"/>
            <a:ext cx="8833200" cy="78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200" u="sng">
                <a:solidFill>
                  <a:schemeClr val="lt1"/>
                </a:solidFill>
                <a:latin typeface="Merriweather"/>
                <a:ea typeface="Merriweather"/>
                <a:cs typeface="Merriweather"/>
                <a:sym typeface="Merriweather"/>
              </a:rPr>
              <a:t>Impact of Loan Value On Interest Rate</a:t>
            </a:r>
            <a:endParaRPr b="1" i="1" sz="1600">
              <a:solidFill>
                <a:schemeClr val="lt1"/>
              </a:solidFill>
              <a:latin typeface="Merriweather"/>
              <a:ea typeface="Merriweather"/>
              <a:cs typeface="Merriweather"/>
              <a:sym typeface="Merriweather"/>
            </a:endParaRPr>
          </a:p>
          <a:p>
            <a:pPr indent="0" lvl="0" marL="0" rtl="0" algn="l">
              <a:spcBef>
                <a:spcPts val="0"/>
              </a:spcBef>
              <a:spcAft>
                <a:spcPts val="0"/>
              </a:spcAft>
              <a:buNone/>
            </a:pPr>
            <a:r>
              <a:t/>
            </a:r>
            <a:endParaRPr b="1" sz="1700" u="sng">
              <a:solidFill>
                <a:schemeClr val="lt1"/>
              </a:solidFill>
              <a:latin typeface="Merriweather"/>
              <a:ea typeface="Merriweather"/>
              <a:cs typeface="Merriweather"/>
              <a:sym typeface="Merriweather"/>
            </a:endParaRPr>
          </a:p>
        </p:txBody>
      </p:sp>
      <p:sp>
        <p:nvSpPr>
          <p:cNvPr id="315" name="Google Shape;315;p33"/>
          <p:cNvSpPr txBox="1"/>
          <p:nvPr/>
        </p:nvSpPr>
        <p:spPr>
          <a:xfrm>
            <a:off x="77975" y="1723525"/>
            <a:ext cx="2979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rgbClr val="FFFFFF"/>
              </a:solidFill>
              <a:latin typeface="Merriweather"/>
              <a:ea typeface="Merriweather"/>
              <a:cs typeface="Merriweather"/>
              <a:sym typeface="Merriweather"/>
            </a:endParaRPr>
          </a:p>
        </p:txBody>
      </p:sp>
      <p:sp>
        <p:nvSpPr>
          <p:cNvPr id="316" name="Google Shape;316;p33"/>
          <p:cNvSpPr txBox="1"/>
          <p:nvPr/>
        </p:nvSpPr>
        <p:spPr>
          <a:xfrm>
            <a:off x="10625" y="1555150"/>
            <a:ext cx="2979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lt1"/>
              </a:solidFill>
              <a:latin typeface="Merriweather"/>
              <a:ea typeface="Merriweather"/>
              <a:cs typeface="Merriweather"/>
              <a:sym typeface="Merriweather"/>
            </a:endParaRPr>
          </a:p>
        </p:txBody>
      </p:sp>
      <p:pic>
        <p:nvPicPr>
          <p:cNvPr id="317" name="Google Shape;317;p33"/>
          <p:cNvPicPr preferRelativeResize="0"/>
          <p:nvPr/>
        </p:nvPicPr>
        <p:blipFill>
          <a:blip r:embed="rId3">
            <a:alphaModFix/>
          </a:blip>
          <a:stretch>
            <a:fillRect/>
          </a:stretch>
        </p:blipFill>
        <p:spPr>
          <a:xfrm>
            <a:off x="3300526" y="1488225"/>
            <a:ext cx="5665975" cy="2868400"/>
          </a:xfrm>
          <a:prstGeom prst="rect">
            <a:avLst/>
          </a:prstGeom>
          <a:noFill/>
          <a:ln>
            <a:noFill/>
          </a:ln>
        </p:spPr>
      </p:pic>
      <p:sp>
        <p:nvSpPr>
          <p:cNvPr id="318" name="Google Shape;318;p33"/>
          <p:cNvSpPr txBox="1"/>
          <p:nvPr/>
        </p:nvSpPr>
        <p:spPr>
          <a:xfrm>
            <a:off x="302075" y="1555150"/>
            <a:ext cx="25797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Merriweather"/>
                <a:ea typeface="Merriweather"/>
                <a:cs typeface="Merriweather"/>
                <a:sym typeface="Merriweather"/>
              </a:rPr>
              <a:t>Higher Loan Value corresponds to higher interest, since in case of charge offs, the organisation has a lot to lose. Therefore, risk must be compensated with higher interest Rates.</a:t>
            </a:r>
            <a:endParaRPr>
              <a:solidFill>
                <a:schemeClr val="lt1"/>
              </a:solidFill>
              <a:latin typeface="Merriweather"/>
              <a:ea typeface="Merriweather"/>
              <a:cs typeface="Merriweather"/>
              <a:sym typeface="Merriweathe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34"/>
          <p:cNvSpPr/>
          <p:nvPr/>
        </p:nvSpPr>
        <p:spPr>
          <a:xfrm>
            <a:off x="5981425" y="0"/>
            <a:ext cx="3162600" cy="5143500"/>
          </a:xfrm>
          <a:prstGeom prst="roundRect">
            <a:avLst>
              <a:gd fmla="val 16667"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34"/>
          <p:cNvSpPr/>
          <p:nvPr/>
        </p:nvSpPr>
        <p:spPr>
          <a:xfrm>
            <a:off x="75" y="0"/>
            <a:ext cx="9144000" cy="894600"/>
          </a:xfrm>
          <a:prstGeom prst="roundRect">
            <a:avLst>
              <a:gd fmla="val 16667"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34"/>
          <p:cNvSpPr txBox="1"/>
          <p:nvPr/>
        </p:nvSpPr>
        <p:spPr>
          <a:xfrm>
            <a:off x="118125" y="161100"/>
            <a:ext cx="87555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200" u="sng">
                <a:solidFill>
                  <a:schemeClr val="lt1"/>
                </a:solidFill>
                <a:latin typeface="Roboto"/>
                <a:ea typeface="Roboto"/>
                <a:cs typeface="Roboto"/>
                <a:sym typeface="Roboto"/>
              </a:rPr>
              <a:t>Impact of Applicant’s Debt-To-Income Ratio on Interest Rate</a:t>
            </a:r>
            <a:endParaRPr b="1" sz="2200" u="sng">
              <a:solidFill>
                <a:schemeClr val="lt1"/>
              </a:solidFill>
              <a:latin typeface="Roboto"/>
              <a:ea typeface="Roboto"/>
              <a:cs typeface="Roboto"/>
              <a:sym typeface="Roboto"/>
            </a:endParaRPr>
          </a:p>
        </p:txBody>
      </p:sp>
      <p:sp>
        <p:nvSpPr>
          <p:cNvPr id="326" name="Google Shape;326;p34"/>
          <p:cNvSpPr txBox="1"/>
          <p:nvPr/>
        </p:nvSpPr>
        <p:spPr>
          <a:xfrm>
            <a:off x="6217150" y="298800"/>
            <a:ext cx="2952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327" name="Google Shape;327;p34"/>
          <p:cNvSpPr txBox="1"/>
          <p:nvPr/>
        </p:nvSpPr>
        <p:spPr>
          <a:xfrm>
            <a:off x="5989525" y="894600"/>
            <a:ext cx="31464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600">
              <a:solidFill>
                <a:schemeClr val="lt1"/>
              </a:solidFill>
              <a:latin typeface="Merriweather"/>
              <a:ea typeface="Merriweather"/>
              <a:cs typeface="Merriweather"/>
              <a:sym typeface="Merriweather"/>
            </a:endParaRPr>
          </a:p>
        </p:txBody>
      </p:sp>
      <p:pic>
        <p:nvPicPr>
          <p:cNvPr id="328" name="Google Shape;328;p34"/>
          <p:cNvPicPr preferRelativeResize="0"/>
          <p:nvPr/>
        </p:nvPicPr>
        <p:blipFill>
          <a:blip r:embed="rId3">
            <a:alphaModFix/>
          </a:blip>
          <a:stretch>
            <a:fillRect/>
          </a:stretch>
        </p:blipFill>
        <p:spPr>
          <a:xfrm>
            <a:off x="118125" y="1249500"/>
            <a:ext cx="5710901" cy="3588274"/>
          </a:xfrm>
          <a:prstGeom prst="rect">
            <a:avLst/>
          </a:prstGeom>
          <a:noFill/>
          <a:ln>
            <a:noFill/>
          </a:ln>
        </p:spPr>
      </p:pic>
      <p:sp>
        <p:nvSpPr>
          <p:cNvPr id="329" name="Google Shape;329;p34"/>
          <p:cNvSpPr txBox="1"/>
          <p:nvPr/>
        </p:nvSpPr>
        <p:spPr>
          <a:xfrm>
            <a:off x="6217150" y="2048400"/>
            <a:ext cx="25797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
                <a:solidFill>
                  <a:schemeClr val="lt1"/>
                </a:solidFill>
                <a:latin typeface="Merriweather"/>
                <a:ea typeface="Merriweather"/>
                <a:cs typeface="Merriweather"/>
                <a:sym typeface="Merriweather"/>
              </a:rPr>
              <a:t>Postive Correlation.</a:t>
            </a:r>
            <a:r>
              <a:rPr i="1" lang="en">
                <a:solidFill>
                  <a:schemeClr val="lt1"/>
                </a:solidFill>
                <a:latin typeface="Merriweather"/>
                <a:ea typeface="Merriweather"/>
                <a:cs typeface="Merriweather"/>
                <a:sym typeface="Merriweather"/>
              </a:rPr>
              <a:t> Lower Debt To Income Ratio Corresponds to lower Interest Rate and Vice Versa</a:t>
            </a:r>
            <a:endParaRPr i="1">
              <a:solidFill>
                <a:schemeClr val="lt1"/>
              </a:solidFill>
              <a:latin typeface="Merriweather"/>
              <a:ea typeface="Merriweather"/>
              <a:cs typeface="Merriweather"/>
              <a:sym typeface="Merriweathe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35"/>
          <p:cNvSpPr/>
          <p:nvPr/>
        </p:nvSpPr>
        <p:spPr>
          <a:xfrm>
            <a:off x="0" y="0"/>
            <a:ext cx="9144000" cy="894600"/>
          </a:xfrm>
          <a:prstGeom prst="roundRect">
            <a:avLst>
              <a:gd fmla="val 16667"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35"/>
          <p:cNvSpPr/>
          <p:nvPr/>
        </p:nvSpPr>
        <p:spPr>
          <a:xfrm>
            <a:off x="10626" y="0"/>
            <a:ext cx="3162600" cy="5143500"/>
          </a:xfrm>
          <a:prstGeom prst="roundRect">
            <a:avLst>
              <a:gd fmla="val 16667"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36" name="Google Shape;336;p35"/>
          <p:cNvSpPr txBox="1"/>
          <p:nvPr/>
        </p:nvSpPr>
        <p:spPr>
          <a:xfrm>
            <a:off x="155400" y="109500"/>
            <a:ext cx="8833200" cy="78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200" u="sng">
                <a:solidFill>
                  <a:schemeClr val="lt1"/>
                </a:solidFill>
                <a:latin typeface="Merriweather"/>
                <a:ea typeface="Merriweather"/>
                <a:cs typeface="Merriweather"/>
                <a:sym typeface="Merriweather"/>
              </a:rPr>
              <a:t>Impact Of Annual Income on Loan Amount Recovered</a:t>
            </a:r>
            <a:endParaRPr b="1" i="1" sz="1600">
              <a:solidFill>
                <a:schemeClr val="lt1"/>
              </a:solidFill>
              <a:latin typeface="Merriweather"/>
              <a:ea typeface="Merriweather"/>
              <a:cs typeface="Merriweather"/>
              <a:sym typeface="Merriweather"/>
            </a:endParaRPr>
          </a:p>
          <a:p>
            <a:pPr indent="0" lvl="0" marL="0" rtl="0" algn="l">
              <a:spcBef>
                <a:spcPts val="0"/>
              </a:spcBef>
              <a:spcAft>
                <a:spcPts val="0"/>
              </a:spcAft>
              <a:buNone/>
            </a:pPr>
            <a:r>
              <a:t/>
            </a:r>
            <a:endParaRPr b="1" sz="1700" u="sng">
              <a:solidFill>
                <a:schemeClr val="lt1"/>
              </a:solidFill>
              <a:latin typeface="Merriweather"/>
              <a:ea typeface="Merriweather"/>
              <a:cs typeface="Merriweather"/>
              <a:sym typeface="Merriweather"/>
            </a:endParaRPr>
          </a:p>
        </p:txBody>
      </p:sp>
      <p:sp>
        <p:nvSpPr>
          <p:cNvPr id="337" name="Google Shape;337;p35"/>
          <p:cNvSpPr txBox="1"/>
          <p:nvPr/>
        </p:nvSpPr>
        <p:spPr>
          <a:xfrm>
            <a:off x="77975" y="1723525"/>
            <a:ext cx="2979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rgbClr val="FFFFFF"/>
              </a:solidFill>
              <a:latin typeface="Merriweather"/>
              <a:ea typeface="Merriweather"/>
              <a:cs typeface="Merriweather"/>
              <a:sym typeface="Merriweather"/>
            </a:endParaRPr>
          </a:p>
        </p:txBody>
      </p:sp>
      <p:sp>
        <p:nvSpPr>
          <p:cNvPr id="338" name="Google Shape;338;p35"/>
          <p:cNvSpPr txBox="1"/>
          <p:nvPr/>
        </p:nvSpPr>
        <p:spPr>
          <a:xfrm>
            <a:off x="10625" y="1555150"/>
            <a:ext cx="2979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lt1"/>
              </a:solidFill>
              <a:latin typeface="Merriweather"/>
              <a:ea typeface="Merriweather"/>
              <a:cs typeface="Merriweather"/>
              <a:sym typeface="Merriweather"/>
            </a:endParaRPr>
          </a:p>
        </p:txBody>
      </p:sp>
      <p:sp>
        <p:nvSpPr>
          <p:cNvPr id="339" name="Google Shape;339;p35"/>
          <p:cNvSpPr txBox="1"/>
          <p:nvPr/>
        </p:nvSpPr>
        <p:spPr>
          <a:xfrm>
            <a:off x="44225" y="1619900"/>
            <a:ext cx="3095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a:solidFill>
                <a:schemeClr val="lt1"/>
              </a:solidFill>
              <a:latin typeface="Merriweather"/>
              <a:ea typeface="Merriweather"/>
              <a:cs typeface="Merriweather"/>
              <a:sym typeface="Merriweather"/>
            </a:endParaRPr>
          </a:p>
        </p:txBody>
      </p:sp>
      <p:pic>
        <p:nvPicPr>
          <p:cNvPr id="340" name="Google Shape;340;p35"/>
          <p:cNvPicPr preferRelativeResize="0"/>
          <p:nvPr/>
        </p:nvPicPr>
        <p:blipFill>
          <a:blip r:embed="rId3">
            <a:alphaModFix/>
          </a:blip>
          <a:stretch>
            <a:fillRect/>
          </a:stretch>
        </p:blipFill>
        <p:spPr>
          <a:xfrm>
            <a:off x="3217150" y="945875"/>
            <a:ext cx="5774451" cy="4065850"/>
          </a:xfrm>
          <a:prstGeom prst="rect">
            <a:avLst/>
          </a:prstGeom>
          <a:noFill/>
          <a:ln>
            <a:noFill/>
          </a:ln>
        </p:spPr>
      </p:pic>
      <p:sp>
        <p:nvSpPr>
          <p:cNvPr id="341" name="Google Shape;341;p35"/>
          <p:cNvSpPr txBox="1"/>
          <p:nvPr/>
        </p:nvSpPr>
        <p:spPr>
          <a:xfrm>
            <a:off x="302075" y="1555150"/>
            <a:ext cx="25797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Merriweather"/>
                <a:ea typeface="Merriweather"/>
                <a:cs typeface="Merriweather"/>
                <a:sym typeface="Merriweather"/>
              </a:rPr>
              <a:t>Higher Yearly Income Increases The </a:t>
            </a:r>
            <a:r>
              <a:rPr lang="en">
                <a:solidFill>
                  <a:schemeClr val="lt1"/>
                </a:solidFill>
                <a:latin typeface="Merriweather"/>
                <a:ea typeface="Merriweather"/>
                <a:cs typeface="Merriweather"/>
                <a:sym typeface="Merriweather"/>
              </a:rPr>
              <a:t>Prevalence</a:t>
            </a:r>
            <a:r>
              <a:rPr lang="en">
                <a:solidFill>
                  <a:schemeClr val="lt1"/>
                </a:solidFill>
                <a:latin typeface="Merriweather"/>
                <a:ea typeface="Merriweather"/>
                <a:cs typeface="Merriweather"/>
                <a:sym typeface="Merriweather"/>
              </a:rPr>
              <a:t> of Recovery of Charged Off Value, Making it Open of the most Thing Factors in Our Overall Analysis, as it Has Consistently Been an important Predictor of a Lot of Things.</a:t>
            </a:r>
            <a:endParaRPr>
              <a:solidFill>
                <a:schemeClr val="lt1"/>
              </a:solidFill>
              <a:latin typeface="Merriweather"/>
              <a:ea typeface="Merriweather"/>
              <a:cs typeface="Merriweather"/>
              <a:sym typeface="Merriweathe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36"/>
          <p:cNvSpPr/>
          <p:nvPr/>
        </p:nvSpPr>
        <p:spPr>
          <a:xfrm>
            <a:off x="5981425" y="0"/>
            <a:ext cx="3162600" cy="5143500"/>
          </a:xfrm>
          <a:prstGeom prst="roundRect">
            <a:avLst>
              <a:gd fmla="val 16667"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36"/>
          <p:cNvSpPr/>
          <p:nvPr/>
        </p:nvSpPr>
        <p:spPr>
          <a:xfrm>
            <a:off x="75" y="0"/>
            <a:ext cx="9144000" cy="894600"/>
          </a:xfrm>
          <a:prstGeom prst="roundRect">
            <a:avLst>
              <a:gd fmla="val 16667"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36"/>
          <p:cNvSpPr txBox="1"/>
          <p:nvPr/>
        </p:nvSpPr>
        <p:spPr>
          <a:xfrm>
            <a:off x="118125" y="161100"/>
            <a:ext cx="87555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200" u="sng">
                <a:solidFill>
                  <a:schemeClr val="lt1"/>
                </a:solidFill>
                <a:latin typeface="Roboto"/>
                <a:ea typeface="Roboto"/>
                <a:cs typeface="Roboto"/>
                <a:sym typeface="Roboto"/>
              </a:rPr>
              <a:t>Impact of Applicant’s Credit Grades on Annual Income</a:t>
            </a:r>
            <a:endParaRPr b="1" sz="2200" u="sng">
              <a:solidFill>
                <a:schemeClr val="lt1"/>
              </a:solidFill>
              <a:latin typeface="Roboto"/>
              <a:ea typeface="Roboto"/>
              <a:cs typeface="Roboto"/>
              <a:sym typeface="Roboto"/>
            </a:endParaRPr>
          </a:p>
        </p:txBody>
      </p:sp>
      <p:sp>
        <p:nvSpPr>
          <p:cNvPr id="349" name="Google Shape;349;p36"/>
          <p:cNvSpPr txBox="1"/>
          <p:nvPr/>
        </p:nvSpPr>
        <p:spPr>
          <a:xfrm>
            <a:off x="6217150" y="298800"/>
            <a:ext cx="2952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350" name="Google Shape;350;p36"/>
          <p:cNvSpPr txBox="1"/>
          <p:nvPr/>
        </p:nvSpPr>
        <p:spPr>
          <a:xfrm>
            <a:off x="5989525" y="894600"/>
            <a:ext cx="31464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600">
              <a:solidFill>
                <a:schemeClr val="lt1"/>
              </a:solidFill>
              <a:latin typeface="Merriweather"/>
              <a:ea typeface="Merriweather"/>
              <a:cs typeface="Merriweather"/>
              <a:sym typeface="Merriweather"/>
            </a:endParaRPr>
          </a:p>
        </p:txBody>
      </p:sp>
      <p:sp>
        <p:nvSpPr>
          <p:cNvPr id="351" name="Google Shape;351;p36"/>
          <p:cNvSpPr txBox="1"/>
          <p:nvPr/>
        </p:nvSpPr>
        <p:spPr>
          <a:xfrm>
            <a:off x="6217150" y="2048400"/>
            <a:ext cx="25797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a:solidFill>
                  <a:schemeClr val="lt1"/>
                </a:solidFill>
                <a:latin typeface="Merriweather"/>
                <a:ea typeface="Merriweather"/>
                <a:cs typeface="Merriweather"/>
                <a:sym typeface="Merriweather"/>
              </a:rPr>
              <a:t>It can be concluded across the Credit Grade that the people getting charged off are generally in the lower income group than the people getting lesser charge offs</a:t>
            </a:r>
            <a:endParaRPr i="1">
              <a:solidFill>
                <a:schemeClr val="lt1"/>
              </a:solidFill>
              <a:latin typeface="Merriweather"/>
              <a:ea typeface="Merriweather"/>
              <a:cs typeface="Merriweather"/>
              <a:sym typeface="Merriweather"/>
            </a:endParaRPr>
          </a:p>
        </p:txBody>
      </p:sp>
      <p:pic>
        <p:nvPicPr>
          <p:cNvPr id="352" name="Google Shape;352;p36"/>
          <p:cNvPicPr preferRelativeResize="0"/>
          <p:nvPr/>
        </p:nvPicPr>
        <p:blipFill>
          <a:blip r:embed="rId3">
            <a:alphaModFix/>
          </a:blip>
          <a:stretch>
            <a:fillRect/>
          </a:stretch>
        </p:blipFill>
        <p:spPr>
          <a:xfrm>
            <a:off x="118125" y="1325700"/>
            <a:ext cx="5676625" cy="3606517"/>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37"/>
          <p:cNvSpPr/>
          <p:nvPr/>
        </p:nvSpPr>
        <p:spPr>
          <a:xfrm>
            <a:off x="0" y="0"/>
            <a:ext cx="9144000" cy="894600"/>
          </a:xfrm>
          <a:prstGeom prst="roundRect">
            <a:avLst>
              <a:gd fmla="val 16667"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37"/>
          <p:cNvSpPr/>
          <p:nvPr/>
        </p:nvSpPr>
        <p:spPr>
          <a:xfrm>
            <a:off x="10626" y="0"/>
            <a:ext cx="3162600" cy="5143500"/>
          </a:xfrm>
          <a:prstGeom prst="roundRect">
            <a:avLst>
              <a:gd fmla="val 16667"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59" name="Google Shape;359;p37"/>
          <p:cNvSpPr txBox="1"/>
          <p:nvPr/>
        </p:nvSpPr>
        <p:spPr>
          <a:xfrm>
            <a:off x="162850" y="109500"/>
            <a:ext cx="6705900" cy="78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200" u="sng">
                <a:solidFill>
                  <a:schemeClr val="lt1"/>
                </a:solidFill>
                <a:latin typeface="Merriweather"/>
                <a:ea typeface="Merriweather"/>
                <a:cs typeface="Merriweather"/>
                <a:sym typeface="Merriweather"/>
              </a:rPr>
              <a:t>Pair Plots</a:t>
            </a:r>
            <a:r>
              <a:rPr b="1" lang="en" sz="2200">
                <a:solidFill>
                  <a:schemeClr val="lt1"/>
                </a:solidFill>
                <a:latin typeface="Merriweather"/>
                <a:ea typeface="Merriweather"/>
                <a:cs typeface="Merriweather"/>
                <a:sym typeface="Merriweather"/>
              </a:rPr>
              <a:t> </a:t>
            </a:r>
            <a:r>
              <a:rPr i="1" lang="en" sz="1700">
                <a:solidFill>
                  <a:schemeClr val="lt1"/>
                </a:solidFill>
                <a:latin typeface="Merriweather"/>
                <a:ea typeface="Merriweather"/>
                <a:cs typeface="Merriweather"/>
                <a:sym typeface="Merriweather"/>
              </a:rPr>
              <a:t>(Bird’s Eye View of Business Fidelity Overtime)</a:t>
            </a:r>
            <a:endParaRPr i="1" sz="1100">
              <a:solidFill>
                <a:schemeClr val="lt1"/>
              </a:solidFill>
              <a:latin typeface="Merriweather"/>
              <a:ea typeface="Merriweather"/>
              <a:cs typeface="Merriweather"/>
              <a:sym typeface="Merriweather"/>
            </a:endParaRPr>
          </a:p>
          <a:p>
            <a:pPr indent="0" lvl="0" marL="0" rtl="0" algn="l">
              <a:spcBef>
                <a:spcPts val="0"/>
              </a:spcBef>
              <a:spcAft>
                <a:spcPts val="0"/>
              </a:spcAft>
              <a:buNone/>
            </a:pPr>
            <a:r>
              <a:t/>
            </a:r>
            <a:endParaRPr b="1" sz="1700" u="sng">
              <a:solidFill>
                <a:schemeClr val="lt1"/>
              </a:solidFill>
              <a:latin typeface="Merriweather"/>
              <a:ea typeface="Merriweather"/>
              <a:cs typeface="Merriweather"/>
              <a:sym typeface="Merriweather"/>
            </a:endParaRPr>
          </a:p>
        </p:txBody>
      </p:sp>
      <p:sp>
        <p:nvSpPr>
          <p:cNvPr id="360" name="Google Shape;360;p37"/>
          <p:cNvSpPr txBox="1"/>
          <p:nvPr/>
        </p:nvSpPr>
        <p:spPr>
          <a:xfrm>
            <a:off x="77975" y="1723525"/>
            <a:ext cx="2979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rgbClr val="FFFFFF"/>
              </a:solidFill>
              <a:latin typeface="Merriweather"/>
              <a:ea typeface="Merriweather"/>
              <a:cs typeface="Merriweather"/>
              <a:sym typeface="Merriweather"/>
            </a:endParaRPr>
          </a:p>
        </p:txBody>
      </p:sp>
      <p:sp>
        <p:nvSpPr>
          <p:cNvPr id="361" name="Google Shape;361;p37"/>
          <p:cNvSpPr txBox="1"/>
          <p:nvPr/>
        </p:nvSpPr>
        <p:spPr>
          <a:xfrm>
            <a:off x="10625" y="1555150"/>
            <a:ext cx="2979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lt1"/>
              </a:solidFill>
              <a:latin typeface="Merriweather"/>
              <a:ea typeface="Merriweather"/>
              <a:cs typeface="Merriweather"/>
              <a:sym typeface="Merriweather"/>
            </a:endParaRPr>
          </a:p>
        </p:txBody>
      </p:sp>
      <p:sp>
        <p:nvSpPr>
          <p:cNvPr id="362" name="Google Shape;362;p37"/>
          <p:cNvSpPr txBox="1"/>
          <p:nvPr/>
        </p:nvSpPr>
        <p:spPr>
          <a:xfrm>
            <a:off x="44225" y="1619900"/>
            <a:ext cx="3095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a:solidFill>
                <a:schemeClr val="lt1"/>
              </a:solidFill>
              <a:latin typeface="Merriweather"/>
              <a:ea typeface="Merriweather"/>
              <a:cs typeface="Merriweather"/>
              <a:sym typeface="Merriweather"/>
            </a:endParaRPr>
          </a:p>
        </p:txBody>
      </p:sp>
      <p:sp>
        <p:nvSpPr>
          <p:cNvPr id="363" name="Google Shape;363;p37"/>
          <p:cNvSpPr txBox="1"/>
          <p:nvPr/>
        </p:nvSpPr>
        <p:spPr>
          <a:xfrm>
            <a:off x="302075" y="1396200"/>
            <a:ext cx="2579700" cy="363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a:solidFill>
                  <a:schemeClr val="lt1"/>
                </a:solidFill>
                <a:latin typeface="Merriweather"/>
                <a:ea typeface="Merriweather"/>
                <a:cs typeface="Merriweather"/>
                <a:sym typeface="Merriweather"/>
              </a:rPr>
              <a:t>A YoY Growth Of Applicants can be seen over the years, which is good news, but also needs an upgrade in loss making fault line analysis.</a:t>
            </a:r>
            <a:endParaRPr i="1">
              <a:solidFill>
                <a:schemeClr val="lt1"/>
              </a:solidFill>
              <a:latin typeface="Merriweather"/>
              <a:ea typeface="Merriweather"/>
              <a:cs typeface="Merriweather"/>
              <a:sym typeface="Merriweather"/>
            </a:endParaRPr>
          </a:p>
          <a:p>
            <a:pPr indent="0" lvl="0" marL="0" rtl="0" algn="l">
              <a:spcBef>
                <a:spcPts val="0"/>
              </a:spcBef>
              <a:spcAft>
                <a:spcPts val="0"/>
              </a:spcAft>
              <a:buNone/>
            </a:pPr>
            <a:r>
              <a:t/>
            </a:r>
            <a:endParaRPr i="1">
              <a:solidFill>
                <a:schemeClr val="lt1"/>
              </a:solidFill>
              <a:latin typeface="Merriweather"/>
              <a:ea typeface="Merriweather"/>
              <a:cs typeface="Merriweather"/>
              <a:sym typeface="Merriweather"/>
            </a:endParaRPr>
          </a:p>
          <a:p>
            <a:pPr indent="0" lvl="0" marL="0" rtl="0" algn="l">
              <a:spcBef>
                <a:spcPts val="0"/>
              </a:spcBef>
              <a:spcAft>
                <a:spcPts val="0"/>
              </a:spcAft>
              <a:buNone/>
            </a:pPr>
            <a:r>
              <a:rPr i="1" lang="en">
                <a:solidFill>
                  <a:schemeClr val="lt1"/>
                </a:solidFill>
                <a:latin typeface="Merriweather"/>
                <a:ea typeface="Merriweather"/>
                <a:cs typeface="Merriweather"/>
                <a:sym typeface="Merriweather"/>
              </a:rPr>
              <a:t>Interest Rates and Charged Off Ratios are in direct correlation with each other.</a:t>
            </a:r>
            <a:endParaRPr i="1">
              <a:solidFill>
                <a:schemeClr val="lt1"/>
              </a:solidFill>
              <a:latin typeface="Merriweather"/>
              <a:ea typeface="Merriweather"/>
              <a:cs typeface="Merriweather"/>
              <a:sym typeface="Merriweather"/>
            </a:endParaRPr>
          </a:p>
          <a:p>
            <a:pPr indent="0" lvl="0" marL="0" rtl="0" algn="l">
              <a:spcBef>
                <a:spcPts val="0"/>
              </a:spcBef>
              <a:spcAft>
                <a:spcPts val="0"/>
              </a:spcAft>
              <a:buNone/>
            </a:pPr>
            <a:r>
              <a:t/>
            </a:r>
            <a:endParaRPr>
              <a:solidFill>
                <a:schemeClr val="lt1"/>
              </a:solidFill>
              <a:latin typeface="Merriweather"/>
              <a:ea typeface="Merriweather"/>
              <a:cs typeface="Merriweather"/>
              <a:sym typeface="Merriweather"/>
            </a:endParaRPr>
          </a:p>
          <a:p>
            <a:pPr indent="0" lvl="0" marL="0" rtl="0" algn="l">
              <a:spcBef>
                <a:spcPts val="0"/>
              </a:spcBef>
              <a:spcAft>
                <a:spcPts val="0"/>
              </a:spcAft>
              <a:buNone/>
            </a:pPr>
            <a:r>
              <a:rPr i="1" lang="en">
                <a:solidFill>
                  <a:schemeClr val="lt1"/>
                </a:solidFill>
                <a:latin typeface="Merriweather"/>
                <a:ea typeface="Merriweather"/>
                <a:cs typeface="Merriweather"/>
                <a:sym typeface="Merriweather"/>
              </a:rPr>
              <a:t>Loan and Yearly Incomes are  somewhat </a:t>
            </a:r>
            <a:r>
              <a:rPr i="1" lang="en">
                <a:solidFill>
                  <a:schemeClr val="lt1"/>
                </a:solidFill>
                <a:latin typeface="Merriweather"/>
                <a:ea typeface="Merriweather"/>
                <a:cs typeface="Merriweather"/>
                <a:sym typeface="Merriweather"/>
              </a:rPr>
              <a:t>positively</a:t>
            </a:r>
            <a:r>
              <a:rPr i="1" lang="en">
                <a:solidFill>
                  <a:schemeClr val="lt1"/>
                </a:solidFill>
                <a:latin typeface="Merriweather"/>
                <a:ea typeface="Merriweather"/>
                <a:cs typeface="Merriweather"/>
                <a:sym typeface="Merriweather"/>
              </a:rPr>
              <a:t> correlated.</a:t>
            </a:r>
            <a:endParaRPr i="1">
              <a:solidFill>
                <a:schemeClr val="lt1"/>
              </a:solidFill>
              <a:latin typeface="Merriweather"/>
              <a:ea typeface="Merriweather"/>
              <a:cs typeface="Merriweather"/>
              <a:sym typeface="Merriweather"/>
            </a:endParaRPr>
          </a:p>
          <a:p>
            <a:pPr indent="0" lvl="0" marL="0" rtl="0" algn="l">
              <a:spcBef>
                <a:spcPts val="0"/>
              </a:spcBef>
              <a:spcAft>
                <a:spcPts val="0"/>
              </a:spcAft>
              <a:buNone/>
            </a:pPr>
            <a:r>
              <a:t/>
            </a:r>
            <a:endParaRPr>
              <a:solidFill>
                <a:schemeClr val="lt1"/>
              </a:solidFill>
              <a:latin typeface="Merriweather"/>
              <a:ea typeface="Merriweather"/>
              <a:cs typeface="Merriweather"/>
              <a:sym typeface="Merriweather"/>
            </a:endParaRPr>
          </a:p>
          <a:p>
            <a:pPr indent="0" lvl="0" marL="0" rtl="0" algn="l">
              <a:spcBef>
                <a:spcPts val="0"/>
              </a:spcBef>
              <a:spcAft>
                <a:spcPts val="0"/>
              </a:spcAft>
              <a:buNone/>
            </a:pPr>
            <a:r>
              <a:t/>
            </a:r>
            <a:endParaRPr i="1">
              <a:solidFill>
                <a:schemeClr val="lt1"/>
              </a:solidFill>
              <a:latin typeface="Merriweather"/>
              <a:ea typeface="Merriweather"/>
              <a:cs typeface="Merriweather"/>
              <a:sym typeface="Merriweather"/>
            </a:endParaRPr>
          </a:p>
          <a:p>
            <a:pPr indent="0" lvl="0" marL="0" rtl="0" algn="l">
              <a:spcBef>
                <a:spcPts val="0"/>
              </a:spcBef>
              <a:spcAft>
                <a:spcPts val="0"/>
              </a:spcAft>
              <a:buNone/>
            </a:pPr>
            <a:r>
              <a:t/>
            </a:r>
            <a:endParaRPr>
              <a:solidFill>
                <a:schemeClr val="lt1"/>
              </a:solidFill>
              <a:latin typeface="Merriweather"/>
              <a:ea typeface="Merriweather"/>
              <a:cs typeface="Merriweather"/>
              <a:sym typeface="Merriweather"/>
            </a:endParaRPr>
          </a:p>
        </p:txBody>
      </p:sp>
      <p:pic>
        <p:nvPicPr>
          <p:cNvPr id="364" name="Google Shape;364;p37"/>
          <p:cNvPicPr preferRelativeResize="0"/>
          <p:nvPr/>
        </p:nvPicPr>
        <p:blipFill>
          <a:blip r:embed="rId3">
            <a:alphaModFix/>
          </a:blip>
          <a:stretch>
            <a:fillRect/>
          </a:stretch>
        </p:blipFill>
        <p:spPr>
          <a:xfrm>
            <a:off x="3325625" y="1047000"/>
            <a:ext cx="5667950" cy="4096499"/>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3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Let’s Start With The Most Important 3 Factors</a:t>
            </a:r>
            <a:endParaRPr/>
          </a:p>
        </p:txBody>
      </p:sp>
      <p:sp>
        <p:nvSpPr>
          <p:cNvPr id="370" name="Google Shape;370;p38"/>
          <p:cNvSpPr/>
          <p:nvPr/>
        </p:nvSpPr>
        <p:spPr>
          <a:xfrm>
            <a:off x="432350" y="1304875"/>
            <a:ext cx="2469300" cy="607800"/>
          </a:xfrm>
          <a:prstGeom prst="homePlate">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371" name="Google Shape;371;p38"/>
          <p:cNvSpPr txBox="1"/>
          <p:nvPr>
            <p:ph idx="4294967295" type="body"/>
          </p:nvPr>
        </p:nvSpPr>
        <p:spPr>
          <a:xfrm>
            <a:off x="432350" y="1451576"/>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Credit Rating</a:t>
            </a:r>
            <a:endParaRPr>
              <a:solidFill>
                <a:schemeClr val="lt1"/>
              </a:solidFill>
            </a:endParaRPr>
          </a:p>
        </p:txBody>
      </p:sp>
      <p:sp>
        <p:nvSpPr>
          <p:cNvPr id="372" name="Google Shape;372;p38"/>
          <p:cNvSpPr txBox="1"/>
          <p:nvPr>
            <p:ph idx="4294967295" type="body"/>
          </p:nvPr>
        </p:nvSpPr>
        <p:spPr>
          <a:xfrm>
            <a:off x="432350" y="2070575"/>
            <a:ext cx="2471700" cy="2650800"/>
          </a:xfrm>
          <a:prstGeom prst="rect">
            <a:avLst/>
          </a:prstGeom>
        </p:spPr>
        <p:txBody>
          <a:bodyPr anchorCtr="0" anchor="t" bIns="91425" lIns="91425" spcFirstLastPara="1" rIns="91425" wrap="square" tIns="91425">
            <a:noAutofit/>
          </a:bodyPr>
          <a:lstStyle/>
          <a:p>
            <a:pPr indent="0" lvl="0" marL="0" rtl="0" algn="l">
              <a:spcBef>
                <a:spcPts val="0"/>
              </a:spcBef>
              <a:spcAft>
                <a:spcPts val="800"/>
              </a:spcAft>
              <a:buNone/>
            </a:pPr>
            <a:r>
              <a:rPr i="1" lang="en" sz="1600">
                <a:latin typeface="Merriweather"/>
                <a:ea typeface="Merriweather"/>
                <a:cs typeface="Merriweather"/>
                <a:sym typeface="Merriweather"/>
              </a:rPr>
              <a:t>Very High Correlation with Charge Offs. Prioritise the optimisation of this variable. Applicants with good Credit Rating are radically more likely to payback on time.</a:t>
            </a:r>
            <a:endParaRPr i="1" sz="1600">
              <a:latin typeface="Merriweather"/>
              <a:ea typeface="Merriweather"/>
              <a:cs typeface="Merriweather"/>
              <a:sym typeface="Merriweather"/>
            </a:endParaRPr>
          </a:p>
        </p:txBody>
      </p:sp>
      <p:sp>
        <p:nvSpPr>
          <p:cNvPr id="373" name="Google Shape;373;p38"/>
          <p:cNvSpPr/>
          <p:nvPr/>
        </p:nvSpPr>
        <p:spPr>
          <a:xfrm>
            <a:off x="3044777" y="1304875"/>
            <a:ext cx="27606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374" name="Google Shape;374;p38"/>
          <p:cNvSpPr txBox="1"/>
          <p:nvPr>
            <p:ph idx="4294967295" type="body"/>
          </p:nvPr>
        </p:nvSpPr>
        <p:spPr>
          <a:xfrm>
            <a:off x="3336150" y="1451576"/>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House Ownership</a:t>
            </a:r>
            <a:endParaRPr>
              <a:solidFill>
                <a:schemeClr val="lt1"/>
              </a:solidFill>
            </a:endParaRPr>
          </a:p>
        </p:txBody>
      </p:sp>
      <p:sp>
        <p:nvSpPr>
          <p:cNvPr id="375" name="Google Shape;375;p38"/>
          <p:cNvSpPr txBox="1"/>
          <p:nvPr>
            <p:ph idx="4294967295" type="body"/>
          </p:nvPr>
        </p:nvSpPr>
        <p:spPr>
          <a:xfrm>
            <a:off x="3336146" y="2070575"/>
            <a:ext cx="2471700" cy="2650800"/>
          </a:xfrm>
          <a:prstGeom prst="rect">
            <a:avLst/>
          </a:prstGeom>
        </p:spPr>
        <p:txBody>
          <a:bodyPr anchorCtr="0" anchor="t" bIns="91425" lIns="91425" spcFirstLastPara="1" rIns="91425" wrap="square" tIns="91425">
            <a:noAutofit/>
          </a:bodyPr>
          <a:lstStyle/>
          <a:p>
            <a:pPr indent="0" lvl="0" marL="0" rtl="0" algn="l">
              <a:spcBef>
                <a:spcPts val="0"/>
              </a:spcBef>
              <a:spcAft>
                <a:spcPts val="800"/>
              </a:spcAft>
              <a:buNone/>
            </a:pPr>
            <a:r>
              <a:rPr i="1" lang="en" sz="1600">
                <a:latin typeface="Merriweather"/>
                <a:ea typeface="Merriweather"/>
                <a:cs typeface="Merriweather"/>
                <a:sym typeface="Merriweather"/>
              </a:rPr>
              <a:t>One of the Most important factors, when choosing the right candidate for loan. Very high correlation house ownership and repayment rate.</a:t>
            </a:r>
            <a:endParaRPr i="1" sz="1600">
              <a:latin typeface="Merriweather"/>
              <a:ea typeface="Merriweather"/>
              <a:cs typeface="Merriweather"/>
              <a:sym typeface="Merriweather"/>
            </a:endParaRPr>
          </a:p>
        </p:txBody>
      </p:sp>
      <p:sp>
        <p:nvSpPr>
          <p:cNvPr id="376" name="Google Shape;376;p38"/>
          <p:cNvSpPr/>
          <p:nvPr/>
        </p:nvSpPr>
        <p:spPr>
          <a:xfrm>
            <a:off x="5948502" y="1304875"/>
            <a:ext cx="27606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377" name="Google Shape;377;p38"/>
          <p:cNvSpPr txBox="1"/>
          <p:nvPr>
            <p:ph idx="4294967295" type="body"/>
          </p:nvPr>
        </p:nvSpPr>
        <p:spPr>
          <a:xfrm>
            <a:off x="6254233" y="1451576"/>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sz="1700">
                <a:solidFill>
                  <a:schemeClr val="lt1"/>
                </a:solidFill>
              </a:rPr>
              <a:t>Terms of Repayment</a:t>
            </a:r>
            <a:endParaRPr sz="1700">
              <a:solidFill>
                <a:schemeClr val="lt1"/>
              </a:solidFill>
            </a:endParaRPr>
          </a:p>
        </p:txBody>
      </p:sp>
      <p:sp>
        <p:nvSpPr>
          <p:cNvPr id="378" name="Google Shape;378;p38"/>
          <p:cNvSpPr txBox="1"/>
          <p:nvPr>
            <p:ph idx="4294967295" type="body"/>
          </p:nvPr>
        </p:nvSpPr>
        <p:spPr>
          <a:xfrm>
            <a:off x="6254226" y="2070575"/>
            <a:ext cx="2471700" cy="2650800"/>
          </a:xfrm>
          <a:prstGeom prst="rect">
            <a:avLst/>
          </a:prstGeom>
        </p:spPr>
        <p:txBody>
          <a:bodyPr anchorCtr="0" anchor="t" bIns="91425" lIns="91425" spcFirstLastPara="1" rIns="91425" wrap="square" tIns="91425">
            <a:noAutofit/>
          </a:bodyPr>
          <a:lstStyle/>
          <a:p>
            <a:pPr indent="0" lvl="0" marL="0" rtl="0" algn="l">
              <a:spcBef>
                <a:spcPts val="0"/>
              </a:spcBef>
              <a:spcAft>
                <a:spcPts val="800"/>
              </a:spcAft>
              <a:buNone/>
            </a:pPr>
            <a:r>
              <a:rPr i="1" lang="en" sz="1600">
                <a:latin typeface="Merriweather"/>
                <a:ea typeface="Merriweather"/>
                <a:cs typeface="Merriweather"/>
                <a:sym typeface="Merriweather"/>
              </a:rPr>
              <a:t>Candidates looking for longer term Repayment loans are generally much more likely to Charge Off. This is bad. And it needs to be predicted and minimised</a:t>
            </a:r>
            <a:endParaRPr i="1" sz="1600">
              <a:latin typeface="Merriweather"/>
              <a:ea typeface="Merriweather"/>
              <a:cs typeface="Merriweather"/>
              <a:sym typeface="Merriweather"/>
            </a:endParaRPr>
          </a:p>
        </p:txBody>
      </p:sp>
      <p:sp>
        <p:nvSpPr>
          <p:cNvPr id="379" name="Google Shape;379;p38"/>
          <p:cNvSpPr txBox="1"/>
          <p:nvPr/>
        </p:nvSpPr>
        <p:spPr>
          <a:xfrm>
            <a:off x="326450" y="126000"/>
            <a:ext cx="83994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dk1"/>
                </a:solidFill>
                <a:latin typeface="Roboto"/>
                <a:ea typeface="Roboto"/>
                <a:cs typeface="Roboto"/>
                <a:sym typeface="Roboto"/>
              </a:rPr>
              <a:t>We Have Determined the BIG 3, that you should start optimizing… </a:t>
            </a:r>
            <a:endParaRPr sz="1300">
              <a:latin typeface="Roboto"/>
              <a:ea typeface="Roboto"/>
              <a:cs typeface="Roboto"/>
              <a:sym typeface="Robot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39"/>
          <p:cNvSpPr txBox="1"/>
          <p:nvPr>
            <p:ph type="ctrTitle"/>
          </p:nvPr>
        </p:nvSpPr>
        <p:spPr>
          <a:xfrm>
            <a:off x="598100" y="31117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u="sng"/>
              <a:t>Presented To Upgrad and IIIT-B</a:t>
            </a:r>
            <a:endParaRPr b="1" u="sng"/>
          </a:p>
        </p:txBody>
      </p:sp>
      <p:sp>
        <p:nvSpPr>
          <p:cNvPr id="385" name="Google Shape;385;p39"/>
          <p:cNvSpPr txBox="1"/>
          <p:nvPr>
            <p:ph idx="1" type="subTitle"/>
          </p:nvPr>
        </p:nvSpPr>
        <p:spPr>
          <a:xfrm>
            <a:off x="1259013" y="1218413"/>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a part of our case study, Titled, “Lending Club”</a:t>
            </a:r>
            <a:endParaRPr/>
          </a:p>
        </p:txBody>
      </p:sp>
      <p:sp>
        <p:nvSpPr>
          <p:cNvPr id="386" name="Google Shape;386;p39"/>
          <p:cNvSpPr txBox="1"/>
          <p:nvPr/>
        </p:nvSpPr>
        <p:spPr>
          <a:xfrm>
            <a:off x="1874575" y="2483850"/>
            <a:ext cx="4793100" cy="692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a:solidFill>
                  <a:srgbClr val="D4D4D4"/>
                </a:solidFill>
                <a:latin typeface="Roboto"/>
                <a:ea typeface="Roboto"/>
                <a:cs typeface="Roboto"/>
                <a:sym typeface="Roboto"/>
              </a:rPr>
              <a:t>                </a:t>
            </a:r>
            <a:r>
              <a:rPr lang="en" sz="1200">
                <a:solidFill>
                  <a:srgbClr val="D4D4D4"/>
                </a:solidFill>
                <a:latin typeface="Merriweather Black"/>
                <a:ea typeface="Merriweather Black"/>
                <a:cs typeface="Merriweather Black"/>
                <a:sym typeface="Merriweather Black"/>
              </a:rPr>
              <a:t>Abhinav Tyagi</a:t>
            </a:r>
            <a:r>
              <a:rPr lang="en" sz="1200">
                <a:solidFill>
                  <a:srgbClr val="D4D4D4"/>
                </a:solidFill>
                <a:latin typeface="Roboto"/>
                <a:ea typeface="Roboto"/>
                <a:cs typeface="Roboto"/>
                <a:sym typeface="Roboto"/>
              </a:rPr>
              <a:t> </a:t>
            </a:r>
            <a:r>
              <a:rPr lang="en" sz="900">
                <a:solidFill>
                  <a:srgbClr val="D4D4D4"/>
                </a:solidFill>
                <a:latin typeface="Roboto"/>
                <a:ea typeface="Roboto"/>
                <a:cs typeface="Roboto"/>
                <a:sym typeface="Roboto"/>
              </a:rPr>
              <a:t>(</a:t>
            </a:r>
            <a:r>
              <a:rPr lang="en" sz="900" u="sng">
                <a:solidFill>
                  <a:srgbClr val="D4D4D4"/>
                </a:solidFill>
                <a:latin typeface="Roboto"/>
                <a:ea typeface="Roboto"/>
                <a:cs typeface="Roboto"/>
                <a:sym typeface="Roboto"/>
              </a:rPr>
              <a:t>Facilitator</a:t>
            </a:r>
            <a:r>
              <a:rPr lang="en" sz="900">
                <a:solidFill>
                  <a:srgbClr val="D4D4D4"/>
                </a:solidFill>
                <a:latin typeface="Roboto"/>
                <a:ea typeface="Roboto"/>
                <a:cs typeface="Roboto"/>
                <a:sym typeface="Roboto"/>
              </a:rPr>
              <a:t>)</a:t>
            </a:r>
            <a:endParaRPr sz="900">
              <a:solidFill>
                <a:srgbClr val="D4D4D4"/>
              </a:solidFill>
              <a:latin typeface="Roboto"/>
              <a:ea typeface="Roboto"/>
              <a:cs typeface="Roboto"/>
              <a:sym typeface="Roboto"/>
            </a:endParaRPr>
          </a:p>
          <a:p>
            <a:pPr indent="0" lvl="0" marL="0" rtl="0" algn="ctr">
              <a:spcBef>
                <a:spcPts val="0"/>
              </a:spcBef>
              <a:spcAft>
                <a:spcPts val="0"/>
              </a:spcAft>
              <a:buNone/>
            </a:pPr>
            <a:r>
              <a:rPr b="1" lang="en" sz="900">
                <a:solidFill>
                  <a:srgbClr val="D4D4D4"/>
                </a:solidFill>
                <a:latin typeface="Roboto"/>
                <a:ea typeface="Roboto"/>
                <a:cs typeface="Roboto"/>
                <a:sym typeface="Roboto"/>
              </a:rPr>
              <a:t>&amp;</a:t>
            </a:r>
            <a:endParaRPr b="1" sz="900">
              <a:solidFill>
                <a:srgbClr val="D4D4D4"/>
              </a:solidFill>
              <a:latin typeface="Roboto"/>
              <a:ea typeface="Roboto"/>
              <a:cs typeface="Roboto"/>
              <a:sym typeface="Roboto"/>
            </a:endParaRPr>
          </a:p>
          <a:p>
            <a:pPr indent="0" lvl="0" marL="0" rtl="0" algn="ctr">
              <a:spcBef>
                <a:spcPts val="0"/>
              </a:spcBef>
              <a:spcAft>
                <a:spcPts val="0"/>
              </a:spcAft>
              <a:buNone/>
            </a:pPr>
            <a:r>
              <a:rPr lang="en" sz="1200">
                <a:solidFill>
                  <a:srgbClr val="D4D4D4"/>
                </a:solidFill>
                <a:latin typeface="Merriweather Black"/>
                <a:ea typeface="Merriweather Black"/>
                <a:cs typeface="Merriweather Black"/>
                <a:sym typeface="Merriweather Black"/>
              </a:rPr>
              <a:t>Vinay Pai</a:t>
            </a:r>
            <a:endParaRPr i="1" sz="900">
              <a:solidFill>
                <a:srgbClr val="D4D4D4"/>
              </a:solidFill>
              <a:latin typeface="Merriweather Black"/>
              <a:ea typeface="Merriweather Black"/>
              <a:cs typeface="Merriweather Black"/>
              <a:sym typeface="Merriweather Black"/>
            </a:endParaRPr>
          </a:p>
        </p:txBody>
      </p:sp>
      <p:sp>
        <p:nvSpPr>
          <p:cNvPr id="387" name="Google Shape;387;p39"/>
          <p:cNvSpPr txBox="1"/>
          <p:nvPr/>
        </p:nvSpPr>
        <p:spPr>
          <a:xfrm>
            <a:off x="2015250" y="2630100"/>
            <a:ext cx="1498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latin typeface="Merriweather"/>
                <a:ea typeface="Merriweather"/>
                <a:cs typeface="Merriweather"/>
                <a:sym typeface="Merriweather"/>
              </a:rPr>
              <a:t>Presented By:</a:t>
            </a:r>
            <a:endParaRPr>
              <a:solidFill>
                <a:srgbClr val="FFFFFF"/>
              </a:solidFill>
              <a:latin typeface="Merriweather"/>
              <a:ea typeface="Merriweather"/>
              <a:cs typeface="Merriweather"/>
              <a:sym typeface="Merriweather"/>
            </a:endParaRPr>
          </a:p>
        </p:txBody>
      </p:sp>
      <p:sp>
        <p:nvSpPr>
          <p:cNvPr id="388" name="Google Shape;388;p39"/>
          <p:cNvSpPr txBox="1"/>
          <p:nvPr/>
        </p:nvSpPr>
        <p:spPr>
          <a:xfrm>
            <a:off x="2015250" y="3246500"/>
            <a:ext cx="4659600" cy="692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i="1" sz="1100">
              <a:solidFill>
                <a:schemeClr val="lt1"/>
              </a:solidFill>
              <a:latin typeface="Merriweather Light"/>
              <a:ea typeface="Merriweather Light"/>
              <a:cs typeface="Merriweather Light"/>
              <a:sym typeface="Merriweather Light"/>
            </a:endParaRPr>
          </a:p>
          <a:p>
            <a:pPr indent="0" lvl="0" marL="0" rtl="0" algn="ctr">
              <a:spcBef>
                <a:spcPts val="0"/>
              </a:spcBef>
              <a:spcAft>
                <a:spcPts val="0"/>
              </a:spcAft>
              <a:buNone/>
            </a:pPr>
            <a:r>
              <a:rPr i="1" lang="en" sz="1100">
                <a:solidFill>
                  <a:schemeClr val="lt1"/>
                </a:solidFill>
                <a:uFill>
                  <a:noFill/>
                </a:uFill>
                <a:latin typeface="Merriweather Light"/>
                <a:ea typeface="Merriweather Light"/>
                <a:cs typeface="Merriweather Light"/>
                <a:sym typeface="Merriweather Light"/>
                <a:hlinkClick r:id="rId3">
                  <a:extLst>
                    <a:ext uri="{A12FA001-AC4F-418D-AE19-62706E023703}">
                      <ahyp:hlinkClr val="tx"/>
                    </a:ext>
                  </a:extLst>
                </a:hlinkClick>
              </a:rPr>
              <a:t>abhinav@vayubiotech.com</a:t>
            </a:r>
            <a:endParaRPr i="1" sz="1100">
              <a:solidFill>
                <a:schemeClr val="lt1"/>
              </a:solidFill>
              <a:latin typeface="Merriweather Light"/>
              <a:ea typeface="Merriweather Light"/>
              <a:cs typeface="Merriweather Light"/>
              <a:sym typeface="Merriweather Light"/>
            </a:endParaRPr>
          </a:p>
          <a:p>
            <a:pPr indent="0" lvl="0" marL="0" rtl="0" algn="ctr">
              <a:spcBef>
                <a:spcPts val="0"/>
              </a:spcBef>
              <a:spcAft>
                <a:spcPts val="0"/>
              </a:spcAft>
              <a:buNone/>
            </a:pPr>
            <a:r>
              <a:rPr i="1" lang="en" sz="1100">
                <a:solidFill>
                  <a:schemeClr val="lt1"/>
                </a:solidFill>
                <a:uFill>
                  <a:noFill/>
                </a:uFill>
                <a:latin typeface="Merriweather Light"/>
                <a:ea typeface="Merriweather Light"/>
                <a:cs typeface="Merriweather Light"/>
                <a:sym typeface="Merriweather Light"/>
                <a:hlinkClick r:id="rId4">
                  <a:extLst>
                    <a:ext uri="{A12FA001-AC4F-418D-AE19-62706E023703}">
                      <ahyp:hlinkClr val="tx"/>
                    </a:ext>
                  </a:extLst>
                </a:hlinkClick>
              </a:rPr>
              <a:t>vinaypai1977@gmail.com</a:t>
            </a:r>
            <a:r>
              <a:rPr i="1" lang="en" sz="1100">
                <a:solidFill>
                  <a:schemeClr val="lt1"/>
                </a:solidFill>
                <a:latin typeface="Merriweather Light"/>
                <a:ea typeface="Merriweather Light"/>
                <a:cs typeface="Merriweather Light"/>
                <a:sym typeface="Merriweather Light"/>
              </a:rPr>
              <a:t> </a:t>
            </a:r>
            <a:endParaRPr i="1" sz="1100">
              <a:solidFill>
                <a:schemeClr val="lt1"/>
              </a:solidFill>
              <a:latin typeface="Merriweather Light"/>
              <a:ea typeface="Merriweather Light"/>
              <a:cs typeface="Merriweather Light"/>
              <a:sym typeface="Merriweather Light"/>
            </a:endParaRPr>
          </a:p>
        </p:txBody>
      </p:sp>
      <p:sp>
        <p:nvSpPr>
          <p:cNvPr id="389" name="Google Shape;389;p39"/>
          <p:cNvSpPr txBox="1"/>
          <p:nvPr>
            <p:ph type="ctrTitle"/>
          </p:nvPr>
        </p:nvSpPr>
        <p:spPr>
          <a:xfrm>
            <a:off x="460950" y="4155397"/>
            <a:ext cx="8222100" cy="838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u="sng"/>
              <a:t>THANK YOU!</a:t>
            </a:r>
            <a:endParaRPr b="1" u="sng"/>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5"/>
          <p:cNvSpPr txBox="1"/>
          <p:nvPr>
            <p:ph type="title"/>
          </p:nvPr>
        </p:nvSpPr>
        <p:spPr>
          <a:xfrm>
            <a:off x="265500" y="875025"/>
            <a:ext cx="4045200" cy="15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Analysis</a:t>
            </a:r>
            <a:endParaRPr/>
          </a:p>
        </p:txBody>
      </p:sp>
      <p:sp>
        <p:nvSpPr>
          <p:cNvPr id="113" name="Google Shape;113;p15"/>
          <p:cNvSpPr txBox="1"/>
          <p:nvPr>
            <p:ph idx="1" type="subTitle"/>
          </p:nvPr>
        </p:nvSpPr>
        <p:spPr>
          <a:xfrm>
            <a:off x="265500" y="2554038"/>
            <a:ext cx="4045200" cy="837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i="1" lang="en" sz="1900">
                <a:latin typeface="Merriweather Black"/>
                <a:ea typeface="Merriweather Black"/>
                <a:cs typeface="Merriweather Black"/>
                <a:sym typeface="Merriweather Black"/>
              </a:rPr>
              <a:t>To Get To The Surface, You must first, Dive in Deep…</a:t>
            </a:r>
            <a:endParaRPr i="1" sz="1900">
              <a:latin typeface="Merriweather Black"/>
              <a:ea typeface="Merriweather Black"/>
              <a:cs typeface="Merriweather Black"/>
              <a:sym typeface="Merriweather Black"/>
            </a:endParaRPr>
          </a:p>
          <a:p>
            <a:pPr indent="0" lvl="0" marL="0" rtl="0" algn="ctr">
              <a:spcBef>
                <a:spcPts val="0"/>
              </a:spcBef>
              <a:spcAft>
                <a:spcPts val="0"/>
              </a:spcAft>
              <a:buNone/>
            </a:pPr>
            <a:r>
              <a:t/>
            </a:r>
            <a:endParaRPr/>
          </a:p>
          <a:p>
            <a:pPr indent="0" lvl="0" marL="0" rtl="0" algn="l">
              <a:spcBef>
                <a:spcPts val="0"/>
              </a:spcBef>
              <a:spcAft>
                <a:spcPts val="0"/>
              </a:spcAft>
              <a:buNone/>
            </a:pPr>
            <a:r>
              <a:t/>
            </a:r>
            <a:endParaRPr/>
          </a:p>
          <a:p>
            <a:pPr indent="0" lvl="0" marL="0" rtl="0" algn="ctr">
              <a:spcBef>
                <a:spcPts val="0"/>
              </a:spcBef>
              <a:spcAft>
                <a:spcPts val="0"/>
              </a:spcAft>
              <a:buNone/>
            </a:pPr>
            <a:r>
              <a:t/>
            </a:r>
            <a:endParaRPr/>
          </a:p>
        </p:txBody>
      </p:sp>
      <p:sp>
        <p:nvSpPr>
          <p:cNvPr id="114" name="Google Shape;114;p15"/>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rPr lang="en"/>
              <a:t>Analysis done on cleaned and outlier adjusted data. Logarithmic Functions Have been used to minimise skewed output due to highly unpredictable variables.</a:t>
            </a:r>
            <a:endParaRPr/>
          </a:p>
        </p:txBody>
      </p:sp>
      <p:sp>
        <p:nvSpPr>
          <p:cNvPr id="115" name="Google Shape;115;p15"/>
          <p:cNvSpPr txBox="1"/>
          <p:nvPr/>
        </p:nvSpPr>
        <p:spPr>
          <a:xfrm>
            <a:off x="235950" y="4521400"/>
            <a:ext cx="4104300" cy="585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n" sz="1100">
                <a:solidFill>
                  <a:schemeClr val="dk2"/>
                </a:solidFill>
                <a:latin typeface="Merriweather"/>
                <a:ea typeface="Merriweather"/>
                <a:cs typeface="Merriweather"/>
                <a:sym typeface="Merriweather"/>
              </a:rPr>
              <a:t>We won’t </a:t>
            </a:r>
            <a:r>
              <a:rPr i="1" lang="en" sz="1100">
                <a:solidFill>
                  <a:schemeClr val="dk2"/>
                </a:solidFill>
                <a:latin typeface="Merriweather"/>
                <a:ea typeface="Merriweather"/>
                <a:cs typeface="Merriweather"/>
                <a:sym typeface="Merriweather"/>
              </a:rPr>
              <a:t>until every important variable finds its role in our Analysis. :-)</a:t>
            </a:r>
            <a:endParaRPr i="1" sz="1100">
              <a:solidFill>
                <a:schemeClr val="dk2"/>
              </a:solidFill>
              <a:latin typeface="Merriweather"/>
              <a:ea typeface="Merriweather"/>
              <a:cs typeface="Merriweather"/>
              <a:sym typeface="Merriweather"/>
            </a:endParaRPr>
          </a:p>
          <a:p>
            <a:pPr indent="0" lvl="0" marL="0" rtl="0" algn="l">
              <a:spcBef>
                <a:spcPts val="0"/>
              </a:spcBef>
              <a:spcAft>
                <a:spcPts val="0"/>
              </a:spcAft>
              <a:buNone/>
            </a:pPr>
            <a:r>
              <a:t/>
            </a:r>
            <a:endParaRPr i="1" sz="400">
              <a:latin typeface="Merriweather"/>
              <a:ea typeface="Merriweather"/>
              <a:cs typeface="Merriweather"/>
              <a:sym typeface="Merriweather"/>
            </a:endParaRPr>
          </a:p>
        </p:txBody>
      </p:sp>
      <p:sp>
        <p:nvSpPr>
          <p:cNvPr id="116" name="Google Shape;116;p15"/>
          <p:cNvSpPr txBox="1"/>
          <p:nvPr/>
        </p:nvSpPr>
        <p:spPr>
          <a:xfrm>
            <a:off x="-66750" y="3505850"/>
            <a:ext cx="48189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a:latin typeface="Merriweather"/>
                <a:ea typeface="Merriweather"/>
                <a:cs typeface="Merriweather"/>
                <a:sym typeface="Merriweather"/>
              </a:rPr>
              <a:t>We Will Run the </a:t>
            </a:r>
            <a:r>
              <a:rPr i="1" lang="en" u="sng">
                <a:latin typeface="Merriweather"/>
                <a:ea typeface="Merriweather"/>
                <a:cs typeface="Merriweather"/>
                <a:sym typeface="Merriweather"/>
              </a:rPr>
              <a:t>Following Analysis</a:t>
            </a:r>
            <a:r>
              <a:rPr i="1" lang="en">
                <a:latin typeface="Merriweather"/>
                <a:ea typeface="Merriweather"/>
                <a:cs typeface="Merriweather"/>
                <a:sym typeface="Merriweather"/>
              </a:rPr>
              <a:t> On The Data:</a:t>
            </a:r>
            <a:endParaRPr i="1">
              <a:latin typeface="Merriweather"/>
              <a:ea typeface="Merriweather"/>
              <a:cs typeface="Merriweather"/>
              <a:sym typeface="Merriweather"/>
            </a:endParaRPr>
          </a:p>
          <a:p>
            <a:pPr indent="0" lvl="0" marL="0" rtl="0" algn="l">
              <a:spcBef>
                <a:spcPts val="0"/>
              </a:spcBef>
              <a:spcAft>
                <a:spcPts val="0"/>
              </a:spcAft>
              <a:buNone/>
            </a:pPr>
            <a:r>
              <a:rPr b="1" lang="en">
                <a:latin typeface="Merriweather"/>
                <a:ea typeface="Merriweather"/>
                <a:cs typeface="Merriweather"/>
                <a:sym typeface="Merriweather"/>
              </a:rPr>
              <a:t>1. </a:t>
            </a:r>
            <a:r>
              <a:rPr b="1" lang="en" u="sng">
                <a:latin typeface="Merriweather"/>
                <a:ea typeface="Merriweather"/>
                <a:cs typeface="Merriweather"/>
                <a:sym typeface="Merriweather"/>
              </a:rPr>
              <a:t>Univariate Analysis</a:t>
            </a:r>
            <a:r>
              <a:rPr lang="en">
                <a:latin typeface="Merriweather"/>
                <a:ea typeface="Merriweather"/>
                <a:cs typeface="Merriweather"/>
                <a:sym typeface="Merriweather"/>
              </a:rPr>
              <a:t>	     2. 	</a:t>
            </a:r>
            <a:r>
              <a:rPr b="1" lang="en" u="sng">
                <a:latin typeface="Merriweather"/>
                <a:ea typeface="Merriweather"/>
                <a:cs typeface="Merriweather"/>
                <a:sym typeface="Merriweather"/>
              </a:rPr>
              <a:t>Bi-Variate Analysis</a:t>
            </a:r>
            <a:endParaRPr b="1" u="sng">
              <a:latin typeface="Merriweather"/>
              <a:ea typeface="Merriweather"/>
              <a:cs typeface="Merriweather"/>
              <a:sym typeface="Merriweather"/>
            </a:endParaRPr>
          </a:p>
          <a:p>
            <a:pPr indent="457200" lvl="0" marL="914400" rtl="0" algn="l">
              <a:spcBef>
                <a:spcPts val="0"/>
              </a:spcBef>
              <a:spcAft>
                <a:spcPts val="0"/>
              </a:spcAft>
              <a:buNone/>
            </a:pPr>
            <a:r>
              <a:rPr lang="en">
                <a:latin typeface="Merriweather"/>
                <a:ea typeface="Merriweather"/>
                <a:cs typeface="Merriweather"/>
                <a:sym typeface="Merriweather"/>
              </a:rPr>
              <a:t>3. </a:t>
            </a:r>
            <a:r>
              <a:rPr b="1" lang="en" u="sng">
                <a:latin typeface="Merriweather"/>
                <a:ea typeface="Merriweather"/>
                <a:cs typeface="Merriweather"/>
                <a:sym typeface="Merriweather"/>
              </a:rPr>
              <a:t>Multivariate</a:t>
            </a:r>
            <a:r>
              <a:rPr b="1" lang="en" u="sng">
                <a:latin typeface="Merriweather"/>
                <a:ea typeface="Merriweather"/>
                <a:cs typeface="Merriweather"/>
                <a:sym typeface="Merriweather"/>
              </a:rPr>
              <a:t> Analysis</a:t>
            </a:r>
            <a:endParaRPr b="1" u="sng">
              <a:latin typeface="Merriweather"/>
              <a:ea typeface="Merriweather"/>
              <a:cs typeface="Merriweather"/>
              <a:sym typeface="Merriweather"/>
            </a:endParaRPr>
          </a:p>
        </p:txBody>
      </p:sp>
      <p:sp>
        <p:nvSpPr>
          <p:cNvPr id="117" name="Google Shape;117;p15"/>
          <p:cNvSpPr txBox="1"/>
          <p:nvPr>
            <p:ph idx="1" type="subTitle"/>
          </p:nvPr>
        </p:nvSpPr>
        <p:spPr>
          <a:xfrm>
            <a:off x="5194850" y="4673788"/>
            <a:ext cx="4045200" cy="837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i="1" lang="en" sz="1900">
                <a:solidFill>
                  <a:srgbClr val="D4D4D4"/>
                </a:solidFill>
                <a:latin typeface="Merriweather Black"/>
                <a:ea typeface="Merriweather Black"/>
                <a:cs typeface="Merriweather Black"/>
                <a:sym typeface="Merriweather Black"/>
              </a:rPr>
              <a:t>Take a deep breath, lets dive in…</a:t>
            </a:r>
            <a:endParaRPr>
              <a:solidFill>
                <a:srgbClr val="D4D4D4"/>
              </a:solidFill>
              <a:latin typeface="Merriweather Black"/>
              <a:ea typeface="Merriweather Black"/>
              <a:cs typeface="Merriweather Black"/>
              <a:sym typeface="Merriweather Black"/>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pic>
        <p:nvPicPr>
          <p:cNvPr id="122" name="Google Shape;122;p16"/>
          <p:cNvPicPr preferRelativeResize="0"/>
          <p:nvPr/>
        </p:nvPicPr>
        <p:blipFill>
          <a:blip r:embed="rId3">
            <a:alphaModFix/>
          </a:blip>
          <a:stretch>
            <a:fillRect/>
          </a:stretch>
        </p:blipFill>
        <p:spPr>
          <a:xfrm>
            <a:off x="146125" y="317275"/>
            <a:ext cx="5835301" cy="4586675"/>
          </a:xfrm>
          <a:prstGeom prst="rect">
            <a:avLst/>
          </a:prstGeom>
          <a:noFill/>
          <a:ln>
            <a:noFill/>
          </a:ln>
        </p:spPr>
      </p:pic>
      <p:sp>
        <p:nvSpPr>
          <p:cNvPr id="123" name="Google Shape;123;p16"/>
          <p:cNvSpPr/>
          <p:nvPr/>
        </p:nvSpPr>
        <p:spPr>
          <a:xfrm>
            <a:off x="5981425" y="0"/>
            <a:ext cx="3162600" cy="5143500"/>
          </a:xfrm>
          <a:prstGeom prst="roundRect">
            <a:avLst>
              <a:gd fmla="val 16667"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6"/>
          <p:cNvSpPr txBox="1"/>
          <p:nvPr/>
        </p:nvSpPr>
        <p:spPr>
          <a:xfrm>
            <a:off x="6032825" y="352350"/>
            <a:ext cx="30510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chemeClr val="lt1"/>
                </a:solidFill>
                <a:latin typeface="Merriweather"/>
                <a:ea typeface="Merriweather"/>
                <a:cs typeface="Merriweather"/>
                <a:sym typeface="Merriweather"/>
              </a:rPr>
              <a:t>This Preliminary Analysis Reveals the Following Information About Loan Status:</a:t>
            </a:r>
            <a:endParaRPr sz="1500">
              <a:solidFill>
                <a:schemeClr val="lt1"/>
              </a:solidFill>
              <a:latin typeface="Merriweather"/>
              <a:ea typeface="Merriweather"/>
              <a:cs typeface="Merriweather"/>
              <a:sym typeface="Merriweather"/>
            </a:endParaRPr>
          </a:p>
        </p:txBody>
      </p:sp>
      <p:graphicFrame>
        <p:nvGraphicFramePr>
          <p:cNvPr id="125" name="Google Shape;125;p16"/>
          <p:cNvGraphicFramePr/>
          <p:nvPr/>
        </p:nvGraphicFramePr>
        <p:xfrm>
          <a:off x="6064325" y="1565125"/>
          <a:ext cx="3000000" cy="3000000"/>
        </p:xfrm>
        <a:graphic>
          <a:graphicData uri="http://schemas.openxmlformats.org/drawingml/2006/table">
            <a:tbl>
              <a:tblPr>
                <a:noFill/>
                <a:tableStyleId>{0817DD9E-F0BC-42CC-B5E9-BB859D686034}</a:tableStyleId>
              </a:tblPr>
              <a:tblGrid>
                <a:gridCol w="1498400"/>
                <a:gridCol w="1498400"/>
              </a:tblGrid>
              <a:tr h="590075">
                <a:tc>
                  <a:txBody>
                    <a:bodyPr/>
                    <a:lstStyle/>
                    <a:p>
                      <a:pPr indent="0" lvl="0" marL="0" rtl="0" algn="ctr">
                        <a:spcBef>
                          <a:spcPts val="0"/>
                        </a:spcBef>
                        <a:spcAft>
                          <a:spcPts val="0"/>
                        </a:spcAft>
                        <a:buNone/>
                      </a:pPr>
                      <a:r>
                        <a:rPr b="1" lang="en" sz="1600">
                          <a:solidFill>
                            <a:srgbClr val="FFFFFF"/>
                          </a:solidFill>
                          <a:latin typeface="Merriweather"/>
                          <a:ea typeface="Merriweather"/>
                          <a:cs typeface="Merriweather"/>
                          <a:sym typeface="Merriweather"/>
                        </a:rPr>
                        <a:t>FULLY PAID</a:t>
                      </a:r>
                      <a:endParaRPr b="1" sz="1600">
                        <a:solidFill>
                          <a:srgbClr val="FFFFFF"/>
                        </a:solidFill>
                        <a:latin typeface="Merriweather"/>
                        <a:ea typeface="Merriweather"/>
                        <a:cs typeface="Merriweather"/>
                        <a:sym typeface="Merriweather"/>
                      </a:endParaRPr>
                    </a:p>
                  </a:txBody>
                  <a:tcPr marT="91425" marB="91425" marR="91425" marL="91425" anchor="ctr"/>
                </a:tc>
                <a:tc>
                  <a:txBody>
                    <a:bodyPr/>
                    <a:lstStyle/>
                    <a:p>
                      <a:pPr indent="0" lvl="0" marL="0" rtl="0" algn="ctr">
                        <a:spcBef>
                          <a:spcPts val="0"/>
                        </a:spcBef>
                        <a:spcAft>
                          <a:spcPts val="0"/>
                        </a:spcAft>
                        <a:buNone/>
                      </a:pPr>
                      <a:r>
                        <a:rPr b="1" lang="en" sz="1600">
                          <a:solidFill>
                            <a:srgbClr val="FFFFFF"/>
                          </a:solidFill>
                        </a:rPr>
                        <a:t>82.96%</a:t>
                      </a:r>
                      <a:endParaRPr b="1" sz="1600">
                        <a:solidFill>
                          <a:srgbClr val="FFFFFF"/>
                        </a:solidFill>
                      </a:endParaRPr>
                    </a:p>
                  </a:txBody>
                  <a:tcPr marT="91425" marB="91425" marR="91425" marL="91425" anchor="ctr"/>
                </a:tc>
              </a:tr>
              <a:tr h="590075">
                <a:tc>
                  <a:txBody>
                    <a:bodyPr/>
                    <a:lstStyle/>
                    <a:p>
                      <a:pPr indent="0" lvl="0" marL="0" rtl="0" algn="ctr">
                        <a:spcBef>
                          <a:spcPts val="0"/>
                        </a:spcBef>
                        <a:spcAft>
                          <a:spcPts val="0"/>
                        </a:spcAft>
                        <a:buNone/>
                      </a:pPr>
                      <a:r>
                        <a:rPr b="1" lang="en">
                          <a:solidFill>
                            <a:srgbClr val="FFFFFF"/>
                          </a:solidFill>
                          <a:latin typeface="Merriweather"/>
                          <a:ea typeface="Merriweather"/>
                          <a:cs typeface="Merriweather"/>
                          <a:sym typeface="Merriweather"/>
                        </a:rPr>
                        <a:t>CHARGE-OFF</a:t>
                      </a:r>
                      <a:endParaRPr b="1" sz="1200">
                        <a:latin typeface="Merriweather"/>
                        <a:ea typeface="Merriweather"/>
                        <a:cs typeface="Merriweather"/>
                        <a:sym typeface="Merriweather"/>
                      </a:endParaRPr>
                    </a:p>
                  </a:txBody>
                  <a:tcPr marT="91425" marB="91425" marR="91425" marL="91425" anchor="ctr"/>
                </a:tc>
                <a:tc>
                  <a:txBody>
                    <a:bodyPr/>
                    <a:lstStyle/>
                    <a:p>
                      <a:pPr indent="0" lvl="0" marL="0" rtl="0" algn="ctr">
                        <a:spcBef>
                          <a:spcPts val="0"/>
                        </a:spcBef>
                        <a:spcAft>
                          <a:spcPts val="0"/>
                        </a:spcAft>
                        <a:buNone/>
                      </a:pPr>
                      <a:r>
                        <a:rPr b="1" lang="en" sz="1600">
                          <a:solidFill>
                            <a:srgbClr val="FFFFFF"/>
                          </a:solidFill>
                        </a:rPr>
                        <a:t>14.17%</a:t>
                      </a:r>
                      <a:endParaRPr/>
                    </a:p>
                  </a:txBody>
                  <a:tcPr marT="91425" marB="91425" marR="91425" marL="91425" anchor="ctr"/>
                </a:tc>
              </a:tr>
              <a:tr h="590075">
                <a:tc>
                  <a:txBody>
                    <a:bodyPr/>
                    <a:lstStyle/>
                    <a:p>
                      <a:pPr indent="0" lvl="0" marL="0" rtl="0" algn="ctr">
                        <a:spcBef>
                          <a:spcPts val="0"/>
                        </a:spcBef>
                        <a:spcAft>
                          <a:spcPts val="0"/>
                        </a:spcAft>
                        <a:buNone/>
                      </a:pPr>
                      <a:r>
                        <a:rPr b="1" lang="en" sz="1600">
                          <a:solidFill>
                            <a:srgbClr val="FFFFFF"/>
                          </a:solidFill>
                          <a:latin typeface="Merriweather"/>
                          <a:ea typeface="Merriweather"/>
                          <a:cs typeface="Merriweather"/>
                          <a:sym typeface="Merriweather"/>
                        </a:rPr>
                        <a:t>CURRENT</a:t>
                      </a:r>
                      <a:endParaRPr b="1">
                        <a:latin typeface="Merriweather"/>
                        <a:ea typeface="Merriweather"/>
                        <a:cs typeface="Merriweather"/>
                        <a:sym typeface="Merriweather"/>
                      </a:endParaRPr>
                    </a:p>
                  </a:txBody>
                  <a:tcPr marT="91425" marB="91425" marR="91425" marL="91425" anchor="ctr"/>
                </a:tc>
                <a:tc>
                  <a:txBody>
                    <a:bodyPr/>
                    <a:lstStyle/>
                    <a:p>
                      <a:pPr indent="0" lvl="0" marL="0" rtl="0" algn="ctr">
                        <a:spcBef>
                          <a:spcPts val="0"/>
                        </a:spcBef>
                        <a:spcAft>
                          <a:spcPts val="0"/>
                        </a:spcAft>
                        <a:buNone/>
                      </a:pPr>
                      <a:r>
                        <a:rPr b="1" lang="en" sz="1600">
                          <a:solidFill>
                            <a:srgbClr val="FFFFFF"/>
                          </a:solidFill>
                        </a:rPr>
                        <a:t>02.87%</a:t>
                      </a:r>
                      <a:endParaRPr/>
                    </a:p>
                  </a:txBody>
                  <a:tcPr marT="91425" marB="91425" marR="91425" marL="91425" anchor="ctr"/>
                </a:tc>
              </a:tr>
            </a:tbl>
          </a:graphicData>
        </a:graphic>
      </p:graphicFrame>
      <p:sp>
        <p:nvSpPr>
          <p:cNvPr id="126" name="Google Shape;126;p16"/>
          <p:cNvSpPr txBox="1"/>
          <p:nvPr/>
        </p:nvSpPr>
        <p:spPr>
          <a:xfrm>
            <a:off x="6087625" y="3640375"/>
            <a:ext cx="28365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a:solidFill>
                  <a:schemeClr val="lt1"/>
                </a:solidFill>
                <a:latin typeface="Merriweather"/>
                <a:ea typeface="Merriweather"/>
                <a:cs typeface="Merriweather"/>
                <a:sym typeface="Merriweather"/>
              </a:rPr>
              <a:t>Charge-Off Rate is Alarmingly High, so Let’s First Understand its Correlation to Other Factors…</a:t>
            </a:r>
            <a:endParaRPr baseline="30000" i="1">
              <a:solidFill>
                <a:schemeClr val="lt1"/>
              </a:solidFill>
              <a:latin typeface="Merriweather"/>
              <a:ea typeface="Merriweather"/>
              <a:cs typeface="Merriweather"/>
              <a:sym typeface="Merriweathe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7"/>
          <p:cNvSpPr/>
          <p:nvPr/>
        </p:nvSpPr>
        <p:spPr>
          <a:xfrm>
            <a:off x="75" y="0"/>
            <a:ext cx="9144000" cy="894600"/>
          </a:xfrm>
          <a:prstGeom prst="roundRect">
            <a:avLst>
              <a:gd fmla="val 16667"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7"/>
          <p:cNvSpPr/>
          <p:nvPr/>
        </p:nvSpPr>
        <p:spPr>
          <a:xfrm>
            <a:off x="10626" y="0"/>
            <a:ext cx="3162600" cy="5143500"/>
          </a:xfrm>
          <a:prstGeom prst="roundRect">
            <a:avLst>
              <a:gd fmla="val 16667"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pic>
        <p:nvPicPr>
          <p:cNvPr id="133" name="Google Shape;133;p17"/>
          <p:cNvPicPr preferRelativeResize="0"/>
          <p:nvPr/>
        </p:nvPicPr>
        <p:blipFill>
          <a:blip r:embed="rId3">
            <a:alphaModFix/>
          </a:blip>
          <a:stretch>
            <a:fillRect/>
          </a:stretch>
        </p:blipFill>
        <p:spPr>
          <a:xfrm>
            <a:off x="3173225" y="873400"/>
            <a:ext cx="5970775" cy="3608851"/>
          </a:xfrm>
          <a:prstGeom prst="rect">
            <a:avLst/>
          </a:prstGeom>
          <a:noFill/>
          <a:ln>
            <a:noFill/>
          </a:ln>
        </p:spPr>
      </p:pic>
      <p:sp>
        <p:nvSpPr>
          <p:cNvPr id="134" name="Google Shape;134;p17"/>
          <p:cNvSpPr txBox="1"/>
          <p:nvPr/>
        </p:nvSpPr>
        <p:spPr>
          <a:xfrm>
            <a:off x="155400" y="107550"/>
            <a:ext cx="88332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u="sng">
                <a:solidFill>
                  <a:schemeClr val="lt1"/>
                </a:solidFill>
                <a:latin typeface="Merriweather"/>
                <a:ea typeface="Merriweather"/>
                <a:cs typeface="Merriweather"/>
                <a:sym typeface="Merriweather"/>
              </a:rPr>
              <a:t>Impact Of Stated Loan Purpose On Repayment Variables</a:t>
            </a:r>
            <a:endParaRPr b="1" sz="1700" u="sng">
              <a:solidFill>
                <a:schemeClr val="lt1"/>
              </a:solidFill>
              <a:latin typeface="Merriweather"/>
              <a:ea typeface="Merriweather"/>
              <a:cs typeface="Merriweather"/>
              <a:sym typeface="Merriweather"/>
            </a:endParaRPr>
          </a:p>
        </p:txBody>
      </p:sp>
      <p:sp>
        <p:nvSpPr>
          <p:cNvPr id="135" name="Google Shape;135;p17"/>
          <p:cNvSpPr txBox="1"/>
          <p:nvPr/>
        </p:nvSpPr>
        <p:spPr>
          <a:xfrm>
            <a:off x="32825" y="819300"/>
            <a:ext cx="3095100" cy="116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600">
                <a:solidFill>
                  <a:schemeClr val="lt1"/>
                </a:solidFill>
                <a:latin typeface="Merriweather"/>
                <a:ea typeface="Merriweather"/>
                <a:cs typeface="Merriweather"/>
                <a:sym typeface="Merriweather"/>
              </a:rPr>
              <a:t>Loans For Paying Off Other Liabilities Like Credit Card and other types of consolidation have a high charge-off rate. </a:t>
            </a:r>
            <a:endParaRPr i="1" sz="1600">
              <a:solidFill>
                <a:schemeClr val="lt1"/>
              </a:solidFill>
              <a:latin typeface="Merriweather"/>
              <a:ea typeface="Merriweather"/>
              <a:cs typeface="Merriweather"/>
              <a:sym typeface="Merriweather"/>
            </a:endParaRPr>
          </a:p>
        </p:txBody>
      </p:sp>
      <p:sp>
        <p:nvSpPr>
          <p:cNvPr id="136" name="Google Shape;136;p17"/>
          <p:cNvSpPr txBox="1"/>
          <p:nvPr/>
        </p:nvSpPr>
        <p:spPr>
          <a:xfrm>
            <a:off x="10625" y="1897825"/>
            <a:ext cx="28494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a:solidFill>
                  <a:schemeClr val="lt1"/>
                </a:solidFill>
              </a:rPr>
              <a:t>Yet, at the same time, they form the majority of loan applications with lending club.</a:t>
            </a:r>
            <a:endParaRPr i="1">
              <a:solidFill>
                <a:schemeClr val="lt1"/>
              </a:solidFill>
            </a:endParaRPr>
          </a:p>
          <a:p>
            <a:pPr indent="0" lvl="0" marL="0" rtl="0" algn="l">
              <a:spcBef>
                <a:spcPts val="0"/>
              </a:spcBef>
              <a:spcAft>
                <a:spcPts val="0"/>
              </a:spcAft>
              <a:buNone/>
            </a:pPr>
            <a:r>
              <a:t/>
            </a:r>
            <a:endParaRPr i="1">
              <a:latin typeface="Roboto"/>
              <a:ea typeface="Roboto"/>
              <a:cs typeface="Roboto"/>
              <a:sym typeface="Roboto"/>
            </a:endParaRPr>
          </a:p>
        </p:txBody>
      </p:sp>
      <p:sp>
        <p:nvSpPr>
          <p:cNvPr id="137" name="Google Shape;137;p17"/>
          <p:cNvSpPr txBox="1"/>
          <p:nvPr/>
        </p:nvSpPr>
        <p:spPr>
          <a:xfrm>
            <a:off x="155675" y="2681950"/>
            <a:ext cx="29142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lt1"/>
                </a:solidFill>
                <a:latin typeface="Roboto"/>
                <a:ea typeface="Roboto"/>
                <a:cs typeface="Roboto"/>
                <a:sym typeface="Roboto"/>
              </a:rPr>
              <a:t>Loan Distribution By Purpose</a:t>
            </a:r>
            <a:r>
              <a:rPr b="1" lang="en" u="sng">
                <a:solidFill>
                  <a:schemeClr val="lt1"/>
                </a:solidFill>
                <a:latin typeface="Roboto"/>
                <a:ea typeface="Roboto"/>
                <a:cs typeface="Roboto"/>
                <a:sym typeface="Roboto"/>
              </a:rPr>
              <a:t>:</a:t>
            </a:r>
            <a:endParaRPr b="1" u="sng">
              <a:solidFill>
                <a:schemeClr val="lt1"/>
              </a:solidFill>
              <a:latin typeface="Roboto"/>
              <a:ea typeface="Roboto"/>
              <a:cs typeface="Roboto"/>
              <a:sym typeface="Roboto"/>
            </a:endParaRPr>
          </a:p>
          <a:p>
            <a:pPr indent="0" lvl="0" marL="0" rtl="0" algn="l">
              <a:spcBef>
                <a:spcPts val="0"/>
              </a:spcBef>
              <a:spcAft>
                <a:spcPts val="0"/>
              </a:spcAft>
              <a:buNone/>
            </a:pPr>
            <a:r>
              <a:rPr b="1" lang="en">
                <a:solidFill>
                  <a:schemeClr val="lt1"/>
                </a:solidFill>
                <a:latin typeface="Roboto"/>
                <a:ea typeface="Roboto"/>
                <a:cs typeface="Roboto"/>
                <a:sym typeface="Roboto"/>
              </a:rPr>
              <a:t>Major Purchase 		  </a:t>
            </a:r>
            <a:r>
              <a:rPr lang="en">
                <a:solidFill>
                  <a:schemeClr val="lt1"/>
                </a:solidFill>
                <a:latin typeface="Roboto"/>
                <a:ea typeface="Roboto"/>
                <a:cs typeface="Roboto"/>
                <a:sym typeface="Roboto"/>
              </a:rPr>
              <a:t> </a:t>
            </a:r>
            <a:r>
              <a:rPr lang="en" u="sng">
                <a:solidFill>
                  <a:schemeClr val="lt1"/>
                </a:solidFill>
                <a:latin typeface="Roboto"/>
                <a:ea typeface="Roboto"/>
                <a:cs typeface="Roboto"/>
                <a:sym typeface="Roboto"/>
              </a:rPr>
              <a:t>7.49</a:t>
            </a:r>
            <a:r>
              <a:rPr lang="en">
                <a:solidFill>
                  <a:schemeClr val="lt1"/>
                </a:solidFill>
                <a:latin typeface="Roboto"/>
                <a:ea typeface="Roboto"/>
                <a:cs typeface="Roboto"/>
                <a:sym typeface="Roboto"/>
              </a:rPr>
              <a:t>%</a:t>
            </a:r>
            <a:endParaRPr>
              <a:solidFill>
                <a:schemeClr val="lt1"/>
              </a:solidFill>
              <a:latin typeface="Roboto"/>
              <a:ea typeface="Roboto"/>
              <a:cs typeface="Roboto"/>
              <a:sym typeface="Roboto"/>
            </a:endParaRPr>
          </a:p>
          <a:p>
            <a:pPr indent="0" lvl="0" marL="0" rtl="0" algn="l">
              <a:spcBef>
                <a:spcPts val="0"/>
              </a:spcBef>
              <a:spcAft>
                <a:spcPts val="0"/>
              </a:spcAft>
              <a:buNone/>
            </a:pPr>
            <a:r>
              <a:rPr b="1" lang="en">
                <a:solidFill>
                  <a:schemeClr val="lt1"/>
                </a:solidFill>
                <a:latin typeface="Roboto"/>
                <a:ea typeface="Roboto"/>
                <a:cs typeface="Roboto"/>
                <a:sym typeface="Roboto"/>
              </a:rPr>
              <a:t>Credit Card			 </a:t>
            </a:r>
            <a:r>
              <a:rPr lang="en" u="sng">
                <a:solidFill>
                  <a:schemeClr val="lt1"/>
                </a:solidFill>
                <a:latin typeface="Roboto"/>
                <a:ea typeface="Roboto"/>
                <a:cs typeface="Roboto"/>
                <a:sym typeface="Roboto"/>
              </a:rPr>
              <a:t>12.92</a:t>
            </a:r>
            <a:r>
              <a:rPr lang="en">
                <a:solidFill>
                  <a:schemeClr val="lt1"/>
                </a:solidFill>
                <a:latin typeface="Roboto"/>
                <a:ea typeface="Roboto"/>
                <a:cs typeface="Roboto"/>
                <a:sym typeface="Roboto"/>
              </a:rPr>
              <a:t>%</a:t>
            </a:r>
            <a:endParaRPr>
              <a:solidFill>
                <a:schemeClr val="lt1"/>
              </a:solidFill>
              <a:latin typeface="Roboto"/>
              <a:ea typeface="Roboto"/>
              <a:cs typeface="Roboto"/>
              <a:sym typeface="Roboto"/>
            </a:endParaRPr>
          </a:p>
          <a:p>
            <a:pPr indent="0" lvl="0" marL="0" rtl="0" algn="l">
              <a:spcBef>
                <a:spcPts val="0"/>
              </a:spcBef>
              <a:spcAft>
                <a:spcPts val="0"/>
              </a:spcAft>
              <a:buNone/>
            </a:pPr>
            <a:r>
              <a:rPr b="1" lang="en">
                <a:solidFill>
                  <a:schemeClr val="lt1"/>
                </a:solidFill>
                <a:latin typeface="Roboto"/>
                <a:ea typeface="Roboto"/>
                <a:cs typeface="Roboto"/>
                <a:sym typeface="Roboto"/>
              </a:rPr>
              <a:t>Other 		           </a:t>
            </a:r>
            <a:r>
              <a:rPr lang="en" u="sng">
                <a:solidFill>
                  <a:schemeClr val="lt1"/>
                </a:solidFill>
                <a:latin typeface="Roboto"/>
                <a:ea typeface="Roboto"/>
                <a:cs typeface="Roboto"/>
                <a:sym typeface="Roboto"/>
              </a:rPr>
              <a:t>10.05</a:t>
            </a:r>
            <a:r>
              <a:rPr lang="en">
                <a:solidFill>
                  <a:schemeClr val="lt1"/>
                </a:solidFill>
                <a:latin typeface="Roboto"/>
                <a:ea typeface="Roboto"/>
                <a:cs typeface="Roboto"/>
                <a:sym typeface="Roboto"/>
              </a:rPr>
              <a:t>%</a:t>
            </a:r>
            <a:endParaRPr>
              <a:solidFill>
                <a:schemeClr val="lt1"/>
              </a:solidFill>
              <a:latin typeface="Roboto"/>
              <a:ea typeface="Roboto"/>
              <a:cs typeface="Roboto"/>
              <a:sym typeface="Roboto"/>
            </a:endParaRPr>
          </a:p>
          <a:p>
            <a:pPr indent="0" lvl="0" marL="0" rtl="0" algn="l">
              <a:spcBef>
                <a:spcPts val="0"/>
              </a:spcBef>
              <a:spcAft>
                <a:spcPts val="0"/>
              </a:spcAft>
              <a:buNone/>
            </a:pPr>
            <a:r>
              <a:rPr b="1" lang="en">
                <a:solidFill>
                  <a:schemeClr val="lt1"/>
                </a:solidFill>
                <a:latin typeface="Roboto"/>
                <a:ea typeface="Roboto"/>
                <a:cs typeface="Roboto"/>
                <a:sym typeface="Roboto"/>
              </a:rPr>
              <a:t>Home Improvement 	   </a:t>
            </a:r>
            <a:r>
              <a:rPr lang="en" u="sng">
                <a:solidFill>
                  <a:schemeClr val="lt1"/>
                </a:solidFill>
                <a:latin typeface="Roboto"/>
                <a:ea typeface="Roboto"/>
                <a:cs typeface="Roboto"/>
                <a:sym typeface="Roboto"/>
              </a:rPr>
              <a:t>7.48</a:t>
            </a:r>
            <a:r>
              <a:rPr lang="en">
                <a:solidFill>
                  <a:schemeClr val="lt1"/>
                </a:solidFill>
                <a:latin typeface="Roboto"/>
                <a:ea typeface="Roboto"/>
                <a:cs typeface="Roboto"/>
                <a:sym typeface="Roboto"/>
              </a:rPr>
              <a:t>%</a:t>
            </a:r>
            <a:endParaRPr>
              <a:solidFill>
                <a:schemeClr val="lt1"/>
              </a:solidFill>
              <a:latin typeface="Roboto"/>
              <a:ea typeface="Roboto"/>
              <a:cs typeface="Roboto"/>
              <a:sym typeface="Roboto"/>
            </a:endParaRPr>
          </a:p>
          <a:p>
            <a:pPr indent="0" lvl="0" marL="0" rtl="0" algn="l">
              <a:spcBef>
                <a:spcPts val="0"/>
              </a:spcBef>
              <a:spcAft>
                <a:spcPts val="0"/>
              </a:spcAft>
              <a:buNone/>
            </a:pPr>
            <a:r>
              <a:rPr b="1" lang="en">
                <a:solidFill>
                  <a:schemeClr val="lt1"/>
                </a:solidFill>
                <a:latin typeface="Roboto"/>
                <a:ea typeface="Roboto"/>
                <a:cs typeface="Roboto"/>
                <a:sym typeface="Roboto"/>
              </a:rPr>
              <a:t>Small Business 		   </a:t>
            </a:r>
            <a:r>
              <a:rPr lang="en" u="sng">
                <a:solidFill>
                  <a:schemeClr val="lt1"/>
                </a:solidFill>
                <a:latin typeface="Roboto"/>
                <a:ea typeface="Roboto"/>
                <a:cs typeface="Roboto"/>
                <a:sym typeface="Roboto"/>
              </a:rPr>
              <a:t>4.60</a:t>
            </a:r>
            <a:r>
              <a:rPr lang="en">
                <a:solidFill>
                  <a:schemeClr val="lt1"/>
                </a:solidFill>
                <a:latin typeface="Roboto"/>
                <a:ea typeface="Roboto"/>
                <a:cs typeface="Roboto"/>
                <a:sym typeface="Roboto"/>
              </a:rPr>
              <a:t>%</a:t>
            </a:r>
            <a:endParaRPr>
              <a:solidFill>
                <a:schemeClr val="lt1"/>
              </a:solidFill>
              <a:latin typeface="Roboto"/>
              <a:ea typeface="Roboto"/>
              <a:cs typeface="Roboto"/>
              <a:sym typeface="Roboto"/>
            </a:endParaRPr>
          </a:p>
          <a:p>
            <a:pPr indent="0" lvl="0" marL="0" rtl="0" algn="l">
              <a:spcBef>
                <a:spcPts val="0"/>
              </a:spcBef>
              <a:spcAft>
                <a:spcPts val="0"/>
              </a:spcAft>
              <a:buNone/>
            </a:pPr>
            <a:r>
              <a:rPr b="1" lang="en">
                <a:solidFill>
                  <a:schemeClr val="lt1"/>
                </a:solidFill>
                <a:latin typeface="Roboto"/>
                <a:ea typeface="Roboto"/>
                <a:cs typeface="Roboto"/>
                <a:sym typeface="Roboto"/>
              </a:rPr>
              <a:t>Debt Consolidation	 </a:t>
            </a:r>
            <a:r>
              <a:rPr lang="en" u="sng">
                <a:solidFill>
                  <a:schemeClr val="lt1"/>
                </a:solidFill>
                <a:latin typeface="Roboto"/>
                <a:ea typeface="Roboto"/>
                <a:cs typeface="Roboto"/>
                <a:sym typeface="Roboto"/>
              </a:rPr>
              <a:t>46.93</a:t>
            </a:r>
            <a:r>
              <a:rPr lang="en">
                <a:solidFill>
                  <a:schemeClr val="lt1"/>
                </a:solidFill>
                <a:latin typeface="Roboto"/>
                <a:ea typeface="Roboto"/>
                <a:cs typeface="Roboto"/>
                <a:sym typeface="Roboto"/>
              </a:rPr>
              <a:t>%</a:t>
            </a:r>
            <a:endParaRPr>
              <a:solidFill>
                <a:schemeClr val="lt1"/>
              </a:solidFill>
              <a:latin typeface="Roboto"/>
              <a:ea typeface="Roboto"/>
              <a:cs typeface="Roboto"/>
              <a:sym typeface="Roboto"/>
            </a:endParaRPr>
          </a:p>
        </p:txBody>
      </p:sp>
      <p:sp>
        <p:nvSpPr>
          <p:cNvPr id="138" name="Google Shape;138;p17"/>
          <p:cNvSpPr txBox="1"/>
          <p:nvPr/>
        </p:nvSpPr>
        <p:spPr>
          <a:xfrm>
            <a:off x="18725" y="463500"/>
            <a:ext cx="31464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lt1"/>
                </a:solidFill>
                <a:latin typeface="Merriweather Black"/>
                <a:ea typeface="Merriweather Black"/>
                <a:cs typeface="Merriweather Black"/>
                <a:sym typeface="Merriweather Black"/>
              </a:rPr>
              <a:t>Observations:</a:t>
            </a:r>
            <a:endParaRPr sz="1600">
              <a:solidFill>
                <a:schemeClr val="lt1"/>
              </a:solidFill>
              <a:latin typeface="Merriweather Black"/>
              <a:ea typeface="Merriweather Black"/>
              <a:cs typeface="Merriweather Black"/>
              <a:sym typeface="Merriweather Black"/>
            </a:endParaRPr>
          </a:p>
        </p:txBody>
      </p:sp>
      <p:sp>
        <p:nvSpPr>
          <p:cNvPr id="139" name="Google Shape;139;p17"/>
          <p:cNvSpPr txBox="1"/>
          <p:nvPr/>
        </p:nvSpPr>
        <p:spPr>
          <a:xfrm>
            <a:off x="39575" y="4375150"/>
            <a:ext cx="3146400" cy="431100"/>
          </a:xfrm>
          <a:prstGeom prst="rect">
            <a:avLst/>
          </a:prstGeom>
          <a:noFill/>
          <a:ln>
            <a:noFill/>
          </a:ln>
        </p:spPr>
        <p:txBody>
          <a:bodyPr anchorCtr="0" anchor="t" bIns="91425" lIns="91425" spcFirstLastPara="1" rIns="91425" wrap="square" tIns="91425">
            <a:spAutoFit/>
          </a:bodyPr>
          <a:lstStyle/>
          <a:p>
            <a:pPr indent="0" lvl="0" marL="914400" rtl="0" algn="l">
              <a:spcBef>
                <a:spcPts val="0"/>
              </a:spcBef>
              <a:spcAft>
                <a:spcPts val="0"/>
              </a:spcAft>
              <a:buNone/>
            </a:pPr>
            <a:r>
              <a:rPr lang="en" sz="1600">
                <a:solidFill>
                  <a:schemeClr val="lt1"/>
                </a:solidFill>
                <a:latin typeface="Merriweather Black"/>
                <a:ea typeface="Merriweather Black"/>
                <a:cs typeface="Merriweather Black"/>
                <a:sym typeface="Merriweather Black"/>
              </a:rPr>
              <a:t>       TOTAL: </a:t>
            </a:r>
            <a:r>
              <a:rPr lang="en" sz="1600" u="sng">
                <a:solidFill>
                  <a:schemeClr val="lt1"/>
                </a:solidFill>
                <a:latin typeface="Merriweather Black"/>
                <a:ea typeface="Merriweather Black"/>
                <a:cs typeface="Merriweather Black"/>
                <a:sym typeface="Merriweather Black"/>
              </a:rPr>
              <a:t>89.47%</a:t>
            </a:r>
            <a:r>
              <a:rPr lang="en" sz="1600">
                <a:solidFill>
                  <a:schemeClr val="lt1"/>
                </a:solidFill>
                <a:latin typeface="Merriweather Black"/>
                <a:ea typeface="Merriweather Black"/>
                <a:cs typeface="Merriweather Black"/>
                <a:sym typeface="Merriweather Black"/>
              </a:rPr>
              <a:t>!</a:t>
            </a:r>
            <a:endParaRPr sz="1600">
              <a:solidFill>
                <a:schemeClr val="lt1"/>
              </a:solidFill>
              <a:latin typeface="Merriweather Black"/>
              <a:ea typeface="Merriweather Black"/>
              <a:cs typeface="Merriweather Black"/>
              <a:sym typeface="Merriweather Black"/>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8"/>
          <p:cNvSpPr/>
          <p:nvPr/>
        </p:nvSpPr>
        <p:spPr>
          <a:xfrm>
            <a:off x="5981425" y="0"/>
            <a:ext cx="3162600" cy="5143500"/>
          </a:xfrm>
          <a:prstGeom prst="roundRect">
            <a:avLst>
              <a:gd fmla="val 16667"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8"/>
          <p:cNvSpPr/>
          <p:nvPr/>
        </p:nvSpPr>
        <p:spPr>
          <a:xfrm>
            <a:off x="75" y="0"/>
            <a:ext cx="9144000" cy="894600"/>
          </a:xfrm>
          <a:prstGeom prst="roundRect">
            <a:avLst>
              <a:gd fmla="val 16667"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8"/>
          <p:cNvSpPr txBox="1"/>
          <p:nvPr/>
        </p:nvSpPr>
        <p:spPr>
          <a:xfrm>
            <a:off x="194525" y="169300"/>
            <a:ext cx="87555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200">
                <a:solidFill>
                  <a:schemeClr val="lt1"/>
                </a:solidFill>
                <a:latin typeface="Roboto"/>
                <a:ea typeface="Roboto"/>
                <a:cs typeface="Roboto"/>
                <a:sym typeface="Roboto"/>
              </a:rPr>
              <a:t>Home Ownership and High Pay Back Rate</a:t>
            </a:r>
            <a:endParaRPr b="1" sz="2200">
              <a:solidFill>
                <a:schemeClr val="lt1"/>
              </a:solidFill>
              <a:latin typeface="Roboto"/>
              <a:ea typeface="Roboto"/>
              <a:cs typeface="Roboto"/>
              <a:sym typeface="Roboto"/>
            </a:endParaRPr>
          </a:p>
        </p:txBody>
      </p:sp>
      <p:pic>
        <p:nvPicPr>
          <p:cNvPr id="147" name="Google Shape;147;p18"/>
          <p:cNvPicPr preferRelativeResize="0"/>
          <p:nvPr/>
        </p:nvPicPr>
        <p:blipFill>
          <a:blip r:embed="rId3">
            <a:alphaModFix/>
          </a:blip>
          <a:stretch>
            <a:fillRect/>
          </a:stretch>
        </p:blipFill>
        <p:spPr>
          <a:xfrm>
            <a:off x="194525" y="894600"/>
            <a:ext cx="5828951" cy="3966274"/>
          </a:xfrm>
          <a:prstGeom prst="rect">
            <a:avLst/>
          </a:prstGeom>
          <a:noFill/>
          <a:ln>
            <a:noFill/>
          </a:ln>
        </p:spPr>
      </p:pic>
      <p:sp>
        <p:nvSpPr>
          <p:cNvPr id="148" name="Google Shape;148;p18"/>
          <p:cNvSpPr txBox="1"/>
          <p:nvPr/>
        </p:nvSpPr>
        <p:spPr>
          <a:xfrm>
            <a:off x="6217150" y="298800"/>
            <a:ext cx="2952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149" name="Google Shape;149;p18"/>
          <p:cNvSpPr txBox="1"/>
          <p:nvPr/>
        </p:nvSpPr>
        <p:spPr>
          <a:xfrm>
            <a:off x="6023475" y="1917800"/>
            <a:ext cx="3146400" cy="141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lt1"/>
                </a:solidFill>
                <a:latin typeface="Merriweather"/>
                <a:ea typeface="Merriweather"/>
                <a:cs typeface="Merriweather"/>
                <a:sym typeface="Merriweather"/>
              </a:rPr>
              <a:t>An Individual with an owned home is about 10 times less likely To Be Charged Off than a person who Rents or Mortgage’s his place.</a:t>
            </a:r>
            <a:endParaRPr sz="1600">
              <a:solidFill>
                <a:schemeClr val="lt1"/>
              </a:solidFill>
              <a:latin typeface="Merriweather"/>
              <a:ea typeface="Merriweather"/>
              <a:cs typeface="Merriweather"/>
              <a:sym typeface="Merriweathe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9"/>
          <p:cNvSpPr/>
          <p:nvPr/>
        </p:nvSpPr>
        <p:spPr>
          <a:xfrm>
            <a:off x="10626" y="0"/>
            <a:ext cx="3162600" cy="5143500"/>
          </a:xfrm>
          <a:prstGeom prst="roundRect">
            <a:avLst>
              <a:gd fmla="val 16667"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55" name="Google Shape;155;p19"/>
          <p:cNvSpPr/>
          <p:nvPr/>
        </p:nvSpPr>
        <p:spPr>
          <a:xfrm>
            <a:off x="2227975" y="0"/>
            <a:ext cx="4131600" cy="6615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9"/>
          <p:cNvSpPr txBox="1"/>
          <p:nvPr/>
        </p:nvSpPr>
        <p:spPr>
          <a:xfrm>
            <a:off x="155400" y="107550"/>
            <a:ext cx="88332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solidFill>
                  <a:schemeClr val="lt1"/>
                </a:solidFill>
                <a:latin typeface="Merriweather"/>
                <a:ea typeface="Merriweather"/>
                <a:cs typeface="Merriweather"/>
                <a:sym typeface="Merriweather"/>
              </a:rPr>
              <a:t>Lending Club - Organisation YoY Trajectory</a:t>
            </a:r>
            <a:endParaRPr b="1" sz="1700">
              <a:solidFill>
                <a:schemeClr val="lt1"/>
              </a:solidFill>
              <a:latin typeface="Merriweather"/>
              <a:ea typeface="Merriweather"/>
              <a:cs typeface="Merriweather"/>
              <a:sym typeface="Merriweather"/>
            </a:endParaRPr>
          </a:p>
        </p:txBody>
      </p:sp>
      <p:pic>
        <p:nvPicPr>
          <p:cNvPr id="157" name="Google Shape;157;p19"/>
          <p:cNvPicPr preferRelativeResize="0"/>
          <p:nvPr/>
        </p:nvPicPr>
        <p:blipFill>
          <a:blip r:embed="rId3">
            <a:alphaModFix/>
          </a:blip>
          <a:stretch>
            <a:fillRect/>
          </a:stretch>
        </p:blipFill>
        <p:spPr>
          <a:xfrm>
            <a:off x="3325626" y="813900"/>
            <a:ext cx="5665975" cy="4106881"/>
          </a:xfrm>
          <a:prstGeom prst="rect">
            <a:avLst/>
          </a:prstGeom>
          <a:noFill/>
          <a:ln>
            <a:noFill/>
          </a:ln>
        </p:spPr>
      </p:pic>
      <p:sp>
        <p:nvSpPr>
          <p:cNvPr id="158" name="Google Shape;158;p19"/>
          <p:cNvSpPr txBox="1"/>
          <p:nvPr/>
        </p:nvSpPr>
        <p:spPr>
          <a:xfrm>
            <a:off x="102425" y="1697488"/>
            <a:ext cx="2979000" cy="233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latin typeface="Merriweather"/>
                <a:ea typeface="Merriweather"/>
                <a:cs typeface="Merriweather"/>
                <a:sym typeface="Merriweather"/>
              </a:rPr>
              <a:t>While lending club a has made a massive growth in Loan Applicants, that growth naturally translates to a huge a backlog of increased Charge Offs. This is because at such large scales, the same percentage of charge offs lead to a huge number of absolute charge offs. </a:t>
            </a:r>
            <a:endParaRPr>
              <a:solidFill>
                <a:srgbClr val="FFFFFF"/>
              </a:solidFill>
              <a:latin typeface="Merriweather"/>
              <a:ea typeface="Merriweather"/>
              <a:cs typeface="Merriweather"/>
              <a:sym typeface="Merriweather"/>
            </a:endParaRPr>
          </a:p>
        </p:txBody>
      </p:sp>
      <p:sp>
        <p:nvSpPr>
          <p:cNvPr id="159" name="Google Shape;159;p19"/>
          <p:cNvSpPr txBox="1"/>
          <p:nvPr/>
        </p:nvSpPr>
        <p:spPr>
          <a:xfrm>
            <a:off x="77975" y="1170675"/>
            <a:ext cx="31464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lt1"/>
                </a:solidFill>
                <a:latin typeface="Merriweather Black"/>
                <a:ea typeface="Merriweather Black"/>
                <a:cs typeface="Merriweather Black"/>
                <a:sym typeface="Merriweather Black"/>
              </a:rPr>
              <a:t>Recommendations</a:t>
            </a:r>
            <a:endParaRPr sz="1600">
              <a:solidFill>
                <a:schemeClr val="lt1"/>
              </a:solidFill>
              <a:latin typeface="Merriweather Black"/>
              <a:ea typeface="Merriweather Black"/>
              <a:cs typeface="Merriweather Black"/>
              <a:sym typeface="Merriweather Black"/>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0"/>
          <p:cNvSpPr/>
          <p:nvPr/>
        </p:nvSpPr>
        <p:spPr>
          <a:xfrm>
            <a:off x="5981425" y="0"/>
            <a:ext cx="3162600" cy="5143500"/>
          </a:xfrm>
          <a:prstGeom prst="roundRect">
            <a:avLst>
              <a:gd fmla="val 16667"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0"/>
          <p:cNvSpPr/>
          <p:nvPr/>
        </p:nvSpPr>
        <p:spPr>
          <a:xfrm>
            <a:off x="75" y="0"/>
            <a:ext cx="9144000" cy="894600"/>
          </a:xfrm>
          <a:prstGeom prst="roundRect">
            <a:avLst>
              <a:gd fmla="val 16667"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0"/>
          <p:cNvSpPr txBox="1"/>
          <p:nvPr/>
        </p:nvSpPr>
        <p:spPr>
          <a:xfrm>
            <a:off x="194525" y="169300"/>
            <a:ext cx="87555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200">
                <a:solidFill>
                  <a:schemeClr val="lt1"/>
                </a:solidFill>
                <a:latin typeface="Roboto"/>
                <a:ea typeface="Roboto"/>
                <a:cs typeface="Roboto"/>
                <a:sym typeface="Roboto"/>
              </a:rPr>
              <a:t>Terms of Repayment And Chargeback Rates</a:t>
            </a:r>
            <a:endParaRPr b="1" sz="2200">
              <a:solidFill>
                <a:schemeClr val="lt1"/>
              </a:solidFill>
              <a:latin typeface="Roboto"/>
              <a:ea typeface="Roboto"/>
              <a:cs typeface="Roboto"/>
              <a:sym typeface="Roboto"/>
            </a:endParaRPr>
          </a:p>
        </p:txBody>
      </p:sp>
      <p:sp>
        <p:nvSpPr>
          <p:cNvPr id="167" name="Google Shape;167;p20"/>
          <p:cNvSpPr txBox="1"/>
          <p:nvPr/>
        </p:nvSpPr>
        <p:spPr>
          <a:xfrm>
            <a:off x="6217150" y="298800"/>
            <a:ext cx="2952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168" name="Google Shape;168;p20"/>
          <p:cNvSpPr txBox="1"/>
          <p:nvPr/>
        </p:nvSpPr>
        <p:spPr>
          <a:xfrm>
            <a:off x="6023475" y="1710575"/>
            <a:ext cx="3146400" cy="215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lt1"/>
                </a:solidFill>
                <a:latin typeface="Merriweather"/>
                <a:ea typeface="Merriweather"/>
                <a:cs typeface="Merriweather"/>
                <a:sym typeface="Merriweather"/>
              </a:rPr>
              <a:t>A person going with a 36 month Repayment plan is considerable more likely to make full payment compared to someone opting for larger terms, like 60 months. Therefore, they also get lower interest rates.</a:t>
            </a:r>
            <a:endParaRPr sz="1600">
              <a:solidFill>
                <a:schemeClr val="lt1"/>
              </a:solidFill>
              <a:latin typeface="Merriweather"/>
              <a:ea typeface="Merriweather"/>
              <a:cs typeface="Merriweather"/>
              <a:sym typeface="Merriweather"/>
            </a:endParaRPr>
          </a:p>
        </p:txBody>
      </p:sp>
      <p:pic>
        <p:nvPicPr>
          <p:cNvPr id="169" name="Google Shape;169;p20"/>
          <p:cNvPicPr preferRelativeResize="0"/>
          <p:nvPr/>
        </p:nvPicPr>
        <p:blipFill>
          <a:blip r:embed="rId3">
            <a:alphaModFix/>
          </a:blip>
          <a:stretch>
            <a:fillRect/>
          </a:stretch>
        </p:blipFill>
        <p:spPr>
          <a:xfrm>
            <a:off x="152400" y="1047000"/>
            <a:ext cx="5676625" cy="3779750"/>
          </a:xfrm>
          <a:prstGeom prst="rect">
            <a:avLst/>
          </a:prstGeom>
          <a:noFill/>
          <a:ln>
            <a:noFill/>
          </a:ln>
        </p:spPr>
      </p:pic>
      <p:sp>
        <p:nvSpPr>
          <p:cNvPr id="170" name="Google Shape;170;p20"/>
          <p:cNvSpPr txBox="1"/>
          <p:nvPr/>
        </p:nvSpPr>
        <p:spPr>
          <a:xfrm>
            <a:off x="5989525" y="894600"/>
            <a:ext cx="31464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lt1"/>
                </a:solidFill>
                <a:latin typeface="Merriweather Black"/>
                <a:ea typeface="Merriweather Black"/>
                <a:cs typeface="Merriweather Black"/>
                <a:sym typeface="Merriweather Black"/>
              </a:rPr>
              <a:t>Recommendations</a:t>
            </a:r>
            <a:endParaRPr sz="1600">
              <a:solidFill>
                <a:schemeClr val="lt1"/>
              </a:solidFill>
              <a:latin typeface="Merriweather Black"/>
              <a:ea typeface="Merriweather Black"/>
              <a:cs typeface="Merriweather Black"/>
              <a:sym typeface="Merriweather Black"/>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1"/>
          <p:cNvSpPr/>
          <p:nvPr/>
        </p:nvSpPr>
        <p:spPr>
          <a:xfrm>
            <a:off x="10626" y="0"/>
            <a:ext cx="3162600" cy="5143500"/>
          </a:xfrm>
          <a:prstGeom prst="roundRect">
            <a:avLst>
              <a:gd fmla="val 16667"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76" name="Google Shape;176;p21"/>
          <p:cNvSpPr/>
          <p:nvPr/>
        </p:nvSpPr>
        <p:spPr>
          <a:xfrm>
            <a:off x="2227975" y="0"/>
            <a:ext cx="4131600" cy="6615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1"/>
          <p:cNvSpPr txBox="1"/>
          <p:nvPr/>
        </p:nvSpPr>
        <p:spPr>
          <a:xfrm>
            <a:off x="155400" y="107550"/>
            <a:ext cx="88332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u="sng">
                <a:solidFill>
                  <a:schemeClr val="lt1"/>
                </a:solidFill>
                <a:latin typeface="Merriweather"/>
                <a:ea typeface="Merriweather"/>
                <a:cs typeface="Merriweather"/>
                <a:sym typeface="Merriweather"/>
              </a:rPr>
              <a:t>Impact of Yearly Incomes on Charge Back Pay Off rates</a:t>
            </a:r>
            <a:endParaRPr b="1" sz="1700" u="sng">
              <a:solidFill>
                <a:schemeClr val="lt1"/>
              </a:solidFill>
              <a:latin typeface="Merriweather"/>
              <a:ea typeface="Merriweather"/>
              <a:cs typeface="Merriweather"/>
              <a:sym typeface="Merriweather"/>
            </a:endParaRPr>
          </a:p>
        </p:txBody>
      </p:sp>
      <p:sp>
        <p:nvSpPr>
          <p:cNvPr id="178" name="Google Shape;178;p21"/>
          <p:cNvSpPr txBox="1"/>
          <p:nvPr/>
        </p:nvSpPr>
        <p:spPr>
          <a:xfrm>
            <a:off x="77975" y="1723525"/>
            <a:ext cx="2979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rgbClr val="FFFFFF"/>
              </a:solidFill>
              <a:latin typeface="Merriweather"/>
              <a:ea typeface="Merriweather"/>
              <a:cs typeface="Merriweather"/>
              <a:sym typeface="Merriweather"/>
            </a:endParaRPr>
          </a:p>
        </p:txBody>
      </p:sp>
      <p:pic>
        <p:nvPicPr>
          <p:cNvPr id="179" name="Google Shape;179;p21"/>
          <p:cNvPicPr preferRelativeResize="0"/>
          <p:nvPr/>
        </p:nvPicPr>
        <p:blipFill>
          <a:blip r:embed="rId3">
            <a:alphaModFix/>
          </a:blip>
          <a:stretch>
            <a:fillRect/>
          </a:stretch>
        </p:blipFill>
        <p:spPr>
          <a:xfrm>
            <a:off x="3173225" y="813900"/>
            <a:ext cx="5818376" cy="4173475"/>
          </a:xfrm>
          <a:prstGeom prst="rect">
            <a:avLst/>
          </a:prstGeom>
          <a:noFill/>
          <a:ln>
            <a:noFill/>
          </a:ln>
        </p:spPr>
      </p:pic>
      <p:sp>
        <p:nvSpPr>
          <p:cNvPr id="180" name="Google Shape;180;p21"/>
          <p:cNvSpPr txBox="1"/>
          <p:nvPr/>
        </p:nvSpPr>
        <p:spPr>
          <a:xfrm>
            <a:off x="102425" y="1555150"/>
            <a:ext cx="2979000" cy="233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Merriweather"/>
                <a:ea typeface="Merriweather"/>
                <a:cs typeface="Merriweather"/>
                <a:sym typeface="Merriweather"/>
              </a:rPr>
              <a:t>A person with lower salary, like in the range of 20000/- is much less likely to pay off charge offs compared to someone in 80000/- bracket. As we move up the income bracket, we can see a linear </a:t>
            </a:r>
            <a:r>
              <a:rPr lang="en">
                <a:solidFill>
                  <a:schemeClr val="lt1"/>
                </a:solidFill>
                <a:latin typeface="Merriweather"/>
                <a:ea typeface="Merriweather"/>
                <a:cs typeface="Merriweather"/>
                <a:sym typeface="Merriweather"/>
              </a:rPr>
              <a:t>positive</a:t>
            </a:r>
            <a:r>
              <a:rPr lang="en">
                <a:solidFill>
                  <a:schemeClr val="lt1"/>
                </a:solidFill>
                <a:latin typeface="Merriweather"/>
                <a:ea typeface="Merriweather"/>
                <a:cs typeface="Merriweather"/>
                <a:sym typeface="Merriweather"/>
              </a:rPr>
              <a:t> graph, as people with higher incomes tend to pay it off.</a:t>
            </a:r>
            <a:endParaRPr>
              <a:solidFill>
                <a:schemeClr val="lt1"/>
              </a:solidFill>
              <a:latin typeface="Merriweather"/>
              <a:ea typeface="Merriweather"/>
              <a:cs typeface="Merriweather"/>
              <a:sym typeface="Merriweather"/>
            </a:endParaRPr>
          </a:p>
        </p:txBody>
      </p:sp>
      <p:sp>
        <p:nvSpPr>
          <p:cNvPr id="181" name="Google Shape;181;p21"/>
          <p:cNvSpPr txBox="1"/>
          <p:nvPr/>
        </p:nvSpPr>
        <p:spPr>
          <a:xfrm>
            <a:off x="-5725" y="1124050"/>
            <a:ext cx="31464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lt1"/>
                </a:solidFill>
                <a:latin typeface="Merriweather Black"/>
                <a:ea typeface="Merriweather Black"/>
                <a:cs typeface="Merriweather Black"/>
                <a:sym typeface="Merriweather Black"/>
              </a:rPr>
              <a:t>Recommendations</a:t>
            </a:r>
            <a:endParaRPr sz="1600">
              <a:solidFill>
                <a:schemeClr val="lt1"/>
              </a:solidFill>
              <a:latin typeface="Merriweather Black"/>
              <a:ea typeface="Merriweather Black"/>
              <a:cs typeface="Merriweather Black"/>
              <a:sym typeface="Merriweather Black"/>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