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B4C42F35-A454-48B4-8200-B3FFD3E20A69}">
          <p14:sldIdLst>
            <p14:sldId id="256"/>
            <p14:sldId id="257"/>
            <p14:sldId id="25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388" autoAdjust="0"/>
  </p:normalViewPr>
  <p:slideViewPr>
    <p:cSldViewPr snapToGrid="0">
      <p:cViewPr>
        <p:scale>
          <a:sx n="66" d="100"/>
          <a:sy n="66" d="100"/>
        </p:scale>
        <p:origin x="1301"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BE6F0D-CC20-4AEA-B781-082FED446AB9}" type="datetimeFigureOut">
              <a:rPr lang="en-IN" smtClean="0"/>
              <a:t>04-04-2025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DE16FA-0EDA-4871-A7C9-DD4B8A9C1ADC}" type="slidenum">
              <a:rPr lang="en-IN" smtClean="0"/>
              <a:t>‹#›</a:t>
            </a:fld>
            <a:endParaRPr lang="en-IN"/>
          </a:p>
        </p:txBody>
      </p:sp>
    </p:spTree>
    <p:extLst>
      <p:ext uri="{BB962C8B-B14F-4D97-AF65-F5344CB8AC3E}">
        <p14:creationId xmlns:p14="http://schemas.microsoft.com/office/powerpoint/2010/main" val="451286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We've developed a quick commerce delivery platform similar to Blink-it, focusing on efficient delivery of groceries and everyday essentials. The platform connects customers, store managers, and delivery agents through an intuitive web interface built with Flask and Python. The system features order tracking, inventory management, and a route optimization algorithm for efficient deliveries.</a:t>
            </a:r>
          </a:p>
          <a:p>
            <a:endParaRPr lang="en-IN" dirty="0"/>
          </a:p>
          <a:p>
            <a:pPr algn="l">
              <a:buNone/>
            </a:pPr>
            <a:r>
              <a:rPr lang="en-US" b="0" i="0" dirty="0">
                <a:effectLst/>
                <a:latin typeface="fkGrotesk"/>
              </a:rPr>
              <a:t>Route Optimization Algorithm</a:t>
            </a:r>
          </a:p>
          <a:p>
            <a:pPr algn="l">
              <a:buNone/>
            </a:pPr>
            <a:r>
              <a:rPr lang="en-US" b="0" i="0" dirty="0">
                <a:effectLst/>
                <a:latin typeface="fkGroteskNeue"/>
              </a:rPr>
              <a:t>The platform features a sophisticated route optimization algorithm that:</a:t>
            </a:r>
          </a:p>
          <a:p>
            <a:pPr algn="l">
              <a:buFont typeface="Arial" panose="020B0604020202020204" pitchFamily="34" charset="0"/>
              <a:buChar char="•"/>
            </a:pPr>
            <a:r>
              <a:rPr lang="en-US" b="0" i="0" dirty="0">
                <a:effectLst/>
                <a:latin typeface="fkGroteskNeue"/>
              </a:rPr>
              <a:t>Calculates the most efficient path for delivery agents to collect items from multiple stores</a:t>
            </a:r>
          </a:p>
          <a:p>
            <a:pPr algn="l">
              <a:buFont typeface="Arial" panose="020B0604020202020204" pitchFamily="34" charset="0"/>
              <a:buChar char="•"/>
            </a:pPr>
            <a:r>
              <a:rPr lang="en-US" b="0" i="0" dirty="0">
                <a:effectLst/>
                <a:latin typeface="fkGroteskNeue"/>
              </a:rPr>
              <a:t>Considers current location of delivery agents, store locations, and customer address</a:t>
            </a:r>
          </a:p>
          <a:p>
            <a:pPr algn="l">
              <a:buFont typeface="Arial" panose="020B0604020202020204" pitchFamily="34" charset="0"/>
              <a:buChar char="•"/>
            </a:pPr>
            <a:r>
              <a:rPr lang="en-US" b="0" i="0" dirty="0">
                <a:effectLst/>
                <a:latin typeface="fkGroteskNeue"/>
              </a:rPr>
              <a:t>Prioritizes available drivers and minimizes total travel distance</a:t>
            </a:r>
          </a:p>
          <a:p>
            <a:pPr algn="l">
              <a:buFont typeface="Arial" panose="020B0604020202020204" pitchFamily="34" charset="0"/>
              <a:buChar char="•"/>
            </a:pPr>
            <a:r>
              <a:rPr lang="en-US" b="0" i="0" dirty="0">
                <a:effectLst/>
                <a:latin typeface="fkGroteskNeue"/>
              </a:rPr>
              <a:t>Handles edge cases like network disruptions and unavailable paths</a:t>
            </a:r>
          </a:p>
          <a:p>
            <a:pPr algn="l">
              <a:buFont typeface="Arial" panose="020B0604020202020204" pitchFamily="34" charset="0"/>
              <a:buChar char="•"/>
            </a:pPr>
            <a:r>
              <a:rPr lang="en-US" b="0" i="0" dirty="0">
                <a:effectLst/>
                <a:latin typeface="fkGroteskNeue"/>
              </a:rPr>
              <a:t>Pre-computes distances using Floyd-</a:t>
            </a:r>
            <a:r>
              <a:rPr lang="en-US" b="0" i="0" dirty="0" err="1">
                <a:effectLst/>
                <a:latin typeface="fkGroteskNeue"/>
              </a:rPr>
              <a:t>Warshall</a:t>
            </a:r>
            <a:r>
              <a:rPr lang="en-US" b="0" i="0" dirty="0">
                <a:effectLst/>
                <a:latin typeface="fkGroteskNeue"/>
              </a:rPr>
              <a:t> algorithm for faster route determination</a:t>
            </a:r>
          </a:p>
          <a:p>
            <a:pPr algn="l">
              <a:buFont typeface="Arial" panose="020B0604020202020204" pitchFamily="34" charset="0"/>
              <a:buChar char="•"/>
            </a:pPr>
            <a:r>
              <a:rPr lang="en-US" b="0" i="0" dirty="0">
                <a:effectLst/>
                <a:latin typeface="fkGroteskNeue"/>
              </a:rPr>
              <a:t>For smaller orders (≤4 stores), evaluates all possible routes to find the absolute optimal path</a:t>
            </a:r>
          </a:p>
        </p:txBody>
      </p:sp>
      <p:sp>
        <p:nvSpPr>
          <p:cNvPr id="4" name="Slide Number Placeholder 3"/>
          <p:cNvSpPr>
            <a:spLocks noGrp="1"/>
          </p:cNvSpPr>
          <p:nvPr>
            <p:ph type="sldNum" sz="quarter" idx="5"/>
          </p:nvPr>
        </p:nvSpPr>
        <p:spPr/>
        <p:txBody>
          <a:bodyPr/>
          <a:lstStyle/>
          <a:p>
            <a:fld id="{BADE16FA-0EDA-4871-A7C9-DD4B8A9C1ADC}" type="slidenum">
              <a:rPr lang="en-IN" smtClean="0"/>
              <a:t>1</a:t>
            </a:fld>
            <a:endParaRPr lang="en-IN"/>
          </a:p>
        </p:txBody>
      </p:sp>
    </p:spTree>
    <p:extLst>
      <p:ext uri="{BB962C8B-B14F-4D97-AF65-F5344CB8AC3E}">
        <p14:creationId xmlns:p14="http://schemas.microsoft.com/office/powerpoint/2010/main" val="3442282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0561-85A8-7B5A-6580-12AF4860EF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604E522-1E59-A2DB-A0D5-021F45E670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0415D78-D12A-5CDF-E881-5FD26C1A8D3D}"/>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2BBBFC29-2FE1-2EA8-56FC-1AC11697F8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DC22B5-CC63-4DD1-4340-7691057852D8}"/>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4060439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1409E-5656-4D35-1F05-AD3A5AE75E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FC3147-6990-6252-2A50-9FB5F54B45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ED1299-1334-3141-A7DB-B11EC816871A}"/>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EE5E0E4B-BA2D-9FFB-A778-977237959C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ABB033-4EFB-CD52-B44A-1C13ECB887D3}"/>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220331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18C550-7571-80EB-D7FC-1F6CA0FB9B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54D6D4-907F-D980-8704-3010C3EF45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24A654-579F-5E47-CDEE-39AA16A05889}"/>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044D1D59-BA0D-DAC1-E85D-1D082211F9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C72F9-9516-7B03-79CF-29AA8F1F9F43}"/>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3843131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0FE5-0366-1261-97D9-4628B83870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B3553D-6A1E-A4F9-2D49-515BD7E54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A926DF-A8AD-4A72-9012-EB8C66F0A6C0}"/>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76C6ACA3-EC30-F1B7-EA42-7FACA99009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2E02C-032C-AD57-5DC8-8607B3B03CD5}"/>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216430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31851-69D0-5963-1EE2-8811AE9CED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D812EC-5252-9283-C564-871F327B62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F717D2-5487-260D-A7A4-0663EF5D5D65}"/>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23A40D54-C4CD-4043-0BB4-BEC323B5E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D8DD1A-79F1-9A1F-920A-58154411366E}"/>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362887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18D5E-7DE2-267D-2055-E1115B3396C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45FDCA-6063-4F1A-DF4A-B707B3BC67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E974A3-1736-1001-838A-927DEA0C0D6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51629E-1694-DD1B-048D-FFF963F1A402}"/>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6" name="Footer Placeholder 5">
            <a:extLst>
              <a:ext uri="{FF2B5EF4-FFF2-40B4-BE49-F238E27FC236}">
                <a16:creationId xmlns:a16="http://schemas.microsoft.com/office/drawing/2014/main" id="{E04A6551-93C8-7E9A-E8C4-8841219C07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9DC2D6-E690-ADC2-DD2F-26FBB4988D78}"/>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3555914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577A-E058-4B0E-F16E-7AD967E88D5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94A1F2-8EB4-F5B3-72FB-645A71EE45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FB523-6C90-B682-76E5-F53A16D979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8E2C47C-2325-372C-DF78-D1A19946AE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7E25C2-E5ED-9A37-356B-8906C87829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F52705C-105A-6EFD-F2D6-172DF5BC2056}"/>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8" name="Footer Placeholder 7">
            <a:extLst>
              <a:ext uri="{FF2B5EF4-FFF2-40B4-BE49-F238E27FC236}">
                <a16:creationId xmlns:a16="http://schemas.microsoft.com/office/drawing/2014/main" id="{8B32B51F-DD83-7E82-5A2F-6E47EF52CB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9A7ED7-148C-B17F-DBF1-8143A41B863F}"/>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2916331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01DC-7A0D-9D9C-5234-76C76DFEDEE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1AE551-6A27-4741-D1BC-CBD0E4318C39}"/>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4" name="Footer Placeholder 3">
            <a:extLst>
              <a:ext uri="{FF2B5EF4-FFF2-40B4-BE49-F238E27FC236}">
                <a16:creationId xmlns:a16="http://schemas.microsoft.com/office/drawing/2014/main" id="{C4E86EDE-F20E-17B3-C5AF-8CB0791D62E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E1902BC-BBA0-6400-25B4-E105CF46EAC0}"/>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1520118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619136-9ACA-593E-E7AF-BD72C259318F}"/>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3" name="Footer Placeholder 2">
            <a:extLst>
              <a:ext uri="{FF2B5EF4-FFF2-40B4-BE49-F238E27FC236}">
                <a16:creationId xmlns:a16="http://schemas.microsoft.com/office/drawing/2014/main" id="{29A9D035-C904-58CA-96AC-52B5C6C895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0E73C3-24E7-16EC-78CC-5BD36165F6B0}"/>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58909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6D09E-F61E-2017-63BF-98F81EBF2D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EBB557-6B1B-EAEA-CA7C-FAE6FD5054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40E6E00-5A9E-5B24-BC40-2A55879DD5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20E35-4ECD-06B2-1ABC-30A81CB26E45}"/>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6" name="Footer Placeholder 5">
            <a:extLst>
              <a:ext uri="{FF2B5EF4-FFF2-40B4-BE49-F238E27FC236}">
                <a16:creationId xmlns:a16="http://schemas.microsoft.com/office/drawing/2014/main" id="{0CA8192C-4BB0-B252-5998-13F36CD9FA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4701D4-CD06-8C04-97EA-3FF749E1C7B7}"/>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3718204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802A0-EFFE-C838-CA46-4D72E176F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0C87612-69DE-89A7-F5B1-C28A5F41D4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D81C68-127B-D56B-1645-8510615A8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CEBA2-CBD0-9773-07E9-D1095F50C4B3}"/>
              </a:ext>
            </a:extLst>
          </p:cNvPr>
          <p:cNvSpPr>
            <a:spLocks noGrp="1"/>
          </p:cNvSpPr>
          <p:nvPr>
            <p:ph type="dt" sz="half" idx="10"/>
          </p:nvPr>
        </p:nvSpPr>
        <p:spPr/>
        <p:txBody>
          <a:bodyPr/>
          <a:lstStyle/>
          <a:p>
            <a:fld id="{C81B5753-0F0C-4321-8AFC-52312499EF7A}" type="datetimeFigureOut">
              <a:rPr lang="en-IN" smtClean="0"/>
              <a:t>04-04-2025</a:t>
            </a:fld>
            <a:endParaRPr lang="en-IN"/>
          </a:p>
        </p:txBody>
      </p:sp>
      <p:sp>
        <p:nvSpPr>
          <p:cNvPr id="6" name="Footer Placeholder 5">
            <a:extLst>
              <a:ext uri="{FF2B5EF4-FFF2-40B4-BE49-F238E27FC236}">
                <a16:creationId xmlns:a16="http://schemas.microsoft.com/office/drawing/2014/main" id="{6DAE97CF-90C2-04E8-ECEC-2A38DB636B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057D7-1691-A6A9-6531-8A073DCB6E1E}"/>
              </a:ext>
            </a:extLst>
          </p:cNvPr>
          <p:cNvSpPr>
            <a:spLocks noGrp="1"/>
          </p:cNvSpPr>
          <p:nvPr>
            <p:ph type="sldNum" sz="quarter" idx="12"/>
          </p:nvPr>
        </p:nvSpPr>
        <p:spPr/>
        <p:txBody>
          <a:bodyPr/>
          <a:lstStyle/>
          <a:p>
            <a:fld id="{7CC9BF82-C7AA-4307-957B-B3047C0F7871}" type="slidenum">
              <a:rPr lang="en-IN" smtClean="0"/>
              <a:t>‹#›</a:t>
            </a:fld>
            <a:endParaRPr lang="en-IN"/>
          </a:p>
        </p:txBody>
      </p:sp>
    </p:spTree>
    <p:extLst>
      <p:ext uri="{BB962C8B-B14F-4D97-AF65-F5344CB8AC3E}">
        <p14:creationId xmlns:p14="http://schemas.microsoft.com/office/powerpoint/2010/main" val="38481175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D853A3-E013-186D-A6E4-AE3EAE2496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81655F-FC99-CC5D-194B-FE240F211A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F10E2C-2A7A-D591-3D7F-3578F0DC2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1B5753-0F0C-4321-8AFC-52312499EF7A}" type="datetimeFigureOut">
              <a:rPr lang="en-IN" smtClean="0"/>
              <a:t>04-04-2025</a:t>
            </a:fld>
            <a:endParaRPr lang="en-IN"/>
          </a:p>
        </p:txBody>
      </p:sp>
      <p:sp>
        <p:nvSpPr>
          <p:cNvPr id="5" name="Footer Placeholder 4">
            <a:extLst>
              <a:ext uri="{FF2B5EF4-FFF2-40B4-BE49-F238E27FC236}">
                <a16:creationId xmlns:a16="http://schemas.microsoft.com/office/drawing/2014/main" id="{E2EC880D-C82E-4202-1C99-A53A6A1AB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CDC683E-E276-C831-E985-0BAFEDB20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C9BF82-C7AA-4307-957B-B3047C0F7871}" type="slidenum">
              <a:rPr lang="en-IN" smtClean="0"/>
              <a:t>‹#›</a:t>
            </a:fld>
            <a:endParaRPr lang="en-IN"/>
          </a:p>
        </p:txBody>
      </p:sp>
    </p:spTree>
    <p:extLst>
      <p:ext uri="{BB962C8B-B14F-4D97-AF65-F5344CB8AC3E}">
        <p14:creationId xmlns:p14="http://schemas.microsoft.com/office/powerpoint/2010/main" val="7286294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E9E23-03EB-4713-9701-5C1DC833D37D}"/>
              </a:ext>
            </a:extLst>
          </p:cNvPr>
          <p:cNvSpPr>
            <a:spLocks noGrp="1"/>
          </p:cNvSpPr>
          <p:nvPr>
            <p:ph type="title"/>
          </p:nvPr>
        </p:nvSpPr>
        <p:spPr>
          <a:xfrm>
            <a:off x="445008" y="0"/>
            <a:ext cx="10515600" cy="681037"/>
          </a:xfrm>
        </p:spPr>
        <p:txBody>
          <a:bodyPr>
            <a:normAutofit fontScale="90000"/>
          </a:bodyPr>
          <a:lstStyle/>
          <a:p>
            <a:pPr algn="l">
              <a:lnSpc>
                <a:spcPts val="7937"/>
              </a:lnSpc>
            </a:pPr>
            <a:r>
              <a:rPr lang="en-US" sz="4800" b="1" dirty="0">
                <a:solidFill>
                  <a:srgbClr val="7068F4"/>
                </a:solidFill>
                <a:latin typeface="Barlow Bold"/>
                <a:ea typeface="Barlow Bold"/>
                <a:cs typeface="Barlow Bold"/>
                <a:sym typeface="Barlow Bold"/>
              </a:rPr>
              <a:t>Fastest Supply Chain </a:t>
            </a:r>
          </a:p>
        </p:txBody>
      </p:sp>
      <p:sp>
        <p:nvSpPr>
          <p:cNvPr id="4" name="Content Placeholder 3">
            <a:extLst>
              <a:ext uri="{FF2B5EF4-FFF2-40B4-BE49-F238E27FC236}">
                <a16:creationId xmlns:a16="http://schemas.microsoft.com/office/drawing/2014/main" id="{5670EFA8-505E-099D-55BF-2603FE94E7C1}"/>
              </a:ext>
            </a:extLst>
          </p:cNvPr>
          <p:cNvSpPr>
            <a:spLocks noGrp="1"/>
          </p:cNvSpPr>
          <p:nvPr>
            <p:ph sz="half" idx="1"/>
          </p:nvPr>
        </p:nvSpPr>
        <p:spPr>
          <a:xfrm>
            <a:off x="521208" y="993520"/>
            <a:ext cx="5181600" cy="5791328"/>
          </a:xfrm>
        </p:spPr>
        <p:txBody>
          <a:bodyPr>
            <a:normAutofit/>
          </a:bodyPr>
          <a:lstStyle/>
          <a:p>
            <a:pPr marL="0" indent="0">
              <a:buNone/>
            </a:pPr>
            <a:r>
              <a:rPr lang="en-IN" b="1" dirty="0"/>
              <a:t>Customer Interface</a:t>
            </a:r>
          </a:p>
          <a:p>
            <a:pPr>
              <a:buFont typeface="Arial" panose="020B0604020202020204" pitchFamily="34" charset="0"/>
              <a:buChar char="•"/>
            </a:pPr>
            <a:r>
              <a:rPr lang="en-US" sz="1400" dirty="0"/>
              <a:t>Browse items from multiple stores with detailed product information</a:t>
            </a:r>
          </a:p>
          <a:p>
            <a:pPr>
              <a:buFont typeface="Arial" panose="020B0604020202020204" pitchFamily="34" charset="0"/>
              <a:buChar char="•"/>
            </a:pPr>
            <a:r>
              <a:rPr lang="en-US" sz="1400" dirty="0"/>
              <a:t>Search functionality by item name and category</a:t>
            </a:r>
          </a:p>
          <a:p>
            <a:pPr>
              <a:buFont typeface="Arial" panose="020B0604020202020204" pitchFamily="34" charset="0"/>
              <a:buChar char="•"/>
            </a:pPr>
            <a:r>
              <a:rPr lang="en-US" sz="1400" dirty="0"/>
              <a:t>Real-time stock availability indicators</a:t>
            </a:r>
          </a:p>
          <a:p>
            <a:pPr>
              <a:buFont typeface="Arial" panose="020B0604020202020204" pitchFamily="34" charset="0"/>
              <a:buChar char="•"/>
            </a:pPr>
            <a:r>
              <a:rPr lang="en-US" sz="1400" dirty="0"/>
              <a:t>Shopping cart management with add/remove functionality</a:t>
            </a:r>
          </a:p>
          <a:p>
            <a:pPr>
              <a:buFont typeface="Arial" panose="020B0604020202020204" pitchFamily="34" charset="0"/>
              <a:buChar char="•"/>
            </a:pPr>
            <a:r>
              <a:rPr lang="en-US" sz="1400" dirty="0"/>
              <a:t>Multiple payment options (Card, UPI, Cash on Delivery)</a:t>
            </a:r>
          </a:p>
          <a:p>
            <a:pPr>
              <a:buFont typeface="Arial" panose="020B0604020202020204" pitchFamily="34" charset="0"/>
              <a:buChar char="•"/>
            </a:pPr>
            <a:r>
              <a:rPr lang="en-US" sz="1400" dirty="0"/>
              <a:t>Order history and real-time order tracking</a:t>
            </a:r>
          </a:p>
          <a:p>
            <a:pPr marL="0" indent="0">
              <a:buNone/>
            </a:pPr>
            <a:r>
              <a:rPr lang="en-IN" b="1" dirty="0"/>
              <a:t>Delivery System</a:t>
            </a:r>
          </a:p>
          <a:p>
            <a:pPr>
              <a:buFont typeface="Arial" panose="020B0604020202020204" pitchFamily="34" charset="0"/>
              <a:buChar char="•"/>
            </a:pPr>
            <a:r>
              <a:rPr lang="en-US" sz="1400" dirty="0"/>
              <a:t>Real-time order status updates (collected, in transit, delivered)</a:t>
            </a:r>
          </a:p>
          <a:p>
            <a:pPr>
              <a:buFont typeface="Arial" panose="020B0604020202020204" pitchFamily="34" charset="0"/>
              <a:buChar char="•"/>
            </a:pPr>
            <a:r>
              <a:rPr lang="en-US" sz="1400" dirty="0"/>
              <a:t>Delivery history tracking</a:t>
            </a:r>
          </a:p>
          <a:p>
            <a:pPr>
              <a:buFont typeface="Arial" panose="020B0604020202020204" pitchFamily="34" charset="0"/>
              <a:buChar char="•"/>
            </a:pPr>
            <a:r>
              <a:rPr lang="en-US" sz="1400" dirty="0"/>
              <a:t>Location-based assignment and tracking</a:t>
            </a:r>
          </a:p>
          <a:p>
            <a:pPr>
              <a:buFont typeface="Arial" panose="020B0604020202020204" pitchFamily="34" charset="0"/>
              <a:buChar char="•"/>
            </a:pPr>
            <a:r>
              <a:rPr lang="en-US" sz="1400" dirty="0"/>
              <a:t>Optimized delivery assignment for 2 delivery agents</a:t>
            </a:r>
          </a:p>
          <a:p>
            <a:pPr>
              <a:buFont typeface="Arial" panose="020B0604020202020204" pitchFamily="34" charset="0"/>
              <a:buChar char="•"/>
            </a:pPr>
            <a:r>
              <a:rPr lang="en-US" sz="1400" dirty="0"/>
              <a:t>Route planning for multi-store pickups</a:t>
            </a:r>
          </a:p>
          <a:p>
            <a:r>
              <a:rPr lang="en-US" sz="1400" dirty="0"/>
              <a:t>Finds the shortest path for delivery agents by considering their current location, store positions, customer addresses, and order status. It pre-computes distances for faster calculations.</a:t>
            </a:r>
          </a:p>
          <a:p>
            <a:pPr marL="0" indent="0">
              <a:buNone/>
            </a:pPr>
            <a:endParaRPr lang="en-IN" sz="1100" dirty="0"/>
          </a:p>
        </p:txBody>
      </p:sp>
      <p:sp>
        <p:nvSpPr>
          <p:cNvPr id="5" name="Content Placeholder 4">
            <a:extLst>
              <a:ext uri="{FF2B5EF4-FFF2-40B4-BE49-F238E27FC236}">
                <a16:creationId xmlns:a16="http://schemas.microsoft.com/office/drawing/2014/main" id="{9B49D413-44E6-FCAA-7154-208ADEA8E459}"/>
              </a:ext>
            </a:extLst>
          </p:cNvPr>
          <p:cNvSpPr>
            <a:spLocks noGrp="1"/>
          </p:cNvSpPr>
          <p:nvPr>
            <p:ph sz="half" idx="2"/>
          </p:nvPr>
        </p:nvSpPr>
        <p:spPr>
          <a:xfrm>
            <a:off x="6025896" y="993520"/>
            <a:ext cx="5181600" cy="5791328"/>
          </a:xfrm>
        </p:spPr>
        <p:txBody>
          <a:bodyPr>
            <a:normAutofit/>
          </a:bodyPr>
          <a:lstStyle/>
          <a:p>
            <a:pPr marL="0" indent="0">
              <a:buNone/>
            </a:pPr>
            <a:r>
              <a:rPr lang="en-IN" b="1" dirty="0"/>
              <a:t>Store Management</a:t>
            </a:r>
          </a:p>
          <a:p>
            <a:pPr>
              <a:buFont typeface="Arial" panose="020B0604020202020204" pitchFamily="34" charset="0"/>
              <a:buChar char="•"/>
            </a:pPr>
            <a:r>
              <a:rPr lang="en-US" sz="1400" dirty="0"/>
              <a:t>Dedicated dashboards for each of the 3 store managers</a:t>
            </a:r>
          </a:p>
          <a:p>
            <a:pPr>
              <a:buFont typeface="Arial" panose="020B0604020202020204" pitchFamily="34" charset="0"/>
              <a:buChar char="•"/>
            </a:pPr>
            <a:r>
              <a:rPr lang="en-US" sz="1400" dirty="0"/>
              <a:t>Inventory management (add new items, update existing items)</a:t>
            </a:r>
          </a:p>
          <a:p>
            <a:pPr>
              <a:buFont typeface="Arial" panose="020B0604020202020204" pitchFamily="34" charset="0"/>
              <a:buChar char="•"/>
            </a:pPr>
            <a:r>
              <a:rPr lang="en-US" sz="1400" dirty="0"/>
              <a:t>Price and discount management</a:t>
            </a:r>
          </a:p>
          <a:p>
            <a:pPr>
              <a:buFont typeface="Arial" panose="020B0604020202020204" pitchFamily="34" charset="0"/>
              <a:buChar char="•"/>
            </a:pPr>
            <a:r>
              <a:rPr lang="en-US" sz="1400" dirty="0"/>
              <a:t>Stock level monitoring and updates</a:t>
            </a:r>
          </a:p>
          <a:p>
            <a:pPr>
              <a:buFont typeface="Arial" panose="020B0604020202020204" pitchFamily="34" charset="0"/>
              <a:buChar char="•"/>
            </a:pPr>
            <a:r>
              <a:rPr lang="en-US" sz="1400" dirty="0"/>
              <a:t>Order processing and status updates</a:t>
            </a:r>
          </a:p>
          <a:p>
            <a:pPr>
              <a:buFont typeface="Arial" panose="020B0604020202020204" pitchFamily="34" charset="0"/>
              <a:buChar char="•"/>
            </a:pPr>
            <a:r>
              <a:rPr lang="en-US" sz="1400" dirty="0"/>
              <a:t>Store-specific order history and analytics</a:t>
            </a:r>
          </a:p>
          <a:p>
            <a:pPr marL="0" indent="0">
              <a:buNone/>
            </a:pPr>
            <a:r>
              <a:rPr lang="en-IN" b="1" dirty="0"/>
              <a:t>Admin Dashboard</a:t>
            </a:r>
          </a:p>
          <a:p>
            <a:pPr>
              <a:buFont typeface="Arial" panose="020B0604020202020204" pitchFamily="34" charset="0"/>
              <a:buChar char="•"/>
            </a:pPr>
            <a:r>
              <a:rPr lang="en-US" sz="1400" dirty="0"/>
              <a:t>Comprehensive system overview</a:t>
            </a:r>
          </a:p>
          <a:p>
            <a:pPr>
              <a:buFont typeface="Arial" panose="020B0604020202020204" pitchFamily="34" charset="0"/>
              <a:buChar char="•"/>
            </a:pPr>
            <a:r>
              <a:rPr lang="en-US" sz="1400" dirty="0"/>
              <a:t>Monitor all stores, orders, and delivery agents</a:t>
            </a:r>
          </a:p>
          <a:p>
            <a:pPr>
              <a:buFont typeface="Arial" panose="020B0604020202020204" pitchFamily="34" charset="0"/>
              <a:buChar char="•"/>
            </a:pPr>
            <a:r>
              <a:rPr lang="en-US" sz="1400" dirty="0"/>
              <a:t>Track system performance and order statistics</a:t>
            </a:r>
          </a:p>
          <a:p>
            <a:pPr>
              <a:buNone/>
            </a:pPr>
            <a:r>
              <a:rPr lang="en-US" b="1" dirty="0"/>
              <a:t>Authentication &amp; Security</a:t>
            </a:r>
          </a:p>
          <a:p>
            <a:pPr>
              <a:buFont typeface="Arial" panose="020B0604020202020204" pitchFamily="34" charset="0"/>
              <a:buChar char="•"/>
            </a:pPr>
            <a:r>
              <a:rPr lang="en-US" sz="1400" dirty="0"/>
              <a:t>Secure login system with role-based access control</a:t>
            </a:r>
          </a:p>
          <a:p>
            <a:pPr>
              <a:buFont typeface="Arial" panose="020B0604020202020204" pitchFamily="34" charset="0"/>
              <a:buChar char="•"/>
            </a:pPr>
            <a:r>
              <a:rPr lang="en-US" sz="1400" dirty="0"/>
              <a:t>Password hashing using </a:t>
            </a:r>
            <a:r>
              <a:rPr lang="en-US" sz="1400" dirty="0" err="1"/>
              <a:t>bcrypt</a:t>
            </a:r>
            <a:r>
              <a:rPr lang="en-US" sz="1400" dirty="0"/>
              <a:t> for enhanced security</a:t>
            </a:r>
          </a:p>
          <a:p>
            <a:pPr>
              <a:buFont typeface="Arial" panose="020B0604020202020204" pitchFamily="34" charset="0"/>
              <a:buChar char="•"/>
            </a:pPr>
            <a:r>
              <a:rPr lang="en-US" sz="1400" dirty="0"/>
              <a:t>Session management for persistent user experience</a:t>
            </a:r>
          </a:p>
          <a:p>
            <a:pPr marL="0" indent="0">
              <a:buNone/>
            </a:pPr>
            <a:endParaRPr lang="en-IN" sz="1100" b="1" dirty="0"/>
          </a:p>
        </p:txBody>
      </p:sp>
    </p:spTree>
    <p:extLst>
      <p:ext uri="{BB962C8B-B14F-4D97-AF65-F5344CB8AC3E}">
        <p14:creationId xmlns:p14="http://schemas.microsoft.com/office/powerpoint/2010/main" val="1314754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2ED481A-EE0A-350D-D6BB-D341AFE516B2}"/>
              </a:ext>
            </a:extLst>
          </p:cNvPr>
          <p:cNvSpPr>
            <a:spLocks noGrp="1"/>
          </p:cNvSpPr>
          <p:nvPr>
            <p:ph type="title"/>
          </p:nvPr>
        </p:nvSpPr>
        <p:spPr>
          <a:xfrm>
            <a:off x="223520" y="518160"/>
            <a:ext cx="11130280" cy="528320"/>
          </a:xfrm>
        </p:spPr>
        <p:txBody>
          <a:bodyPr>
            <a:normAutofit fontScale="90000"/>
          </a:bodyPr>
          <a:lstStyle/>
          <a:p>
            <a:r>
              <a:rPr lang="en-US" sz="4400" b="1" dirty="0">
                <a:solidFill>
                  <a:srgbClr val="7068F4"/>
                </a:solidFill>
                <a:latin typeface="Barlow Bold"/>
                <a:ea typeface="Barlow Bold"/>
                <a:cs typeface="Barlow Bold"/>
                <a:sym typeface="Barlow Bold"/>
              </a:rPr>
              <a:t>Technologies Used</a:t>
            </a:r>
            <a:br>
              <a:rPr lang="en-US" sz="4400" b="1" dirty="0">
                <a:solidFill>
                  <a:srgbClr val="7068F4"/>
                </a:solidFill>
                <a:latin typeface="Barlow Bold"/>
                <a:ea typeface="Barlow Bold"/>
                <a:cs typeface="Barlow Bold"/>
                <a:sym typeface="Barlow Bold"/>
              </a:rPr>
            </a:br>
            <a:endParaRPr lang="en-IN" dirty="0"/>
          </a:p>
        </p:txBody>
      </p:sp>
      <p:sp>
        <p:nvSpPr>
          <p:cNvPr id="12" name="Content Placeholder 11">
            <a:extLst>
              <a:ext uri="{FF2B5EF4-FFF2-40B4-BE49-F238E27FC236}">
                <a16:creationId xmlns:a16="http://schemas.microsoft.com/office/drawing/2014/main" id="{1FA4D22A-3BD1-7B56-C2E6-6CE9B67ED919}"/>
              </a:ext>
            </a:extLst>
          </p:cNvPr>
          <p:cNvSpPr>
            <a:spLocks noGrp="1"/>
          </p:cNvSpPr>
          <p:nvPr>
            <p:ph idx="1"/>
          </p:nvPr>
        </p:nvSpPr>
        <p:spPr>
          <a:xfrm>
            <a:off x="223520" y="609600"/>
            <a:ext cx="11038840" cy="6248401"/>
          </a:xfrm>
        </p:spPr>
        <p:txBody>
          <a:bodyPr>
            <a:normAutofit/>
          </a:bodyPr>
          <a:lstStyle/>
          <a:p>
            <a:pPr marL="0" indent="0">
              <a:buNone/>
            </a:pPr>
            <a:endParaRPr lang="en-IN" dirty="0"/>
          </a:p>
          <a:p>
            <a:r>
              <a:rPr lang="en-US" sz="2000" b="1" i="0" dirty="0">
                <a:effectLst/>
                <a:latin typeface="fkGroteskNeue"/>
              </a:rPr>
              <a:t>Python with Flask: </a:t>
            </a:r>
            <a:r>
              <a:rPr lang="en-US" sz="2000" b="0" i="0" dirty="0">
                <a:effectLst/>
                <a:latin typeface="fkGroteskNeue"/>
              </a:rPr>
              <a:t>The core backend language and web framework, enabling rapid development of robust web applications and efficient implementation of complex algorithms like route optimization.</a:t>
            </a:r>
          </a:p>
          <a:p>
            <a:r>
              <a:rPr lang="en-US" sz="2000" b="1" i="0" dirty="0">
                <a:effectLst/>
                <a:latin typeface="fkGroteskNeue"/>
              </a:rPr>
              <a:t>Jinja2 Templating: </a:t>
            </a:r>
            <a:r>
              <a:rPr lang="en-US" sz="2000" b="0" i="0" dirty="0">
                <a:effectLst/>
                <a:latin typeface="fkGroteskNeue"/>
              </a:rPr>
              <a:t>Integrated with Flask for dynamic HTML rendering, allowing seamless integration of backend data with frontend presentation and enhancing code reusability. </a:t>
            </a:r>
          </a:p>
          <a:p>
            <a:r>
              <a:rPr lang="en-US" sz="2000" b="1" i="0" dirty="0">
                <a:effectLst/>
                <a:latin typeface="fkGroteskNeue"/>
              </a:rPr>
              <a:t>Bootstrap and JavaScript</a:t>
            </a:r>
            <a:r>
              <a:rPr lang="en-US" sz="2000" b="0" i="0" dirty="0">
                <a:effectLst/>
                <a:latin typeface="fkGroteskNeue"/>
              </a:rPr>
              <a:t>: Employed for responsive frontend design and interactive user experience, creating an intuitive interface across different devices and screen sizes.</a:t>
            </a:r>
            <a:endParaRPr lang="en-IN" sz="2000" dirty="0"/>
          </a:p>
          <a:p>
            <a:pPr>
              <a:buFont typeface="Arial" panose="020B0604020202020204" pitchFamily="34" charset="0"/>
              <a:buChar char="•"/>
            </a:pPr>
            <a:r>
              <a:rPr lang="en-US" sz="2000" b="1" i="0" dirty="0">
                <a:effectLst/>
                <a:latin typeface="fkGroteskNeue"/>
              </a:rPr>
              <a:t>Flask-Login and Flask-</a:t>
            </a:r>
            <a:r>
              <a:rPr lang="en-US" sz="2000" b="1" i="0" dirty="0" err="1">
                <a:effectLst/>
                <a:latin typeface="fkGroteskNeue"/>
              </a:rPr>
              <a:t>Bcrypt</a:t>
            </a:r>
            <a:r>
              <a:rPr lang="en-US" sz="2000" b="1" i="0" dirty="0">
                <a:effectLst/>
                <a:latin typeface="fkGroteskNeue"/>
              </a:rPr>
              <a:t>:</a:t>
            </a:r>
            <a:r>
              <a:rPr lang="en-US" sz="2000" b="0" i="0" dirty="0">
                <a:effectLst/>
                <a:latin typeface="fkGroteskNeue"/>
              </a:rPr>
              <a:t> Implemented for secure user authentication, session management, and password hashing, providing robust security features for user data protection.</a:t>
            </a:r>
          </a:p>
          <a:p>
            <a:pPr>
              <a:buFont typeface="Arial" panose="020B0604020202020204" pitchFamily="34" charset="0"/>
              <a:buChar char="•"/>
            </a:pPr>
            <a:r>
              <a:rPr lang="en-US" sz="2000" b="1" i="0" dirty="0" err="1">
                <a:effectLst/>
                <a:latin typeface="fkGroteskNeue"/>
              </a:rPr>
              <a:t>WTForms</a:t>
            </a:r>
            <a:r>
              <a:rPr lang="en-US" sz="2000" b="1" i="0" dirty="0">
                <a:effectLst/>
                <a:latin typeface="fkGroteskNeue"/>
              </a:rPr>
              <a:t> and Flask-WTF: </a:t>
            </a:r>
            <a:r>
              <a:rPr lang="en-US" sz="2000" b="0" i="0" dirty="0">
                <a:effectLst/>
                <a:latin typeface="fkGroteskNeue"/>
              </a:rPr>
              <a:t>Leveraged for form validation and CSRF protection, streamlining data collection and ensuring secure form submissions throughout the application.</a:t>
            </a:r>
          </a:p>
          <a:p>
            <a:r>
              <a:rPr lang="en-US" sz="2000" b="1" i="0" dirty="0" err="1">
                <a:effectLst/>
                <a:latin typeface="fkGroteskNeue"/>
              </a:rPr>
              <a:t>NetworkX</a:t>
            </a:r>
            <a:r>
              <a:rPr lang="en-US" sz="2000" b="1" i="0" dirty="0">
                <a:effectLst/>
                <a:latin typeface="fkGroteskNeue"/>
              </a:rPr>
              <a:t> and Custom Algorithms:</a:t>
            </a:r>
            <a:r>
              <a:rPr lang="en-US" sz="2000" b="0" i="0" dirty="0">
                <a:effectLst/>
                <a:latin typeface="fkGroteskNeue"/>
              </a:rPr>
              <a:t> Utilized for graph operations and implementation of sophisticated route optimization algorithms, crucial for the delivery system's efficiency.</a:t>
            </a:r>
            <a:endParaRPr lang="en-IN" sz="2000" b="0" i="0" dirty="0">
              <a:effectLst/>
              <a:latin typeface="fkGroteskNeue"/>
            </a:endParaRPr>
          </a:p>
          <a:p>
            <a:r>
              <a:rPr lang="en-US" sz="2000" b="1" i="0" dirty="0" err="1">
                <a:effectLst/>
                <a:latin typeface="fkGroteskNeue"/>
              </a:rPr>
              <a:t>Pytest</a:t>
            </a:r>
            <a:r>
              <a:rPr lang="en-US" sz="2000" b="1" i="0" dirty="0">
                <a:effectLst/>
                <a:latin typeface="fkGroteskNeue"/>
              </a:rPr>
              <a:t> and Flake8:</a:t>
            </a:r>
            <a:r>
              <a:rPr lang="en-US" sz="2000" b="0" i="0" dirty="0">
                <a:effectLst/>
                <a:latin typeface="fkGroteskNeue"/>
              </a:rPr>
              <a:t> Comprehensive testing framework and linting tool, ensuring high code quality, maintainability, and reliability through extensive test coverage and style enforcement.</a:t>
            </a:r>
          </a:p>
          <a:p>
            <a:pPr>
              <a:buFont typeface="Arial" panose="020B0604020202020204" pitchFamily="34" charset="0"/>
              <a:buChar char="•"/>
            </a:pPr>
            <a:endParaRPr lang="en-US" sz="2000" b="0" i="0" dirty="0">
              <a:effectLst/>
              <a:latin typeface="fkGroteskNeue"/>
            </a:endParaRPr>
          </a:p>
        </p:txBody>
      </p:sp>
    </p:spTree>
    <p:extLst>
      <p:ext uri="{BB962C8B-B14F-4D97-AF65-F5344CB8AC3E}">
        <p14:creationId xmlns:p14="http://schemas.microsoft.com/office/powerpoint/2010/main" val="347064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TextBox 74">
            <a:extLst>
              <a:ext uri="{FF2B5EF4-FFF2-40B4-BE49-F238E27FC236}">
                <a16:creationId xmlns:a16="http://schemas.microsoft.com/office/drawing/2014/main" id="{89410588-C312-9B5E-5FEA-1010A6E43B3B}"/>
              </a:ext>
            </a:extLst>
          </p:cNvPr>
          <p:cNvSpPr txBox="1"/>
          <p:nvPr/>
        </p:nvSpPr>
        <p:spPr>
          <a:xfrm>
            <a:off x="457200" y="-93746"/>
            <a:ext cx="2958353" cy="491160"/>
          </a:xfrm>
          <a:prstGeom prst="rect">
            <a:avLst/>
          </a:prstGeom>
          <a:noFill/>
        </p:spPr>
        <p:txBody>
          <a:bodyPr wrap="square">
            <a:spAutoFit/>
          </a:bodyPr>
          <a:lstStyle/>
          <a:p>
            <a:pPr algn="l">
              <a:lnSpc>
                <a:spcPts val="3625"/>
              </a:lnSpc>
            </a:pPr>
            <a:r>
              <a:rPr lang="en-US" sz="1800" b="1" dirty="0">
                <a:solidFill>
                  <a:srgbClr val="7068F4"/>
                </a:solidFill>
                <a:latin typeface="Barlow Bold"/>
                <a:ea typeface="Barlow Bold"/>
                <a:cs typeface="Barlow Bold"/>
                <a:sym typeface="Barlow Bold"/>
              </a:rPr>
              <a:t>Testing</a:t>
            </a:r>
          </a:p>
        </p:txBody>
      </p:sp>
      <p:pic>
        <p:nvPicPr>
          <p:cNvPr id="76" name="Picture 75">
            <a:extLst>
              <a:ext uri="{FF2B5EF4-FFF2-40B4-BE49-F238E27FC236}">
                <a16:creationId xmlns:a16="http://schemas.microsoft.com/office/drawing/2014/main" id="{AA19A7D1-8882-37DC-387D-872BF7F389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997" y="441672"/>
            <a:ext cx="5689112" cy="2081801"/>
          </a:xfrm>
          <a:prstGeom prst="rect">
            <a:avLst/>
          </a:prstGeom>
        </p:spPr>
      </p:pic>
      <p:pic>
        <p:nvPicPr>
          <p:cNvPr id="78" name="Picture 77">
            <a:extLst>
              <a:ext uri="{FF2B5EF4-FFF2-40B4-BE49-F238E27FC236}">
                <a16:creationId xmlns:a16="http://schemas.microsoft.com/office/drawing/2014/main" id="{7D197C59-A913-2E2D-F3E1-75484E69FA7D}"/>
              </a:ext>
            </a:extLst>
          </p:cNvPr>
          <p:cNvPicPr>
            <a:picLocks noChangeAspect="1"/>
          </p:cNvPicPr>
          <p:nvPr/>
        </p:nvPicPr>
        <p:blipFill>
          <a:blip r:embed="rId3"/>
          <a:stretch>
            <a:fillRect/>
          </a:stretch>
        </p:blipFill>
        <p:spPr>
          <a:xfrm>
            <a:off x="7395882" y="467250"/>
            <a:ext cx="2538306" cy="2030644"/>
          </a:xfrm>
          <a:prstGeom prst="rect">
            <a:avLst/>
          </a:prstGeom>
        </p:spPr>
      </p:pic>
      <p:sp>
        <p:nvSpPr>
          <p:cNvPr id="80" name="TextBox 79">
            <a:extLst>
              <a:ext uri="{FF2B5EF4-FFF2-40B4-BE49-F238E27FC236}">
                <a16:creationId xmlns:a16="http://schemas.microsoft.com/office/drawing/2014/main" id="{FD09DC6A-5334-9738-875F-201A50E6EB8C}"/>
              </a:ext>
            </a:extLst>
          </p:cNvPr>
          <p:cNvSpPr txBox="1"/>
          <p:nvPr/>
        </p:nvSpPr>
        <p:spPr>
          <a:xfrm>
            <a:off x="7100047" y="-93746"/>
            <a:ext cx="6096000" cy="491160"/>
          </a:xfrm>
          <a:prstGeom prst="rect">
            <a:avLst/>
          </a:prstGeom>
          <a:noFill/>
        </p:spPr>
        <p:txBody>
          <a:bodyPr wrap="square">
            <a:spAutoFit/>
          </a:bodyPr>
          <a:lstStyle/>
          <a:p>
            <a:pPr algn="l">
              <a:lnSpc>
                <a:spcPts val="3625"/>
              </a:lnSpc>
            </a:pPr>
            <a:r>
              <a:rPr lang="en-US" sz="1800" b="1" dirty="0">
                <a:solidFill>
                  <a:srgbClr val="7068F4"/>
                </a:solidFill>
                <a:latin typeface="Barlow Bold"/>
                <a:ea typeface="Barlow Bold"/>
                <a:cs typeface="Barlow Bold"/>
                <a:sym typeface="Barlow Bold"/>
              </a:rPr>
              <a:t>Integration of CI/CD Pipeline</a:t>
            </a:r>
          </a:p>
        </p:txBody>
      </p:sp>
      <p:sp>
        <p:nvSpPr>
          <p:cNvPr id="82" name="TextBox 81">
            <a:extLst>
              <a:ext uri="{FF2B5EF4-FFF2-40B4-BE49-F238E27FC236}">
                <a16:creationId xmlns:a16="http://schemas.microsoft.com/office/drawing/2014/main" id="{D3D07472-5218-A696-A83A-18D61883A520}"/>
              </a:ext>
            </a:extLst>
          </p:cNvPr>
          <p:cNvSpPr txBox="1"/>
          <p:nvPr/>
        </p:nvSpPr>
        <p:spPr>
          <a:xfrm>
            <a:off x="457200" y="2523473"/>
            <a:ext cx="6754906" cy="491160"/>
          </a:xfrm>
          <a:prstGeom prst="rect">
            <a:avLst/>
          </a:prstGeom>
          <a:noFill/>
        </p:spPr>
        <p:txBody>
          <a:bodyPr wrap="square">
            <a:spAutoFit/>
          </a:bodyPr>
          <a:lstStyle/>
          <a:p>
            <a:pPr algn="l">
              <a:lnSpc>
                <a:spcPts val="3625"/>
              </a:lnSpc>
            </a:pPr>
            <a:r>
              <a:rPr lang="en-US" sz="1800" b="1" dirty="0">
                <a:solidFill>
                  <a:srgbClr val="7068F4"/>
                </a:solidFill>
                <a:latin typeface="Barlow Bold"/>
                <a:ea typeface="Barlow Bold"/>
                <a:cs typeface="Barlow Bold"/>
                <a:sym typeface="Barlow Bold"/>
              </a:rPr>
              <a:t>Challenges faced</a:t>
            </a:r>
          </a:p>
        </p:txBody>
      </p:sp>
      <p:sp>
        <p:nvSpPr>
          <p:cNvPr id="87" name="Freeform 18">
            <a:extLst>
              <a:ext uri="{FF2B5EF4-FFF2-40B4-BE49-F238E27FC236}">
                <a16:creationId xmlns:a16="http://schemas.microsoft.com/office/drawing/2014/main" id="{C7C3C2E2-F5E2-C91C-B920-95A6CAA09E8E}"/>
              </a:ext>
            </a:extLst>
          </p:cNvPr>
          <p:cNvSpPr/>
          <p:nvPr/>
        </p:nvSpPr>
        <p:spPr>
          <a:xfrm>
            <a:off x="570996" y="3014632"/>
            <a:ext cx="11350928" cy="4890877"/>
          </a:xfrm>
          <a:custGeom>
            <a:avLst/>
            <a:gdLst/>
            <a:ahLst/>
            <a:cxnLst/>
            <a:rect l="l" t="t" r="r" b="b"/>
            <a:pathLst>
              <a:path w="22174200" h="505023">
                <a:moveTo>
                  <a:pt x="0" y="0"/>
                </a:moveTo>
                <a:lnTo>
                  <a:pt x="22174200" y="0"/>
                </a:lnTo>
                <a:lnTo>
                  <a:pt x="22174200" y="505023"/>
                </a:lnTo>
                <a:lnTo>
                  <a:pt x="0" y="505023"/>
                </a:lnTo>
                <a:close/>
              </a:path>
            </a:pathLst>
          </a:custGeom>
          <a:solidFill>
            <a:srgbClr val="000000">
              <a:alpha val="0"/>
            </a:srgbClr>
          </a:solidFill>
        </p:spPr>
        <p:txBody>
          <a:bodyPr/>
          <a:lstStyle/>
          <a:p>
            <a:pPr>
              <a:buNone/>
            </a:pPr>
            <a:r>
              <a:rPr lang="en-US" b="1" dirty="0"/>
              <a:t>Backend Challenges</a:t>
            </a:r>
          </a:p>
          <a:p>
            <a:pPr>
              <a:buFont typeface="Arial" panose="020B0604020202020204" pitchFamily="34" charset="0"/>
              <a:buChar char="•"/>
            </a:pPr>
            <a:r>
              <a:rPr lang="en-US" sz="1400" dirty="0"/>
              <a:t>First-time experience with Python and Flask required steep learning curve</a:t>
            </a:r>
          </a:p>
          <a:p>
            <a:pPr>
              <a:buFont typeface="Arial" panose="020B0604020202020204" pitchFamily="34" charset="0"/>
              <a:buChar char="•"/>
            </a:pPr>
            <a:r>
              <a:rPr lang="en-US" sz="1400" dirty="0"/>
              <a:t>Organizing code into proper directory structure and maintaining clean architecture</a:t>
            </a:r>
          </a:p>
          <a:p>
            <a:pPr>
              <a:buFont typeface="Arial" panose="020B0604020202020204" pitchFamily="34" charset="0"/>
              <a:buChar char="•"/>
            </a:pPr>
            <a:r>
              <a:rPr lang="en-US" sz="1400" dirty="0"/>
              <a:t>Implementing complex algorithms like route optimization with </a:t>
            </a:r>
            <a:r>
              <a:rPr lang="en-US" sz="1400" dirty="0" err="1"/>
              <a:t>NetworkX</a:t>
            </a:r>
            <a:endParaRPr lang="en-US" sz="1400" dirty="0"/>
          </a:p>
          <a:p>
            <a:pPr>
              <a:buNone/>
            </a:pPr>
            <a:r>
              <a:rPr lang="en-US" b="1" dirty="0"/>
              <a:t>Frontend Challenges</a:t>
            </a:r>
          </a:p>
          <a:p>
            <a:pPr>
              <a:buFont typeface="Arial" panose="020B0604020202020204" pitchFamily="34" charset="0"/>
              <a:buChar char="•"/>
            </a:pPr>
            <a:r>
              <a:rPr lang="en-US" sz="1400" dirty="0"/>
              <a:t>Limited styling expertise led to heavy reliance on Bootstrap and AI assistance</a:t>
            </a:r>
          </a:p>
          <a:p>
            <a:pPr>
              <a:buFont typeface="Arial" panose="020B0604020202020204" pitchFamily="34" charset="0"/>
              <a:buChar char="•"/>
            </a:pPr>
            <a:r>
              <a:rPr lang="en-US" sz="1400" dirty="0"/>
              <a:t>Jinja2 templating integration with backend data structures caused synchronization issues</a:t>
            </a:r>
          </a:p>
          <a:p>
            <a:pPr>
              <a:buFont typeface="Arial" panose="020B0604020202020204" pitchFamily="34" charset="0"/>
              <a:buChar char="•"/>
            </a:pPr>
            <a:r>
              <a:rPr lang="en-US" sz="1400" dirty="0"/>
              <a:t>Debugging template rendering problems required running in debug mode to track errors</a:t>
            </a:r>
          </a:p>
          <a:p>
            <a:pPr>
              <a:buNone/>
            </a:pPr>
            <a:r>
              <a:rPr lang="en-US" b="1" dirty="0"/>
              <a:t>Testing Challenges</a:t>
            </a:r>
          </a:p>
          <a:p>
            <a:pPr>
              <a:buFont typeface="Arial" panose="020B0604020202020204" pitchFamily="34" charset="0"/>
              <a:buChar char="•"/>
            </a:pPr>
            <a:r>
              <a:rPr lang="en-US" sz="1400" dirty="0"/>
              <a:t>Managing global state between tests caused unexpected failures in test suite</a:t>
            </a:r>
          </a:p>
          <a:p>
            <a:pPr>
              <a:buFont typeface="Arial" panose="020B0604020202020204" pitchFamily="34" charset="0"/>
              <a:buChar char="•"/>
            </a:pPr>
            <a:r>
              <a:rPr lang="en-US" sz="1400" dirty="0"/>
              <a:t>Test isolation issues when running all tests together versus individually</a:t>
            </a:r>
          </a:p>
          <a:p>
            <a:pPr>
              <a:buFont typeface="Arial" panose="020B0604020202020204" pitchFamily="34" charset="0"/>
              <a:buChar char="•"/>
            </a:pPr>
            <a:r>
              <a:rPr lang="en-US" sz="1400" dirty="0"/>
              <a:t>Flash message verification in testing environment required special handling</a:t>
            </a:r>
          </a:p>
          <a:p>
            <a:pPr>
              <a:buFont typeface="Arial" panose="020B0604020202020204" pitchFamily="34" charset="0"/>
              <a:buChar char="•"/>
            </a:pPr>
            <a:r>
              <a:rPr lang="en-US" sz="1400" dirty="0"/>
              <a:t>CSRF token management in form submission tests added complexity</a:t>
            </a:r>
          </a:p>
          <a:p>
            <a:pPr>
              <a:buFont typeface="Arial" panose="020B0604020202020204" pitchFamily="34" charset="0"/>
              <a:buChar char="•"/>
            </a:pPr>
            <a:r>
              <a:rPr lang="en-US" sz="1400" dirty="0"/>
              <a:t>Mocking external dependencies and complex algorithms for unit testing</a:t>
            </a:r>
          </a:p>
          <a:p>
            <a:endParaRPr lang="en-IN" dirty="0"/>
          </a:p>
        </p:txBody>
      </p:sp>
    </p:spTree>
    <p:extLst>
      <p:ext uri="{BB962C8B-B14F-4D97-AF65-F5344CB8AC3E}">
        <p14:creationId xmlns:p14="http://schemas.microsoft.com/office/powerpoint/2010/main" val="14863203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653</Words>
  <Application>Microsoft Office PowerPoint</Application>
  <PresentationFormat>Widescreen</PresentationFormat>
  <Paragraphs>67</Paragraphs>
  <Slides>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Barlow Bold</vt:lpstr>
      <vt:lpstr>Calibri</vt:lpstr>
      <vt:lpstr>Calibri Light</vt:lpstr>
      <vt:lpstr>fkGrotesk</vt:lpstr>
      <vt:lpstr>fkGroteskNeue</vt:lpstr>
      <vt:lpstr>Office Theme</vt:lpstr>
      <vt:lpstr>Fastest Supply Chain </vt:lpstr>
      <vt:lpstr>Technologies Used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Dasari Veera Venkata Abhinav Teja</dc:creator>
  <cp:lastModifiedBy>Dasari Veera Venkata Abhinav Teja</cp:lastModifiedBy>
  <cp:revision>1</cp:revision>
  <dcterms:created xsi:type="dcterms:W3CDTF">2025-04-04T05:05:12Z</dcterms:created>
  <dcterms:modified xsi:type="dcterms:W3CDTF">2025-04-04T05:56:41Z</dcterms:modified>
</cp:coreProperties>
</file>