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41DDE2-0B0E-453B-829F-52D39DEA10BB}">
  <a:tblStyle styleId="{3341DDE2-0B0E-453B-829F-52D39DEA10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6d95af9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6d95af9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6d95af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6d95af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6d95af9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6d95af9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86d95af9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86d95af9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86d28079b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86d28079b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6d95af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86d95af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6d95af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6d95af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6d95af9b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6d95af9b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6d95af9b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6d95af9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6d95af9b_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6d95af9b_4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6d95af9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6d95af9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86d95af9b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86d95af9b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86d95af9b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86d95af9b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86d95af9b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86d95af9b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6d95af9b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6d95af9b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6d95af9b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6d95af9b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6d95af9b_4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6d95af9b_4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robots.ox.ac.uk/~vgg/publications/2017/Chung17/chung17.pdf" TargetMode="External"/><Relationship Id="rId4" Type="http://schemas.openxmlformats.org/officeDocument/2006/relationships/hyperlink" Target="http://cs230.stanford.edu/files_winter_2018/projects/6940477.pdf" TargetMode="External"/><Relationship Id="rId5" Type="http://schemas.openxmlformats.org/officeDocument/2006/relationships/hyperlink" Target="http://cs231n.stanford.edu/reports/2016/pdfs/217_Report.pdf" TargetMode="External"/><Relationship Id="rId6" Type="http://schemas.openxmlformats.org/officeDocument/2006/relationships/hyperlink" Target="https://github.com/matthijsvk/multimodalS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8915" y="1235691"/>
            <a:ext cx="4998900" cy="170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4500"/>
              <a:buFont typeface="Arial"/>
              <a:buNone/>
            </a:pPr>
            <a:r>
              <a:rPr lang="en" sz="4800"/>
              <a:t>READ MY LIPS</a:t>
            </a:r>
            <a:endParaRPr sz="4800"/>
          </a:p>
        </p:txBody>
      </p:sp>
      <p:sp>
        <p:nvSpPr>
          <p:cNvPr id="135" name="Google Shape;135;p13"/>
          <p:cNvSpPr txBox="1"/>
          <p:nvPr>
            <p:ph idx="1" type="subTitle"/>
          </p:nvPr>
        </p:nvSpPr>
        <p:spPr>
          <a:xfrm>
            <a:off x="311700" y="2834125"/>
            <a:ext cx="8520600" cy="217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170"/>
              <a:buNone/>
            </a:pPr>
            <a:r>
              <a:t/>
            </a:r>
            <a:endParaRPr sz="1500">
              <a:solidFill>
                <a:srgbClr val="FFFFFF"/>
              </a:solidFill>
              <a:latin typeface="Montserrat"/>
              <a:ea typeface="Montserrat"/>
              <a:cs typeface="Montserrat"/>
              <a:sym typeface="Montserrat"/>
            </a:endParaRPr>
          </a:p>
          <a:p>
            <a:pPr indent="457200" lvl="0" marL="6400800" rtl="0" algn="l">
              <a:lnSpc>
                <a:spcPct val="120000"/>
              </a:lnSpc>
              <a:spcBef>
                <a:spcPts val="0"/>
              </a:spcBef>
              <a:spcAft>
                <a:spcPts val="0"/>
              </a:spcAft>
              <a:buSzPts val="1170"/>
              <a:buNone/>
            </a:pPr>
            <a:r>
              <a:rPr lang="en" sz="1500">
                <a:solidFill>
                  <a:srgbClr val="FFFFFF"/>
                </a:solidFill>
                <a:latin typeface="Montserrat"/>
                <a:ea typeface="Montserrat"/>
                <a:cs typeface="Montserrat"/>
                <a:sym typeface="Montserrat"/>
              </a:rPr>
              <a:t>Abhinav Reddy</a:t>
            </a:r>
            <a:endParaRPr sz="1500">
              <a:solidFill>
                <a:srgbClr val="FFFFFF"/>
              </a:solidFill>
              <a:latin typeface="Montserrat"/>
              <a:ea typeface="Montserrat"/>
              <a:cs typeface="Montserrat"/>
              <a:sym typeface="Montserrat"/>
            </a:endParaRPr>
          </a:p>
          <a:p>
            <a:pPr indent="0" lvl="0" marL="1828800" rtl="0" algn="r">
              <a:lnSpc>
                <a:spcPct val="120000"/>
              </a:lnSpc>
              <a:spcBef>
                <a:spcPts val="0"/>
              </a:spcBef>
              <a:spcAft>
                <a:spcPts val="0"/>
              </a:spcAft>
              <a:buSzPts val="1260"/>
              <a:buNone/>
            </a:pPr>
            <a:r>
              <a:rPr lang="en" sz="1500">
                <a:solidFill>
                  <a:srgbClr val="FFFFFF"/>
                </a:solidFill>
                <a:latin typeface="Montserrat"/>
                <a:ea typeface="Montserrat"/>
                <a:cs typeface="Montserrat"/>
                <a:sym typeface="Montserrat"/>
              </a:rPr>
              <a:t>       Ankita Agarwal</a:t>
            </a:r>
            <a:endParaRPr sz="1500">
              <a:solidFill>
                <a:srgbClr val="FFFFFF"/>
              </a:solidFill>
              <a:latin typeface="Montserrat"/>
              <a:ea typeface="Montserrat"/>
              <a:cs typeface="Montserrat"/>
              <a:sym typeface="Montserrat"/>
            </a:endParaRPr>
          </a:p>
          <a:p>
            <a:pPr indent="0" lvl="0" marL="1828800" rtl="0" algn="r">
              <a:lnSpc>
                <a:spcPct val="120000"/>
              </a:lnSpc>
              <a:spcBef>
                <a:spcPts val="0"/>
              </a:spcBef>
              <a:spcAft>
                <a:spcPts val="0"/>
              </a:spcAft>
              <a:buSzPts val="1260"/>
              <a:buNone/>
            </a:pPr>
            <a:r>
              <a:rPr lang="en" sz="1500">
                <a:solidFill>
                  <a:srgbClr val="FFFFFF"/>
                </a:solidFill>
                <a:latin typeface="Montserrat"/>
                <a:ea typeface="Montserrat"/>
                <a:cs typeface="Montserrat"/>
                <a:sym typeface="Montserrat"/>
              </a:rPr>
              <a:t>              Arjun Surendran</a:t>
            </a:r>
            <a:endParaRPr sz="1500">
              <a:solidFill>
                <a:srgbClr val="FFFFFF"/>
              </a:solidFill>
              <a:latin typeface="Montserrat"/>
              <a:ea typeface="Montserrat"/>
              <a:cs typeface="Montserrat"/>
              <a:sym typeface="Montserrat"/>
            </a:endParaRPr>
          </a:p>
          <a:p>
            <a:pPr indent="0" lvl="0" marL="1828800" rtl="0" algn="r">
              <a:lnSpc>
                <a:spcPct val="120000"/>
              </a:lnSpc>
              <a:spcBef>
                <a:spcPts val="0"/>
              </a:spcBef>
              <a:spcAft>
                <a:spcPts val="0"/>
              </a:spcAft>
              <a:buSzPts val="1260"/>
              <a:buNone/>
            </a:pPr>
            <a:r>
              <a:rPr lang="en" sz="1500">
                <a:solidFill>
                  <a:srgbClr val="FFFFFF"/>
                </a:solidFill>
                <a:latin typeface="Montserrat"/>
                <a:ea typeface="Montserrat"/>
                <a:cs typeface="Montserrat"/>
                <a:sym typeface="Montserrat"/>
              </a:rPr>
              <a:t>Nazim Shaikh</a:t>
            </a:r>
            <a:endParaRPr sz="1500">
              <a:solidFill>
                <a:srgbClr val="FFFFFF"/>
              </a:solidFill>
              <a:latin typeface="Montserrat"/>
              <a:ea typeface="Montserrat"/>
              <a:cs typeface="Montserrat"/>
              <a:sym typeface="Montserrat"/>
            </a:endParaRPr>
          </a:p>
          <a:p>
            <a:pPr indent="0" lvl="0" marL="1828800" rtl="0" algn="r">
              <a:lnSpc>
                <a:spcPct val="120000"/>
              </a:lnSpc>
              <a:spcBef>
                <a:spcPts val="0"/>
              </a:spcBef>
              <a:spcAft>
                <a:spcPts val="0"/>
              </a:spcAft>
              <a:buSzPts val="1260"/>
              <a:buNone/>
            </a:pPr>
            <a:r>
              <a:rPr lang="en" sz="1500">
                <a:solidFill>
                  <a:srgbClr val="FFFFFF"/>
                </a:solidFill>
                <a:latin typeface="Montserrat"/>
                <a:ea typeface="Montserrat"/>
                <a:cs typeface="Montserrat"/>
                <a:sym typeface="Montserrat"/>
              </a:rPr>
              <a:t>Suchismita Sahu</a:t>
            </a:r>
            <a:endParaRPr sz="1500">
              <a:solidFill>
                <a:srgbClr val="FFFFFF"/>
              </a:solidFill>
              <a:latin typeface="Montserrat"/>
              <a:ea typeface="Montserrat"/>
              <a:cs typeface="Montserrat"/>
              <a:sym typeface="Montserrat"/>
            </a:endParaRPr>
          </a:p>
          <a:p>
            <a:pPr indent="0" lvl="0" marL="1828800" rtl="0" algn="l">
              <a:lnSpc>
                <a:spcPct val="120000"/>
              </a:lnSpc>
              <a:spcBef>
                <a:spcPts val="0"/>
              </a:spcBef>
              <a:spcAft>
                <a:spcPts val="0"/>
              </a:spcAft>
              <a:buSzPts val="1260"/>
              <a:buNone/>
            </a:pPr>
            <a:r>
              <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380300" y="74575"/>
            <a:ext cx="8366501" cy="4984299"/>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VIDEO PREPROCESSING</a:t>
            </a:r>
            <a:endParaRPr>
              <a:solidFill>
                <a:schemeClr val="dk2"/>
              </a:solidFill>
              <a:latin typeface="Roboto"/>
              <a:ea typeface="Roboto"/>
              <a:cs typeface="Roboto"/>
              <a:sym typeface="Roboto"/>
            </a:endParaRPr>
          </a:p>
        </p:txBody>
      </p:sp>
      <p:sp>
        <p:nvSpPr>
          <p:cNvPr id="194" name="Google Shape;194;p23"/>
          <p:cNvSpPr txBox="1"/>
          <p:nvPr>
            <p:ph idx="1" type="body"/>
          </p:nvPr>
        </p:nvSpPr>
        <p:spPr>
          <a:xfrm>
            <a:off x="1068650" y="935150"/>
            <a:ext cx="7792200" cy="3591300"/>
          </a:xfrm>
          <a:prstGeom prst="rect">
            <a:avLst/>
          </a:prstGeom>
        </p:spPr>
        <p:txBody>
          <a:bodyPr anchorCtr="0" anchor="t" bIns="91425" lIns="91425" spcFirstLastPara="1" rIns="91425" wrap="square" tIns="91425">
            <a:noAutofit/>
          </a:bodyPr>
          <a:lstStyle/>
          <a:p>
            <a:pPr indent="-342900" lvl="0" marL="457200" rtl="0" algn="l">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Frames were extracted from video using ffmpeg at 30fps.</a:t>
            </a:r>
            <a:endParaRPr sz="1800">
              <a:solidFill>
                <a:srgbClr val="FFFFFF"/>
              </a:solidFill>
              <a:latin typeface="Roboto"/>
              <a:ea typeface="Roboto"/>
              <a:cs typeface="Roboto"/>
              <a:sym typeface="Roboto"/>
            </a:endParaRPr>
          </a:p>
          <a:p>
            <a:pPr indent="-342900" lvl="0" marL="457200" rtl="0" algn="l">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each image frame, the mouth region was extracted using Dlib, resized to 120 x 120 pixels and converted to standard grayscale format.</a:t>
            </a:r>
            <a:endParaRPr sz="1800">
              <a:solidFill>
                <a:srgbClr val="FFFFFF"/>
              </a:solidFill>
              <a:latin typeface="Roboto"/>
              <a:ea typeface="Roboto"/>
              <a:cs typeface="Roboto"/>
              <a:sym typeface="Roboto"/>
            </a:endParaRPr>
          </a:p>
          <a:p>
            <a:pPr indent="-342900" lvl="0" marL="457200" rtl="0" algn="l">
              <a:lnSpc>
                <a:spcPct val="12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Each frame was then labelled with the corresponding phoneme according to the MLF Label files.</a:t>
            </a:r>
            <a:endParaRPr sz="1800">
              <a:solidFill>
                <a:srgbClr val="FFFFFF"/>
              </a:solidFill>
              <a:latin typeface="Roboto"/>
              <a:ea typeface="Roboto"/>
              <a:cs typeface="Roboto"/>
              <a:sym typeface="Roboto"/>
            </a:endParaRPr>
          </a:p>
          <a:p>
            <a:pPr indent="-342900" lvl="0" marL="457200" rtl="0" algn="l">
              <a:lnSpc>
                <a:spcPct val="12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Images were then read in variable size batches, such that each batch contains the sequence of images corresponding to a single video file.</a:t>
            </a:r>
            <a:endParaRPr sz="1800">
              <a:solidFill>
                <a:srgbClr val="FFFFFF"/>
              </a:solidFill>
              <a:latin typeface="Roboto"/>
              <a:ea typeface="Roboto"/>
              <a:cs typeface="Roboto"/>
              <a:sym typeface="Roboto"/>
            </a:endParaRPr>
          </a:p>
          <a:p>
            <a:pPr indent="0" lvl="0" marL="0" rtl="0" algn="l">
              <a:lnSpc>
                <a:spcPct val="120000"/>
              </a:lnSpc>
              <a:spcBef>
                <a:spcPts val="0"/>
              </a:spcBef>
              <a:spcAft>
                <a:spcPts val="0"/>
              </a:spcAft>
              <a:buNone/>
            </a:pPr>
            <a:r>
              <a:t/>
            </a:r>
            <a:endParaRPr>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01" name="Google Shape;201;p24"/>
          <p:cNvPicPr preferRelativeResize="0"/>
          <p:nvPr/>
        </p:nvPicPr>
        <p:blipFill>
          <a:blip r:embed="rId3">
            <a:alphaModFix/>
          </a:blip>
          <a:stretch>
            <a:fillRect/>
          </a:stretch>
        </p:blipFill>
        <p:spPr>
          <a:xfrm>
            <a:off x="1569025" y="1688975"/>
            <a:ext cx="2392900" cy="2392900"/>
          </a:xfrm>
          <a:prstGeom prst="rect">
            <a:avLst/>
          </a:prstGeom>
          <a:noFill/>
          <a:ln>
            <a:noFill/>
          </a:ln>
        </p:spPr>
      </p:pic>
      <p:pic>
        <p:nvPicPr>
          <p:cNvPr id="202" name="Google Shape;202;p24"/>
          <p:cNvPicPr preferRelativeResize="0"/>
          <p:nvPr/>
        </p:nvPicPr>
        <p:blipFill>
          <a:blip r:embed="rId4">
            <a:alphaModFix/>
          </a:blip>
          <a:stretch>
            <a:fillRect/>
          </a:stretch>
        </p:blipFill>
        <p:spPr>
          <a:xfrm>
            <a:off x="5506825" y="1688975"/>
            <a:ext cx="2392900" cy="2392900"/>
          </a:xfrm>
          <a:prstGeom prst="rect">
            <a:avLst/>
          </a:prstGeom>
          <a:noFill/>
          <a:ln>
            <a:noFill/>
          </a:ln>
        </p:spPr>
      </p:pic>
      <p:cxnSp>
        <p:nvCxnSpPr>
          <p:cNvPr id="203" name="Google Shape;203;p24"/>
          <p:cNvCxnSpPr/>
          <p:nvPr/>
        </p:nvCxnSpPr>
        <p:spPr>
          <a:xfrm flipH="1" rot="10800000">
            <a:off x="4265925" y="2882275"/>
            <a:ext cx="9369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 sz="2400">
                <a:solidFill>
                  <a:schemeClr val="dk2"/>
                </a:solidFill>
              </a:rPr>
              <a:t>VIDEO NETWORK ARCHITECTURE</a:t>
            </a:r>
            <a:endParaRPr sz="2400">
              <a:solidFill>
                <a:schemeClr val="dk1"/>
              </a:solidFill>
            </a:endParaRPr>
          </a:p>
        </p:txBody>
      </p:sp>
      <p:sp>
        <p:nvSpPr>
          <p:cNvPr id="209" name="Google Shape;209;p25"/>
          <p:cNvSpPr txBox="1"/>
          <p:nvPr>
            <p:ph idx="1" type="body"/>
          </p:nvPr>
        </p:nvSpPr>
        <p:spPr>
          <a:xfrm>
            <a:off x="1023000" y="957825"/>
            <a:ext cx="7098000" cy="395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CNN Network:</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Five CONV layers with ReLu activations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Four POOL layers performing max-pooling</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Batch Normalization layer after each POOL layer. Output is flattened and passed to the next layer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We make use of LSTM layer to add temporal information to CNN features.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At the end, FC classification layer processes output at each timestep to generate phoneme predictions for each frame of the sequence.</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Total Trainable Parameters: 19,173,351</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Loss Metric : Categorical-cross-entropy</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Optimizer : Adam</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nvSpPr>
        <p:spPr>
          <a:xfrm>
            <a:off x="5676150" y="214875"/>
            <a:ext cx="57300" cy="3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26"/>
          <p:cNvPicPr preferRelativeResize="0"/>
          <p:nvPr/>
        </p:nvPicPr>
        <p:blipFill rotWithShape="1">
          <a:blip r:embed="rId3">
            <a:alphaModFix/>
          </a:blip>
          <a:srcRect b="0" l="-3560" r="3559" t="0"/>
          <a:stretch/>
        </p:blipFill>
        <p:spPr>
          <a:xfrm>
            <a:off x="534475" y="0"/>
            <a:ext cx="3714750" cy="5143500"/>
          </a:xfrm>
          <a:prstGeom prst="rect">
            <a:avLst/>
          </a:prstGeom>
          <a:noFill/>
          <a:ln>
            <a:noFill/>
          </a:ln>
        </p:spPr>
      </p:pic>
      <p:pic>
        <p:nvPicPr>
          <p:cNvPr id="216" name="Google Shape;216;p26"/>
          <p:cNvPicPr preferRelativeResize="0"/>
          <p:nvPr/>
        </p:nvPicPr>
        <p:blipFill>
          <a:blip r:embed="rId4">
            <a:alphaModFix/>
          </a:blip>
          <a:stretch>
            <a:fillRect/>
          </a:stretch>
        </p:blipFill>
        <p:spPr>
          <a:xfrm>
            <a:off x="5208050" y="0"/>
            <a:ext cx="32281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AUDIO-VIDEO COMBINED ARCHITECTURE</a:t>
            </a:r>
            <a:endParaRPr/>
          </a:p>
        </p:txBody>
      </p:sp>
      <p:sp>
        <p:nvSpPr>
          <p:cNvPr id="222" name="Google Shape;222;p27"/>
          <p:cNvSpPr txBox="1"/>
          <p:nvPr>
            <p:ph idx="1" type="body"/>
          </p:nvPr>
        </p:nvSpPr>
        <p:spPr>
          <a:xfrm>
            <a:off x="1085850" y="1191000"/>
            <a:ext cx="7250700" cy="302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Best performing models for both the audio and video subnetworks were saved and loaded. </a:t>
            </a:r>
            <a:endParaRPr sz="1800"/>
          </a:p>
          <a:p>
            <a:pPr indent="-342900" lvl="0" marL="457200" marR="0" rtl="0" algn="l">
              <a:lnSpc>
                <a:spcPct val="115000"/>
              </a:lnSpc>
              <a:spcBef>
                <a:spcPts val="0"/>
              </a:spcBef>
              <a:spcAft>
                <a:spcPts val="0"/>
              </a:spcAft>
              <a:buSzPts val="1800"/>
              <a:buChar char="●"/>
            </a:pPr>
            <a:r>
              <a:rPr lang="en" sz="1800"/>
              <a:t>A single hidden layer fully connected network with 256 neurons is used for phoneme prediction from the predictions of audio and video networks.</a:t>
            </a:r>
            <a:endParaRPr sz="1800"/>
          </a:p>
          <a:p>
            <a:pPr indent="-342900" lvl="0" marL="457200" marR="0" rtl="0" algn="l">
              <a:lnSpc>
                <a:spcPct val="115000"/>
              </a:lnSpc>
              <a:spcBef>
                <a:spcPts val="0"/>
              </a:spcBef>
              <a:spcAft>
                <a:spcPts val="0"/>
              </a:spcAft>
              <a:buSzPts val="1800"/>
              <a:buChar char="●"/>
            </a:pPr>
            <a:r>
              <a:rPr lang="en" sz="1800">
                <a:solidFill>
                  <a:schemeClr val="dk2"/>
                </a:solidFill>
                <a:latin typeface="Roboto"/>
                <a:ea typeface="Roboto"/>
                <a:cs typeface="Roboto"/>
                <a:sym typeface="Roboto"/>
              </a:rPr>
              <a:t>The</a:t>
            </a:r>
            <a:r>
              <a:rPr lang="en" sz="1800"/>
              <a:t> purpose of this network is to make a weighted prediction from outputs of both networks.</a:t>
            </a:r>
            <a:endParaRPr sz="1800"/>
          </a:p>
          <a:p>
            <a:pPr indent="-342900" lvl="0" marL="457200" marR="0" rtl="0" algn="l">
              <a:lnSpc>
                <a:spcPct val="115000"/>
              </a:lnSpc>
              <a:spcBef>
                <a:spcPts val="0"/>
              </a:spcBef>
              <a:spcAft>
                <a:spcPts val="0"/>
              </a:spcAft>
              <a:buSzPts val="1800"/>
              <a:buChar char="●"/>
            </a:pPr>
            <a:r>
              <a:rPr lang="en" sz="1800"/>
              <a:t>In other words, it learns which of the two networks predicts certain phonemes better, and assigns weights accordingly.</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28"/>
          <p:cNvPicPr preferRelativeResize="0"/>
          <p:nvPr/>
        </p:nvPicPr>
        <p:blipFill>
          <a:blip r:embed="rId3">
            <a:alphaModFix/>
          </a:blip>
          <a:stretch>
            <a:fillRect/>
          </a:stretch>
        </p:blipFill>
        <p:spPr>
          <a:xfrm>
            <a:off x="2159416" y="0"/>
            <a:ext cx="458498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233" name="Google Shape;233;p29"/>
          <p:cNvSpPr txBox="1"/>
          <p:nvPr>
            <p:ph idx="1" type="body"/>
          </p:nvPr>
        </p:nvSpPr>
        <p:spPr>
          <a:xfrm>
            <a:off x="1074425" y="1307850"/>
            <a:ext cx="7262100" cy="2965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The labels for both audio and video were one hot encoded.</a:t>
            </a:r>
            <a:endParaRPr sz="1800"/>
          </a:p>
          <a:p>
            <a:pPr indent="-342900" lvl="0" marL="457200" marR="0" rtl="0" algn="l">
              <a:lnSpc>
                <a:spcPct val="150000"/>
              </a:lnSpc>
              <a:spcBef>
                <a:spcPts val="0"/>
              </a:spcBef>
              <a:spcAft>
                <a:spcPts val="0"/>
              </a:spcAft>
              <a:buSzPts val="1800"/>
              <a:buChar char="●"/>
            </a:pPr>
            <a:r>
              <a:rPr lang="en" sz="1800"/>
              <a:t>We used 50 epochs with early stopping along with best model checkpoint.</a:t>
            </a:r>
            <a:endParaRPr sz="1800"/>
          </a:p>
          <a:p>
            <a:pPr indent="-342900" lvl="0" marL="457200" marR="0" rtl="0" algn="l">
              <a:lnSpc>
                <a:spcPct val="150000"/>
              </a:lnSpc>
              <a:spcBef>
                <a:spcPts val="0"/>
              </a:spcBef>
              <a:spcAft>
                <a:spcPts val="0"/>
              </a:spcAft>
              <a:buSzPts val="1800"/>
              <a:buChar char="●"/>
            </a:pPr>
            <a:r>
              <a:rPr lang="en" sz="1800"/>
              <a:t>The time required for training each epoch was approximately 10 minutes.  </a:t>
            </a:r>
            <a:endParaRPr sz="1800"/>
          </a:p>
          <a:p>
            <a:pPr indent="-342900" lvl="0" marL="457200" marR="0" rtl="0" algn="l">
              <a:lnSpc>
                <a:spcPct val="150000"/>
              </a:lnSpc>
              <a:spcBef>
                <a:spcPts val="0"/>
              </a:spcBef>
              <a:spcAft>
                <a:spcPts val="0"/>
              </a:spcAft>
              <a:buSzPts val="1800"/>
              <a:buChar char="●"/>
            </a:pPr>
            <a:r>
              <a:rPr lang="en" sz="1800"/>
              <a:t>Evaluated the model using Top-1, Top-3 and Top-5 accuracy metrics.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RESULTS</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30"/>
          <p:cNvPicPr preferRelativeResize="0"/>
          <p:nvPr/>
        </p:nvPicPr>
        <p:blipFill>
          <a:blip r:embed="rId3">
            <a:alphaModFix/>
          </a:blip>
          <a:stretch>
            <a:fillRect/>
          </a:stretch>
        </p:blipFill>
        <p:spPr>
          <a:xfrm>
            <a:off x="1297500" y="903077"/>
            <a:ext cx="7016677" cy="357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(TOP-1 ACCURACY(~%))</a:t>
            </a:r>
            <a:endParaRPr/>
          </a:p>
        </p:txBody>
      </p:sp>
      <p:graphicFrame>
        <p:nvGraphicFramePr>
          <p:cNvPr id="246" name="Google Shape;246;p31"/>
          <p:cNvGraphicFramePr/>
          <p:nvPr/>
        </p:nvGraphicFramePr>
        <p:xfrm>
          <a:off x="97575" y="1534050"/>
          <a:ext cx="3000000" cy="3000000"/>
        </p:xfrm>
        <a:graphic>
          <a:graphicData uri="http://schemas.openxmlformats.org/drawingml/2006/table">
            <a:tbl>
              <a:tblPr>
                <a:noFill/>
                <a:tableStyleId>{3341DDE2-0B0E-453B-829F-52D39DEA10BB}</a:tableStyleId>
              </a:tblPr>
              <a:tblGrid>
                <a:gridCol w="1789750"/>
                <a:gridCol w="1789750"/>
                <a:gridCol w="1789750"/>
                <a:gridCol w="1789750"/>
                <a:gridCol w="1789750"/>
              </a:tblGrid>
              <a:tr h="457175">
                <a:tc gridSpan="2">
                  <a:txBody>
                    <a:bodyPr>
                      <a:noAutofit/>
                    </a:bodyPr>
                    <a:lstStyle/>
                    <a:p>
                      <a:pPr indent="0" lvl="0" marL="0" rtl="0" algn="ctr">
                        <a:spcBef>
                          <a:spcPts val="0"/>
                        </a:spcBef>
                        <a:spcAft>
                          <a:spcPts val="0"/>
                        </a:spcAft>
                        <a:buNone/>
                      </a:pPr>
                      <a:r>
                        <a:t/>
                      </a:r>
                      <a:endParaRPr sz="1700">
                        <a:solidFill>
                          <a:srgbClr val="FFFFFF"/>
                        </a:solidFill>
                      </a:endParaRPr>
                    </a:p>
                  </a:txBody>
                  <a:tcPr marT="91425" marB="91425" marR="91425" marL="91425" anchor="ctr"/>
                </a:tc>
                <a:tc hMerge="1"/>
                <a:tc rowSpan="2">
                  <a:txBody>
                    <a:bodyPr>
                      <a:noAutofit/>
                    </a:bodyPr>
                    <a:lstStyle/>
                    <a:p>
                      <a:pPr indent="0" lvl="0" marL="0" rtl="0" algn="ctr">
                        <a:spcBef>
                          <a:spcPts val="0"/>
                        </a:spcBef>
                        <a:spcAft>
                          <a:spcPts val="0"/>
                        </a:spcAft>
                        <a:buNone/>
                      </a:pPr>
                      <a:r>
                        <a:rPr lang="en" sz="1700">
                          <a:solidFill>
                            <a:srgbClr val="FFFF00"/>
                          </a:solidFill>
                        </a:rPr>
                        <a:t>AUDIO SUBNETWORK</a:t>
                      </a:r>
                      <a:endParaRPr sz="1700">
                        <a:solidFill>
                          <a:srgbClr val="FFFF00"/>
                        </a:solidFill>
                      </a:endParaRPr>
                    </a:p>
                  </a:txBody>
                  <a:tcPr marT="91425" marB="91425" marR="91425" marL="91425" anchor="ctr"/>
                </a:tc>
                <a:tc rowSpan="2">
                  <a:txBody>
                    <a:bodyPr>
                      <a:noAutofit/>
                    </a:bodyPr>
                    <a:lstStyle/>
                    <a:p>
                      <a:pPr indent="0" lvl="0" marL="0" rtl="0" algn="ctr">
                        <a:spcBef>
                          <a:spcPts val="0"/>
                        </a:spcBef>
                        <a:spcAft>
                          <a:spcPts val="0"/>
                        </a:spcAft>
                        <a:buNone/>
                      </a:pPr>
                      <a:r>
                        <a:rPr lang="en" sz="1700">
                          <a:solidFill>
                            <a:srgbClr val="FFFF00"/>
                          </a:solidFill>
                        </a:rPr>
                        <a:t>VIDEO SUBNETWORK</a:t>
                      </a:r>
                      <a:endParaRPr sz="1700">
                        <a:solidFill>
                          <a:srgbClr val="FFFF00"/>
                        </a:solidFill>
                      </a:endParaRPr>
                    </a:p>
                  </a:txBody>
                  <a:tcPr marT="91425" marB="91425" marR="91425" marL="91425" anchor="ctr"/>
                </a:tc>
                <a:tc rowSpan="2">
                  <a:txBody>
                    <a:bodyPr>
                      <a:noAutofit/>
                    </a:bodyPr>
                    <a:lstStyle/>
                    <a:p>
                      <a:pPr indent="0" lvl="0" marL="0" rtl="0" algn="ctr">
                        <a:spcBef>
                          <a:spcPts val="0"/>
                        </a:spcBef>
                        <a:spcAft>
                          <a:spcPts val="0"/>
                        </a:spcAft>
                        <a:buNone/>
                      </a:pPr>
                      <a:r>
                        <a:rPr lang="en" sz="1700">
                          <a:solidFill>
                            <a:srgbClr val="FFFF00"/>
                          </a:solidFill>
                        </a:rPr>
                        <a:t>AUDIO-VIDEO SUBNETWORK</a:t>
                      </a:r>
                      <a:endParaRPr sz="1700">
                        <a:solidFill>
                          <a:srgbClr val="FFFF00"/>
                        </a:solidFill>
                      </a:endParaRPr>
                    </a:p>
                  </a:txBody>
                  <a:tcPr marT="91425" marB="91425" marR="91425" marL="91425" anchor="ctr"/>
                </a:tc>
              </a:tr>
              <a:tr h="830575">
                <a:tc>
                  <a:txBody>
                    <a:bodyPr>
                      <a:noAutofit/>
                    </a:bodyPr>
                    <a:lstStyle/>
                    <a:p>
                      <a:pPr indent="0" lvl="0" marL="0" rtl="0" algn="ctr">
                        <a:spcBef>
                          <a:spcPts val="0"/>
                        </a:spcBef>
                        <a:spcAft>
                          <a:spcPts val="0"/>
                        </a:spcAft>
                        <a:buNone/>
                      </a:pPr>
                      <a:r>
                        <a:rPr lang="en" sz="1700">
                          <a:solidFill>
                            <a:srgbClr val="FFFF00"/>
                          </a:solidFill>
                        </a:rPr>
                        <a:t>TRAIN SET</a:t>
                      </a:r>
                      <a:endParaRPr sz="1700">
                        <a:solidFill>
                          <a:srgbClr val="FFFF00"/>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00"/>
                          </a:solidFill>
                        </a:rPr>
                        <a:t>TEST SET</a:t>
                      </a:r>
                      <a:endParaRPr sz="1700">
                        <a:solidFill>
                          <a:srgbClr val="FFFF00"/>
                        </a:solidFill>
                      </a:endParaRPr>
                    </a:p>
                  </a:txBody>
                  <a:tcPr marT="91425" marB="91425" marR="91425" marL="91425" anchor="ctr"/>
                </a:tc>
                <a:tc vMerge="1"/>
                <a:tc vMerge="1"/>
                <a:tc vMerge="1"/>
              </a:tr>
              <a:tr h="396200">
                <a:tc>
                  <a:txBody>
                    <a:bodyPr>
                      <a:noAutofit/>
                    </a:bodyPr>
                    <a:lstStyle/>
                    <a:p>
                      <a:pPr indent="0" lvl="0" marL="0" rtl="0" algn="ctr">
                        <a:spcBef>
                          <a:spcPts val="0"/>
                        </a:spcBef>
                        <a:spcAft>
                          <a:spcPts val="0"/>
                        </a:spcAft>
                        <a:buNone/>
                      </a:pPr>
                      <a:r>
                        <a:rPr lang="en" sz="1700">
                          <a:solidFill>
                            <a:srgbClr val="FFFFFF"/>
                          </a:solidFill>
                        </a:rPr>
                        <a:t>LIPSPEAKER</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LIPSPEAKER</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70.51</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37.5</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41.12</a:t>
                      </a:r>
                      <a:endParaRPr sz="1700">
                        <a:solidFill>
                          <a:srgbClr val="FFFFFF"/>
                        </a:solidFill>
                      </a:endParaRPr>
                    </a:p>
                  </a:txBody>
                  <a:tcPr marT="91425" marB="91425" marR="91425" marL="91425" anchor="ctr"/>
                </a:tc>
              </a:tr>
              <a:tr h="396200">
                <a:tc>
                  <a:txBody>
                    <a:bodyPr>
                      <a:noAutofit/>
                    </a:bodyPr>
                    <a:lstStyle/>
                    <a:p>
                      <a:pPr indent="0" lvl="0" marL="0" rtl="0" algn="ctr">
                        <a:spcBef>
                          <a:spcPts val="0"/>
                        </a:spcBef>
                        <a:spcAft>
                          <a:spcPts val="0"/>
                        </a:spcAft>
                        <a:buNone/>
                      </a:pPr>
                      <a:r>
                        <a:rPr lang="en" sz="1700">
                          <a:solidFill>
                            <a:srgbClr val="FFFFFF"/>
                          </a:solidFill>
                        </a:rPr>
                        <a:t>LIPSPEAKER</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VOLUNTEER</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Clr>
                          <a:srgbClr val="000000"/>
                        </a:buClr>
                        <a:buSzPts val="1100"/>
                        <a:buFont typeface="Arial"/>
                        <a:buNone/>
                      </a:pPr>
                      <a:r>
                        <a:rPr lang="en" sz="1700">
                          <a:solidFill>
                            <a:srgbClr val="FFFFFF"/>
                          </a:solidFill>
                        </a:rPr>
                        <a:t>53.2</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Clr>
                          <a:srgbClr val="000000"/>
                        </a:buClr>
                        <a:buSzPts val="1100"/>
                        <a:buFont typeface="Arial"/>
                        <a:buNone/>
                      </a:pPr>
                      <a:r>
                        <a:rPr lang="en" sz="1700">
                          <a:solidFill>
                            <a:srgbClr val="FFFFFF"/>
                          </a:solidFill>
                        </a:rPr>
                        <a:t>25.67</a:t>
                      </a:r>
                      <a:endParaRPr sz="17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lang="en" sz="1700">
                          <a:solidFill>
                            <a:srgbClr val="FFFFFF"/>
                          </a:solidFill>
                        </a:rPr>
                        <a:t>31.95</a:t>
                      </a:r>
                      <a:endParaRPr sz="1700">
                        <a:solidFill>
                          <a:srgbClr val="FFFFFF"/>
                        </a:solidFill>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Font typeface="Roboto"/>
              <a:buChar char="●"/>
            </a:pPr>
            <a:r>
              <a:rPr lang="en" sz="1800">
                <a:latin typeface="Roboto"/>
                <a:ea typeface="Roboto"/>
                <a:cs typeface="Roboto"/>
                <a:sym typeface="Roboto"/>
              </a:rPr>
              <a:t>As highlighted by the McGurk effect where one phoneme’s audio dubbed on top of a video of someone speaking a different phoneme results in a third phoneme being perceived, we understand that lipreading plays a crucial role in speech understanding.</a:t>
            </a:r>
            <a:endParaRPr sz="1800">
              <a:latin typeface="Roboto"/>
              <a:ea typeface="Roboto"/>
              <a:cs typeface="Roboto"/>
              <a:sym typeface="Roboto"/>
            </a:endParaRPr>
          </a:p>
          <a:p>
            <a:pPr indent="-342900" lvl="0" marL="457200" rtl="0" algn="l">
              <a:lnSpc>
                <a:spcPct val="130000"/>
              </a:lnSpc>
              <a:spcBef>
                <a:spcPts val="0"/>
              </a:spcBef>
              <a:spcAft>
                <a:spcPts val="0"/>
              </a:spcAft>
              <a:buSzPts val="1800"/>
              <a:buFont typeface="Roboto"/>
              <a:buChar char="●"/>
            </a:pPr>
            <a:r>
              <a:rPr lang="en" sz="1800">
                <a:latin typeface="Roboto"/>
                <a:ea typeface="Roboto"/>
                <a:cs typeface="Roboto"/>
                <a:sym typeface="Roboto"/>
              </a:rPr>
              <a:t>Thus, lipreading is a notoriously difficult task for humans, specially in the absence of context.</a:t>
            </a:r>
            <a:endParaRPr sz="1800">
              <a:latin typeface="Roboto"/>
              <a:ea typeface="Roboto"/>
              <a:cs typeface="Roboto"/>
              <a:sym typeface="Roboto"/>
            </a:endParaRPr>
          </a:p>
          <a:p>
            <a:pPr indent="-342900" lvl="0" marL="457200" rtl="0" algn="l">
              <a:lnSpc>
                <a:spcPct val="130000"/>
              </a:lnSpc>
              <a:spcBef>
                <a:spcPts val="0"/>
              </a:spcBef>
              <a:spcAft>
                <a:spcPts val="0"/>
              </a:spcAft>
              <a:buSzPts val="1800"/>
              <a:buFont typeface="Roboto"/>
              <a:buChar char="●"/>
            </a:pPr>
            <a:r>
              <a:rPr lang="en" sz="1800">
                <a:latin typeface="Roboto"/>
                <a:ea typeface="Roboto"/>
                <a:cs typeface="Roboto"/>
                <a:sym typeface="Roboto"/>
              </a:rPr>
              <a:t>An important goal, therefore, is to automate lipreading.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1600"/>
              </a:spcBef>
              <a:spcAft>
                <a:spcPts val="1600"/>
              </a:spcAft>
              <a:buNone/>
            </a:pPr>
            <a:r>
              <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CHALLENGES</a:t>
            </a:r>
            <a:endParaRPr/>
          </a:p>
        </p:txBody>
      </p:sp>
      <p:sp>
        <p:nvSpPr>
          <p:cNvPr id="252" name="Google Shape;252;p32"/>
          <p:cNvSpPr txBox="1"/>
          <p:nvPr>
            <p:ph idx="1" type="body"/>
          </p:nvPr>
        </p:nvSpPr>
        <p:spPr>
          <a:xfrm>
            <a:off x="1037850" y="1092725"/>
            <a:ext cx="7794300" cy="3906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Building</a:t>
            </a:r>
            <a:r>
              <a:rPr lang="en" sz="1800"/>
              <a:t> a network that performs well on our video data was a big challenge. We tried implementing many architectures for the CNN module in CNN-LSTM combination network. The model that best balances the weights and computational complexity was chosen.</a:t>
            </a:r>
            <a:endParaRPr sz="1800"/>
          </a:p>
          <a:p>
            <a:pPr indent="-342900" lvl="0" marL="457200" rtl="0" algn="l">
              <a:lnSpc>
                <a:spcPct val="150000"/>
              </a:lnSpc>
              <a:spcBef>
                <a:spcPts val="0"/>
              </a:spcBef>
              <a:spcAft>
                <a:spcPts val="0"/>
              </a:spcAft>
              <a:buSzPts val="1800"/>
              <a:buChar char="●"/>
            </a:pPr>
            <a:r>
              <a:rPr lang="en" sz="1800"/>
              <a:t>Synchronizing the audio-video data to get the combined prediction was challenging. Attention Network was implemented but it did not give best results. </a:t>
            </a:r>
            <a:endParaRPr sz="1800"/>
          </a:p>
          <a:p>
            <a:pPr indent="-342900" lvl="0" marL="457200" rtl="0" algn="l">
              <a:lnSpc>
                <a:spcPct val="150000"/>
              </a:lnSpc>
              <a:spcBef>
                <a:spcPts val="0"/>
              </a:spcBef>
              <a:spcAft>
                <a:spcPts val="0"/>
              </a:spcAft>
              <a:buSzPts val="1800"/>
              <a:buChar char="●"/>
            </a:pPr>
            <a:r>
              <a:rPr lang="en" sz="1800"/>
              <a:t>For improving performance of video subnetwork, we tried data augmentation on images but didn’t see improvement in results.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IMPROVEMENTS</a:t>
            </a:r>
            <a:endParaRPr/>
          </a:p>
        </p:txBody>
      </p:sp>
      <p:sp>
        <p:nvSpPr>
          <p:cNvPr id="258" name="Google Shape;258;p33"/>
          <p:cNvSpPr txBox="1"/>
          <p:nvPr>
            <p:ph idx="1" type="body"/>
          </p:nvPr>
        </p:nvSpPr>
        <p:spPr>
          <a:xfrm>
            <a:off x="1297500" y="1213225"/>
            <a:ext cx="7038900" cy="33999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0"/>
              </a:spcBef>
              <a:spcAft>
                <a:spcPts val="0"/>
              </a:spcAft>
              <a:buSzPts val="1800"/>
              <a:buChar char="●"/>
            </a:pPr>
            <a:r>
              <a:rPr lang="en" sz="1800"/>
              <a:t>Using the straight cam and the 30 degree video data to train the video network.</a:t>
            </a:r>
            <a:endParaRPr sz="1800"/>
          </a:p>
          <a:p>
            <a:pPr indent="-342900" lvl="0" marL="457200" rtl="0" algn="l">
              <a:lnSpc>
                <a:spcPct val="140000"/>
              </a:lnSpc>
              <a:spcBef>
                <a:spcPts val="0"/>
              </a:spcBef>
              <a:spcAft>
                <a:spcPts val="0"/>
              </a:spcAft>
              <a:buSzPts val="1800"/>
              <a:buChar char="●"/>
            </a:pPr>
            <a:r>
              <a:rPr lang="en" sz="1800"/>
              <a:t>Training the networks with added noise.</a:t>
            </a:r>
            <a:endParaRPr sz="1800"/>
          </a:p>
          <a:p>
            <a:pPr indent="-342900" lvl="0" marL="457200" rtl="0" algn="l">
              <a:lnSpc>
                <a:spcPct val="140000"/>
              </a:lnSpc>
              <a:spcBef>
                <a:spcPts val="0"/>
              </a:spcBef>
              <a:spcAft>
                <a:spcPts val="0"/>
              </a:spcAft>
              <a:buSzPts val="1800"/>
              <a:buChar char="●"/>
            </a:pPr>
            <a:r>
              <a:rPr lang="en" sz="1800"/>
              <a:t>Using dataset with more and a diverse set of speakers e.g. of different nationalities.</a:t>
            </a:r>
            <a:endParaRPr sz="1800"/>
          </a:p>
          <a:p>
            <a:pPr indent="-342900" lvl="0" marL="457200" rtl="0" algn="l">
              <a:lnSpc>
                <a:spcPct val="140000"/>
              </a:lnSpc>
              <a:spcBef>
                <a:spcPts val="0"/>
              </a:spcBef>
              <a:spcAft>
                <a:spcPts val="0"/>
              </a:spcAft>
              <a:buSzPts val="1800"/>
              <a:buChar char="●"/>
            </a:pPr>
            <a:r>
              <a:rPr lang="en" sz="1800"/>
              <a:t>Extending the phoneme level prediction to word level and sentence level prediction.</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INDIVIDUAL CONTRIBUTIONS</a:t>
            </a:r>
            <a:endParaRPr/>
          </a:p>
        </p:txBody>
      </p:sp>
      <p:sp>
        <p:nvSpPr>
          <p:cNvPr id="264" name="Google Shape;264;p34"/>
          <p:cNvSpPr txBox="1"/>
          <p:nvPr>
            <p:ph idx="1" type="body"/>
          </p:nvPr>
        </p:nvSpPr>
        <p:spPr>
          <a:xfrm>
            <a:off x="1297500" y="1204725"/>
            <a:ext cx="7038900" cy="32739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en" sz="1400">
                <a:solidFill>
                  <a:srgbClr val="FFFF00"/>
                </a:solidFill>
              </a:rPr>
              <a:t>ABHINAV REDDY</a:t>
            </a:r>
            <a:r>
              <a:rPr lang="en" sz="1400"/>
              <a:t>:  Video Preprocessing ,Data generator for network input, testing video model on standard CNN networks .</a:t>
            </a:r>
            <a:endParaRPr sz="1400"/>
          </a:p>
          <a:p>
            <a:pPr indent="-317500" lvl="0" marL="457200" rtl="0" algn="l">
              <a:lnSpc>
                <a:spcPct val="140000"/>
              </a:lnSpc>
              <a:spcBef>
                <a:spcPts val="0"/>
              </a:spcBef>
              <a:spcAft>
                <a:spcPts val="0"/>
              </a:spcAft>
              <a:buSzPts val="1400"/>
              <a:buChar char="●"/>
            </a:pPr>
            <a:r>
              <a:rPr lang="en" sz="1400">
                <a:solidFill>
                  <a:srgbClr val="FFFF00"/>
                </a:solidFill>
              </a:rPr>
              <a:t>ANKITA AGARWAL</a:t>
            </a:r>
            <a:r>
              <a:rPr lang="en" sz="1400"/>
              <a:t>:  Audio Preprocessing , data restructuring , building audio subnetwork.</a:t>
            </a:r>
            <a:endParaRPr sz="1400"/>
          </a:p>
          <a:p>
            <a:pPr indent="-317500" lvl="0" marL="457200" rtl="0" algn="l">
              <a:lnSpc>
                <a:spcPct val="140000"/>
              </a:lnSpc>
              <a:spcBef>
                <a:spcPts val="0"/>
              </a:spcBef>
              <a:spcAft>
                <a:spcPts val="0"/>
              </a:spcAft>
              <a:buSzPts val="1400"/>
              <a:buChar char="●"/>
            </a:pPr>
            <a:r>
              <a:rPr lang="en" sz="1400">
                <a:solidFill>
                  <a:srgbClr val="FFFF00"/>
                </a:solidFill>
              </a:rPr>
              <a:t>ARJUN SURENDRAN</a:t>
            </a:r>
            <a:r>
              <a:rPr lang="en" sz="1400"/>
              <a:t>:  Audio Preprocessing , Building and training audio subnetwork with attention , Combining audio-video subnetworks.</a:t>
            </a:r>
            <a:endParaRPr sz="1400"/>
          </a:p>
          <a:p>
            <a:pPr indent="-317500" lvl="0" marL="457200" rtl="0" algn="l">
              <a:lnSpc>
                <a:spcPct val="140000"/>
              </a:lnSpc>
              <a:spcBef>
                <a:spcPts val="0"/>
              </a:spcBef>
              <a:spcAft>
                <a:spcPts val="0"/>
              </a:spcAft>
              <a:buSzPts val="1400"/>
              <a:buChar char="●"/>
            </a:pPr>
            <a:r>
              <a:rPr lang="en" sz="1400">
                <a:solidFill>
                  <a:srgbClr val="FFFF00"/>
                </a:solidFill>
              </a:rPr>
              <a:t>NAZIM SHAIKH</a:t>
            </a:r>
            <a:r>
              <a:rPr lang="en" sz="1400"/>
              <a:t>:  Building and training video subnetwork, Combining audio-video subnetworks.</a:t>
            </a:r>
            <a:endParaRPr sz="1400"/>
          </a:p>
          <a:p>
            <a:pPr indent="-311150" lvl="0" marL="457200" rtl="0" algn="l">
              <a:lnSpc>
                <a:spcPct val="140000"/>
              </a:lnSpc>
              <a:spcBef>
                <a:spcPts val="0"/>
              </a:spcBef>
              <a:spcAft>
                <a:spcPts val="0"/>
              </a:spcAft>
              <a:buSzPts val="1300"/>
              <a:buChar char="●"/>
            </a:pPr>
            <a:r>
              <a:rPr lang="en" sz="1400">
                <a:solidFill>
                  <a:srgbClr val="FFFF00"/>
                </a:solidFill>
              </a:rPr>
              <a:t>SUCHISMITA SAHU</a:t>
            </a:r>
            <a:r>
              <a:rPr lang="en" sz="1400"/>
              <a:t>:  Literature review, Building video subnetwork, tuning &amp; testing on various state of the art networks.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lt1"/>
              </a:buClr>
              <a:buSzPts val="2400"/>
              <a:buFont typeface="Arial"/>
              <a:buNone/>
            </a:pPr>
            <a:r>
              <a:rPr lang="en"/>
              <a:t>REFERENCES </a:t>
            </a:r>
            <a:endParaRPr/>
          </a:p>
        </p:txBody>
      </p:sp>
      <p:sp>
        <p:nvSpPr>
          <p:cNvPr id="270" name="Google Shape;270;p35"/>
          <p:cNvSpPr txBox="1"/>
          <p:nvPr>
            <p:ph idx="1" type="body"/>
          </p:nvPr>
        </p:nvSpPr>
        <p:spPr>
          <a:xfrm>
            <a:off x="1165850" y="850125"/>
            <a:ext cx="7133700" cy="3711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20000"/>
              </a:lnSpc>
              <a:spcBef>
                <a:spcPts val="600"/>
              </a:spcBef>
              <a:spcAft>
                <a:spcPts val="0"/>
              </a:spcAft>
              <a:buClr>
                <a:srgbClr val="FFFFFF"/>
              </a:buClr>
              <a:buSzPts val="1400"/>
              <a:buFont typeface="Arial"/>
              <a:buChar char="●"/>
            </a:pPr>
            <a:r>
              <a:rPr lang="en" sz="1400">
                <a:solidFill>
                  <a:schemeClr val="dk2"/>
                </a:solidFill>
                <a:latin typeface="Roboto"/>
                <a:ea typeface="Roboto"/>
                <a:cs typeface="Roboto"/>
                <a:sym typeface="Roboto"/>
              </a:rPr>
              <a:t>“Lip Reading sentences in the wild” </a:t>
            </a:r>
            <a:r>
              <a:rPr lang="en" sz="1400">
                <a:solidFill>
                  <a:schemeClr val="dk2"/>
                </a:solidFill>
                <a:uFill>
                  <a:noFill/>
                </a:uFill>
                <a:latin typeface="Roboto"/>
                <a:ea typeface="Roboto"/>
                <a:cs typeface="Roboto"/>
                <a:sym typeface="Roboto"/>
                <a:hlinkClick r:id="rId3"/>
              </a:rPr>
              <a:t>https://www.robots.ox.ac.uk/~vgg/publications/2017/Chung17/chung17.pdf</a:t>
            </a:r>
            <a:endParaRPr sz="1400">
              <a:solidFill>
                <a:schemeClr val="dk2"/>
              </a:solidFill>
              <a:latin typeface="Roboto"/>
              <a:ea typeface="Roboto"/>
              <a:cs typeface="Roboto"/>
              <a:sym typeface="Roboto"/>
            </a:endParaRPr>
          </a:p>
          <a:p>
            <a:pPr indent="-317500" lvl="0" marL="457200" marR="0" rtl="0" algn="l">
              <a:lnSpc>
                <a:spcPct val="120000"/>
              </a:lnSpc>
              <a:spcBef>
                <a:spcPts val="600"/>
              </a:spcBef>
              <a:spcAft>
                <a:spcPts val="0"/>
              </a:spcAft>
              <a:buClr>
                <a:srgbClr val="FFFFFF"/>
              </a:buClr>
              <a:buSzPts val="1400"/>
              <a:buFont typeface="Arial"/>
              <a:buChar char="●"/>
            </a:pPr>
            <a:r>
              <a:rPr lang="en" sz="1400">
                <a:solidFill>
                  <a:schemeClr val="dk2"/>
                </a:solidFill>
                <a:latin typeface="Roboto"/>
                <a:ea typeface="Roboto"/>
                <a:cs typeface="Roboto"/>
                <a:sym typeface="Roboto"/>
              </a:rPr>
              <a:t>“Read My Lips”  </a:t>
            </a:r>
            <a:r>
              <a:rPr lang="en" sz="1400">
                <a:solidFill>
                  <a:schemeClr val="dk2"/>
                </a:solidFill>
                <a:uFill>
                  <a:noFill/>
                </a:uFill>
                <a:latin typeface="Roboto"/>
                <a:ea typeface="Roboto"/>
                <a:cs typeface="Roboto"/>
                <a:sym typeface="Roboto"/>
                <a:hlinkClick r:id="rId4"/>
              </a:rPr>
              <a:t>cs230.stanford.edu/files_winter_2018/projects/6940477.pdf</a:t>
            </a:r>
            <a:endParaRPr sz="1400">
              <a:solidFill>
                <a:schemeClr val="dk2"/>
              </a:solidFill>
              <a:latin typeface="Roboto"/>
              <a:ea typeface="Roboto"/>
              <a:cs typeface="Roboto"/>
              <a:sym typeface="Roboto"/>
            </a:endParaRPr>
          </a:p>
          <a:p>
            <a:pPr indent="-317500" lvl="0" marL="457200" marR="0" rtl="0" algn="l">
              <a:lnSpc>
                <a:spcPct val="120000"/>
              </a:lnSpc>
              <a:spcBef>
                <a:spcPts val="600"/>
              </a:spcBef>
              <a:spcAft>
                <a:spcPts val="0"/>
              </a:spcAft>
              <a:buClr>
                <a:srgbClr val="FFFFFF"/>
              </a:buClr>
              <a:buSzPts val="1400"/>
              <a:buFont typeface="Arial"/>
              <a:buChar char="●"/>
            </a:pPr>
            <a:r>
              <a:rPr lang="en" sz="1400">
                <a:solidFill>
                  <a:schemeClr val="dk2"/>
                </a:solidFill>
                <a:latin typeface="Roboto"/>
                <a:ea typeface="Roboto"/>
                <a:cs typeface="Roboto"/>
                <a:sym typeface="Roboto"/>
              </a:rPr>
              <a:t>“Lip reading using CNN and LSTM” </a:t>
            </a:r>
            <a:r>
              <a:rPr lang="en" sz="1400">
                <a:solidFill>
                  <a:schemeClr val="dk2"/>
                </a:solidFill>
                <a:uFill>
                  <a:noFill/>
                </a:uFill>
                <a:latin typeface="Roboto"/>
                <a:ea typeface="Roboto"/>
                <a:cs typeface="Roboto"/>
                <a:sym typeface="Roboto"/>
                <a:hlinkClick r:id="rId5"/>
              </a:rPr>
              <a:t>cs231n.stanford.edu/reports/2016/pdfs/217_Report.pdf</a:t>
            </a:r>
            <a:endParaRPr sz="1400">
              <a:solidFill>
                <a:schemeClr val="dk2"/>
              </a:solidFill>
              <a:latin typeface="Roboto"/>
              <a:ea typeface="Roboto"/>
              <a:cs typeface="Roboto"/>
              <a:sym typeface="Roboto"/>
            </a:endParaRPr>
          </a:p>
          <a:p>
            <a:pPr indent="-317500" lvl="0" marL="457200" marR="0" rtl="0" algn="l">
              <a:lnSpc>
                <a:spcPct val="120000"/>
              </a:lnSpc>
              <a:spcBef>
                <a:spcPts val="600"/>
              </a:spcBef>
              <a:spcAft>
                <a:spcPts val="0"/>
              </a:spcAft>
              <a:buClr>
                <a:srgbClr val="FFFFFF"/>
              </a:buClr>
              <a:buSzPts val="1400"/>
              <a:buFont typeface="Arial"/>
              <a:buChar char="●"/>
            </a:pPr>
            <a:r>
              <a:rPr lang="en" sz="1400">
                <a:solidFill>
                  <a:schemeClr val="dk2"/>
                </a:solidFill>
                <a:latin typeface="Roboto"/>
                <a:ea typeface="Roboto"/>
                <a:cs typeface="Roboto"/>
                <a:sym typeface="Roboto"/>
              </a:rPr>
              <a:t>“Multimodal speech recognition using lipreading (with CNNs) and audio (using LSTMs)” </a:t>
            </a:r>
            <a:r>
              <a:rPr lang="en" sz="1400">
                <a:solidFill>
                  <a:schemeClr val="dk2"/>
                </a:solidFill>
                <a:uFill>
                  <a:noFill/>
                </a:uFill>
                <a:latin typeface="Roboto"/>
                <a:ea typeface="Roboto"/>
                <a:cs typeface="Roboto"/>
                <a:sym typeface="Roboto"/>
                <a:hlinkClick r:id="rId6"/>
              </a:rPr>
              <a:t>https://github.com/matthijsvk/multimodalSR</a:t>
            </a:r>
            <a:endParaRPr sz="1400">
              <a:solidFill>
                <a:schemeClr val="dk2"/>
              </a:solidFill>
              <a:latin typeface="Roboto"/>
              <a:ea typeface="Roboto"/>
              <a:cs typeface="Roboto"/>
              <a:sym typeface="Roboto"/>
            </a:endParaRPr>
          </a:p>
          <a:p>
            <a:pPr indent="-317500" lvl="0" marL="457200" marR="0" rtl="0" algn="l">
              <a:lnSpc>
                <a:spcPct val="120000"/>
              </a:lnSpc>
              <a:spcBef>
                <a:spcPts val="600"/>
              </a:spcBef>
              <a:spcAft>
                <a:spcPts val="0"/>
              </a:spcAft>
              <a:buClr>
                <a:srgbClr val="FFFFFF"/>
              </a:buClr>
              <a:buSzPts val="1400"/>
              <a:buFont typeface="Arial"/>
              <a:buChar char="●"/>
            </a:pPr>
            <a:r>
              <a:rPr lang="en" sz="1400">
                <a:solidFill>
                  <a:schemeClr val="dk2"/>
                </a:solidFill>
                <a:latin typeface="Roboto"/>
                <a:ea typeface="Roboto"/>
                <a:cs typeface="Roboto"/>
                <a:sym typeface="Roboto"/>
              </a:rPr>
              <a:t>Harte, N.; Gillen, E., "TCD-TIMIT: An Audio-Visual Corpus of Continuous Speech," Multimedia, IEEE Transactions on , vol.17, no.5, pp.603,615, May 2015 doi: 10.1109/TMM.2015.2407694</a:t>
            </a:r>
            <a:endParaRPr sz="14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000"/>
              <a:t>Thank You !</a:t>
            </a:r>
            <a:endParaRPr i="1" sz="3000"/>
          </a:p>
        </p:txBody>
      </p:sp>
      <p:sp>
        <p:nvSpPr>
          <p:cNvPr id="276" name="Google Shape;276;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THIS IS NEEDED?</a:t>
            </a:r>
            <a:endParaRPr/>
          </a:p>
        </p:txBody>
      </p:sp>
      <p:sp>
        <p:nvSpPr>
          <p:cNvPr id="147" name="Google Shape;147;p15"/>
          <p:cNvSpPr txBox="1"/>
          <p:nvPr>
            <p:ph idx="1" type="body"/>
          </p:nvPr>
        </p:nvSpPr>
        <p:spPr>
          <a:xfrm>
            <a:off x="1297500" y="124430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800">
                <a:latin typeface="Roboto"/>
                <a:ea typeface="Roboto"/>
                <a:cs typeface="Roboto"/>
                <a:sym typeface="Roboto"/>
              </a:rPr>
              <a:t>Can be used to transcribe video to text where audio is unreliable due to noisy environments.</a:t>
            </a:r>
            <a:endParaRPr sz="1800">
              <a:latin typeface="Roboto"/>
              <a:ea typeface="Roboto"/>
              <a:cs typeface="Roboto"/>
              <a:sym typeface="Roboto"/>
            </a:endParaRPr>
          </a:p>
          <a:p>
            <a:pPr indent="-311150" lvl="0" marL="457200" rtl="0" algn="l">
              <a:lnSpc>
                <a:spcPct val="150000"/>
              </a:lnSpc>
              <a:spcBef>
                <a:spcPts val="0"/>
              </a:spcBef>
              <a:spcAft>
                <a:spcPts val="0"/>
              </a:spcAft>
              <a:buClr>
                <a:srgbClr val="FFFFFF"/>
              </a:buClr>
              <a:buSzPts val="1300"/>
              <a:buChar char="●"/>
            </a:pPr>
            <a:r>
              <a:rPr lang="en" sz="1800">
                <a:latin typeface="Roboto"/>
                <a:ea typeface="Roboto"/>
                <a:cs typeface="Roboto"/>
                <a:sym typeface="Roboto"/>
              </a:rPr>
              <a:t>Can be used to supplement audio communication for patients with ALS, Hearing Difficulty etc. </a:t>
            </a:r>
            <a:endParaRPr sz="1800">
              <a:latin typeface="Roboto"/>
              <a:ea typeface="Roboto"/>
              <a:cs typeface="Roboto"/>
              <a:sym typeface="Roboto"/>
            </a:endParaRPr>
          </a:p>
          <a:p>
            <a:pPr indent="-311150" lvl="0" marL="457200" rtl="0" algn="l">
              <a:lnSpc>
                <a:spcPct val="150000"/>
              </a:lnSpc>
              <a:spcBef>
                <a:spcPts val="0"/>
              </a:spcBef>
              <a:spcAft>
                <a:spcPts val="0"/>
              </a:spcAft>
              <a:buSzPts val="1300"/>
              <a:buChar char="●"/>
            </a:pPr>
            <a:r>
              <a:rPr lang="en" sz="1800">
                <a:latin typeface="Roboto"/>
                <a:ea typeface="Roboto"/>
                <a:cs typeface="Roboto"/>
                <a:sym typeface="Roboto"/>
              </a:rPr>
              <a:t>Can aid human machine interaction in noisy environments.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Can be used to improve speaker diarization.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26375" y="146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
                <a:solidFill>
                  <a:schemeClr val="dk2"/>
                </a:solidFill>
                <a:latin typeface="Roboto"/>
                <a:ea typeface="Roboto"/>
                <a:cs typeface="Roboto"/>
                <a:sym typeface="Roboto"/>
              </a:rPr>
              <a:t>DESCRIPTION</a:t>
            </a:r>
            <a:endParaRPr>
              <a:solidFill>
                <a:schemeClr val="dk2"/>
              </a:solidFill>
              <a:latin typeface="Roboto"/>
              <a:ea typeface="Roboto"/>
              <a:cs typeface="Roboto"/>
              <a:sym typeface="Roboto"/>
            </a:endParaRPr>
          </a:p>
        </p:txBody>
      </p:sp>
      <p:sp>
        <p:nvSpPr>
          <p:cNvPr id="153" name="Google Shape;153;p16"/>
          <p:cNvSpPr txBox="1"/>
          <p:nvPr>
            <p:ph idx="1" type="body"/>
          </p:nvPr>
        </p:nvSpPr>
        <p:spPr>
          <a:xfrm>
            <a:off x="1126375" y="1149850"/>
            <a:ext cx="7525200" cy="35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Roboto"/>
                <a:ea typeface="Roboto"/>
                <a:cs typeface="Roboto"/>
                <a:sym typeface="Roboto"/>
              </a:rPr>
              <a:t>The goal of this project is to recognize phonemes from the sentences spoken by a person using a multimodal system with video and audio data.</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800">
                <a:solidFill>
                  <a:srgbClr val="FFFF00"/>
                </a:solidFill>
                <a:latin typeface="Roboto"/>
                <a:ea typeface="Roboto"/>
                <a:cs typeface="Roboto"/>
                <a:sym typeface="Roboto"/>
              </a:rPr>
              <a:t>Phase1</a:t>
            </a:r>
            <a:r>
              <a:rPr lang="en" sz="1800">
                <a:solidFill>
                  <a:schemeClr val="dk2"/>
                </a:solidFill>
                <a:latin typeface="Roboto"/>
                <a:ea typeface="Roboto"/>
                <a:cs typeface="Roboto"/>
                <a:sym typeface="Roboto"/>
              </a:rPr>
              <a:t>: Identification of phoneme sequences from audio data.</a:t>
            </a:r>
            <a:endParaRPr sz="1800">
              <a:solidFill>
                <a:schemeClr val="dk2"/>
              </a:solidFill>
              <a:latin typeface="Roboto"/>
              <a:ea typeface="Roboto"/>
              <a:cs typeface="Roboto"/>
              <a:sym typeface="Roboto"/>
            </a:endParaRPr>
          </a:p>
          <a:p>
            <a:pPr indent="0" lvl="0" marL="0" rtl="0" algn="l">
              <a:lnSpc>
                <a:spcPct val="115000"/>
              </a:lnSpc>
              <a:spcBef>
                <a:spcPts val="1600"/>
              </a:spcBef>
              <a:spcAft>
                <a:spcPts val="0"/>
              </a:spcAft>
              <a:buSzPts val="1300"/>
              <a:buNone/>
            </a:pPr>
            <a:r>
              <a:rPr lang="en" sz="1800">
                <a:solidFill>
                  <a:srgbClr val="FFFF00"/>
                </a:solidFill>
                <a:latin typeface="Roboto"/>
                <a:ea typeface="Roboto"/>
                <a:cs typeface="Roboto"/>
                <a:sym typeface="Roboto"/>
              </a:rPr>
              <a:t>Phase 2</a:t>
            </a:r>
            <a:r>
              <a:rPr lang="en" sz="1800">
                <a:solidFill>
                  <a:schemeClr val="dk2"/>
                </a:solidFill>
                <a:latin typeface="Roboto"/>
                <a:ea typeface="Roboto"/>
                <a:cs typeface="Roboto"/>
                <a:sym typeface="Roboto"/>
              </a:rPr>
              <a:t> : Identification of Phoneme sequence from Video. </a:t>
            </a:r>
            <a:endParaRPr sz="1800">
              <a:solidFill>
                <a:schemeClr val="dk2"/>
              </a:solidFill>
              <a:latin typeface="Roboto"/>
              <a:ea typeface="Roboto"/>
              <a:cs typeface="Roboto"/>
              <a:sym typeface="Roboto"/>
            </a:endParaRPr>
          </a:p>
          <a:p>
            <a:pPr indent="0" lvl="0" marL="0" rtl="0" algn="l">
              <a:lnSpc>
                <a:spcPct val="115000"/>
              </a:lnSpc>
              <a:spcBef>
                <a:spcPts val="1600"/>
              </a:spcBef>
              <a:spcAft>
                <a:spcPts val="0"/>
              </a:spcAft>
              <a:buSzPts val="1300"/>
              <a:buNone/>
            </a:pPr>
            <a:r>
              <a:rPr lang="en" sz="1800">
                <a:solidFill>
                  <a:srgbClr val="FFFF00"/>
                </a:solidFill>
                <a:latin typeface="Roboto"/>
                <a:ea typeface="Roboto"/>
                <a:cs typeface="Roboto"/>
                <a:sym typeface="Roboto"/>
              </a:rPr>
              <a:t>End Goal</a:t>
            </a:r>
            <a:r>
              <a:rPr lang="en" sz="1800">
                <a:solidFill>
                  <a:schemeClr val="dk2"/>
                </a:solidFill>
                <a:latin typeface="Roboto"/>
                <a:ea typeface="Roboto"/>
                <a:cs typeface="Roboto"/>
                <a:sym typeface="Roboto"/>
              </a:rPr>
              <a:t>: To detect phoneme sequences from image sequences.</a:t>
            </a:r>
            <a:endParaRPr sz="1800">
              <a:solidFill>
                <a:schemeClr val="dk2"/>
              </a:solidFill>
              <a:latin typeface="Roboto"/>
              <a:ea typeface="Roboto"/>
              <a:cs typeface="Roboto"/>
              <a:sym typeface="Roboto"/>
            </a:endParaRPr>
          </a:p>
          <a:p>
            <a:pPr indent="0" lvl="0" marL="0" rtl="0" algn="l">
              <a:lnSpc>
                <a:spcPct val="120000"/>
              </a:lnSpc>
              <a:spcBef>
                <a:spcPts val="1600"/>
              </a:spcBef>
              <a:spcAft>
                <a:spcPts val="0"/>
              </a:spcAft>
              <a:buSzPts val="1300"/>
              <a:buNone/>
            </a:pPr>
            <a:r>
              <a:t/>
            </a:r>
            <a:endParaRPr sz="1800">
              <a:solidFill>
                <a:schemeClr val="dk2"/>
              </a:solidFill>
              <a:latin typeface="Roboto"/>
              <a:ea typeface="Roboto"/>
              <a:cs typeface="Roboto"/>
              <a:sym typeface="Roboto"/>
            </a:endParaRPr>
          </a:p>
          <a:p>
            <a:pPr indent="0" lvl="0" marL="0" rtl="0" algn="l">
              <a:lnSpc>
                <a:spcPct val="120000"/>
              </a:lnSpc>
              <a:spcBef>
                <a:spcPts val="1600"/>
              </a:spcBef>
              <a:spcAft>
                <a:spcPts val="0"/>
              </a:spcAft>
              <a:buSzPts val="1300"/>
              <a:buNone/>
            </a:pPr>
            <a:r>
              <a:t/>
            </a:r>
            <a:endParaRPr sz="1800">
              <a:solidFill>
                <a:schemeClr val="dk2"/>
              </a:solidFill>
              <a:latin typeface="Roboto"/>
              <a:ea typeface="Roboto"/>
              <a:cs typeface="Roboto"/>
              <a:sym typeface="Roboto"/>
            </a:endParaRPr>
          </a:p>
          <a:p>
            <a:pPr indent="0" lvl="0" marL="0" rtl="0" algn="l">
              <a:lnSpc>
                <a:spcPct val="120000"/>
              </a:lnSpc>
              <a:spcBef>
                <a:spcPts val="1600"/>
              </a:spcBef>
              <a:spcAft>
                <a:spcPts val="1600"/>
              </a:spcAft>
              <a:buClr>
                <a:srgbClr val="000000"/>
              </a:buClr>
              <a:buSzPts val="1100"/>
              <a:buFont typeface="Arial"/>
              <a:buNone/>
            </a:pPr>
            <a:r>
              <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21985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
                <a:solidFill>
                  <a:schemeClr val="dk2"/>
                </a:solidFill>
                <a:latin typeface="Roboto"/>
                <a:ea typeface="Roboto"/>
                <a:cs typeface="Roboto"/>
                <a:sym typeface="Roboto"/>
              </a:rPr>
              <a:t>DATASET</a:t>
            </a:r>
            <a:endParaRPr>
              <a:solidFill>
                <a:schemeClr val="dk2"/>
              </a:solidFill>
              <a:latin typeface="Roboto"/>
              <a:ea typeface="Roboto"/>
              <a:cs typeface="Roboto"/>
              <a:sym typeface="Roboto"/>
            </a:endParaRPr>
          </a:p>
        </p:txBody>
      </p:sp>
      <p:sp>
        <p:nvSpPr>
          <p:cNvPr id="159" name="Google Shape;159;p17"/>
          <p:cNvSpPr txBox="1"/>
          <p:nvPr>
            <p:ph idx="1" type="body"/>
          </p:nvPr>
        </p:nvSpPr>
        <p:spPr>
          <a:xfrm>
            <a:off x="1028700" y="1067675"/>
            <a:ext cx="7803600" cy="3529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We used TCD-TIMIT dataset which has 13826 video clips in MP4 format with 6913 phonetically rich sentences spoken by 62 Irish Speakers, 59 Volunteers and 3 lipspeakers, labeled phoneme-wise.</a:t>
            </a:r>
            <a:endParaRPr sz="1800">
              <a:solidFill>
                <a:schemeClr val="dk2"/>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The video data is recorded at 1920x1080 resolution at 30 frames per second with uniform lighting. It is centered at the speakers face.</a:t>
            </a:r>
            <a:endParaRPr sz="1800">
              <a:solidFill>
                <a:schemeClr val="dk2"/>
              </a:solidFill>
              <a:latin typeface="Roboto"/>
              <a:ea typeface="Roboto"/>
              <a:cs typeface="Roboto"/>
              <a:sym typeface="Roboto"/>
            </a:endParaRPr>
          </a:p>
          <a:p>
            <a:pPr indent="0" lvl="0" marL="457200" rtl="0" algn="l">
              <a:lnSpc>
                <a:spcPct val="110000"/>
              </a:lnSpc>
              <a:spcBef>
                <a:spcPts val="0"/>
              </a:spcBef>
              <a:spcAft>
                <a:spcPts val="0"/>
              </a:spcAft>
              <a:buNone/>
            </a:pPr>
            <a:r>
              <a:t/>
            </a:r>
            <a:endParaRPr sz="1800">
              <a:solidFill>
                <a:schemeClr val="dk2"/>
              </a:solidFill>
              <a:latin typeface="Roboto"/>
              <a:ea typeface="Roboto"/>
              <a:cs typeface="Roboto"/>
              <a:sym typeface="Roboto"/>
            </a:endParaRPr>
          </a:p>
          <a:p>
            <a:pPr indent="-228600" lvl="0" marL="457200" rtl="0" algn="l">
              <a:lnSpc>
                <a:spcPct val="110000"/>
              </a:lnSpc>
              <a:spcBef>
                <a:spcPts val="0"/>
              </a:spcBef>
              <a:spcAft>
                <a:spcPts val="0"/>
              </a:spcAft>
              <a:buSzPts val="1300"/>
              <a:buNone/>
            </a:pPr>
            <a:r>
              <a:t/>
            </a:r>
            <a:endParaRPr>
              <a:solidFill>
                <a:srgbClr val="FFFFFF"/>
              </a:solidFill>
            </a:endParaRPr>
          </a:p>
          <a:p>
            <a:pPr indent="-228600" lvl="0" marL="457200" rtl="0" algn="l">
              <a:lnSpc>
                <a:spcPct val="110000"/>
              </a:lnSpc>
              <a:spcBef>
                <a:spcPts val="0"/>
              </a:spcBef>
              <a:spcAft>
                <a:spcPts val="0"/>
              </a:spcAft>
              <a:buSzPts val="1300"/>
              <a:buNone/>
            </a:pPr>
            <a:r>
              <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a:solidFill>
                  <a:schemeClr val="dk2"/>
                </a:solidFill>
                <a:latin typeface="Roboto"/>
                <a:ea typeface="Roboto"/>
                <a:cs typeface="Roboto"/>
                <a:sym typeface="Roboto"/>
              </a:rPr>
              <a:t>DATASET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solidFill>
                  <a:schemeClr val="dk2"/>
                </a:solidFill>
                <a:latin typeface="Roboto"/>
                <a:ea typeface="Roboto"/>
                <a:cs typeface="Roboto"/>
                <a:sym typeface="Roboto"/>
              </a:rPr>
              <a:t>The audio data is a series of wav files sampled at 48 kHz sampling rate with the corresponding phoneme files.</a:t>
            </a:r>
            <a:endParaRPr sz="1800">
              <a:solidFill>
                <a:schemeClr val="dk2"/>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 sz="1800">
                <a:solidFill>
                  <a:schemeClr val="dk2"/>
                </a:solidFill>
                <a:latin typeface="Roboto"/>
                <a:ea typeface="Roboto"/>
                <a:cs typeface="Roboto"/>
                <a:sym typeface="Roboto"/>
              </a:rPr>
              <a:t>Each phoneme file has the list of phonemes in audio recording with their time alignments. The labels are a part of the set of 39 phonemes.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DATASET</a:t>
            </a:r>
            <a:endParaRPr>
              <a:latin typeface="Roboto"/>
              <a:ea typeface="Roboto"/>
              <a:cs typeface="Roboto"/>
              <a:sym typeface="Roboto"/>
            </a:endParaRPr>
          </a:p>
        </p:txBody>
      </p:sp>
      <p:sp>
        <p:nvSpPr>
          <p:cNvPr id="171" name="Google Shape;171;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1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We chose 30 Volunteers and 3 Lipspeakers from the entire dataset for training and model evaluation.</a:t>
            </a:r>
            <a:endParaRPr sz="1800">
              <a:solidFill>
                <a:schemeClr val="dk2"/>
              </a:solidFill>
              <a:latin typeface="Roboto"/>
              <a:ea typeface="Roboto"/>
              <a:cs typeface="Roboto"/>
              <a:sym typeface="Roboto"/>
            </a:endParaRPr>
          </a:p>
          <a:p>
            <a:pPr indent="0" lvl="0" marL="457200" rtl="0" algn="l">
              <a:lnSpc>
                <a:spcPct val="11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1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Lipspeakers dataset we used contains 75GB of video recordings.</a:t>
            </a:r>
            <a:endParaRPr sz="1800">
              <a:solidFill>
                <a:schemeClr val="dk2"/>
              </a:solidFill>
              <a:latin typeface="Roboto"/>
              <a:ea typeface="Roboto"/>
              <a:cs typeface="Roboto"/>
              <a:sym typeface="Roboto"/>
            </a:endParaRPr>
          </a:p>
          <a:p>
            <a:pPr indent="0" lvl="0" marL="457200" rtl="0" algn="l">
              <a:lnSpc>
                <a:spcPct val="110000"/>
              </a:lnSpc>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11700" y="2105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
                <a:solidFill>
                  <a:schemeClr val="dk2"/>
                </a:solidFill>
                <a:latin typeface="Roboto"/>
                <a:ea typeface="Roboto"/>
                <a:cs typeface="Roboto"/>
                <a:sym typeface="Roboto"/>
              </a:rPr>
              <a:t>AUDIO PREPROCESSING</a:t>
            </a:r>
            <a:endParaRPr>
              <a:solidFill>
                <a:schemeClr val="dk2"/>
              </a:solidFill>
              <a:latin typeface="Roboto"/>
              <a:ea typeface="Roboto"/>
              <a:cs typeface="Roboto"/>
              <a:sym typeface="Roboto"/>
            </a:endParaRPr>
          </a:p>
        </p:txBody>
      </p:sp>
      <p:sp>
        <p:nvSpPr>
          <p:cNvPr id="177" name="Google Shape;177;p20"/>
          <p:cNvSpPr txBox="1"/>
          <p:nvPr>
            <p:ph idx="1" type="body"/>
          </p:nvPr>
        </p:nvSpPr>
        <p:spPr>
          <a:xfrm>
            <a:off x="1017250" y="885375"/>
            <a:ext cx="7537500" cy="4160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3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The audio data was resampled at 16 kHz to match phoneme alignments.</a:t>
            </a:r>
            <a:endParaRPr sz="1800">
              <a:solidFill>
                <a:schemeClr val="dk2"/>
              </a:solidFill>
              <a:latin typeface="Roboto"/>
              <a:ea typeface="Roboto"/>
              <a:cs typeface="Roboto"/>
              <a:sym typeface="Roboto"/>
            </a:endParaRPr>
          </a:p>
          <a:p>
            <a:pPr indent="-342900" lvl="0" marL="457200" rtl="0" algn="l">
              <a:lnSpc>
                <a:spcPct val="13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The 13 dimensional MFCCs are extracted from the audio data with a window frame of 25ms and 10ms overlap using Librosa. </a:t>
            </a:r>
            <a:endParaRPr sz="1800">
              <a:solidFill>
                <a:schemeClr val="dk2"/>
              </a:solidFill>
              <a:latin typeface="Roboto"/>
              <a:ea typeface="Roboto"/>
              <a:cs typeface="Roboto"/>
              <a:sym typeface="Roboto"/>
            </a:endParaRPr>
          </a:p>
          <a:p>
            <a:pPr indent="-342900" lvl="0" marL="457200" rtl="0" algn="l">
              <a:lnSpc>
                <a:spcPct val="130000"/>
              </a:lnSpc>
              <a:spcBef>
                <a:spcPts val="0"/>
              </a:spcBef>
              <a:spcAft>
                <a:spcPts val="0"/>
              </a:spcAft>
              <a:buClr>
                <a:srgbClr val="FFFFFF"/>
              </a:buClr>
              <a:buSzPts val="1800"/>
              <a:buChar char="●"/>
            </a:pPr>
            <a:r>
              <a:rPr lang="en" sz="1800">
                <a:solidFill>
                  <a:schemeClr val="dk2"/>
                </a:solidFill>
                <a:latin typeface="Roboto"/>
                <a:ea typeface="Roboto"/>
                <a:cs typeface="Roboto"/>
                <a:sym typeface="Roboto"/>
              </a:rPr>
              <a:t>These MFCC features are stacked with overlapping to encode the temporal information such that each frame has total 9 features with the central frame representing the true label, i.e rows are stacked 1-9, 2-10 and so on.</a:t>
            </a:r>
            <a:endParaRPr sz="1800">
              <a:solidFill>
                <a:schemeClr val="dk2"/>
              </a:solidFill>
              <a:latin typeface="Roboto"/>
              <a:ea typeface="Roboto"/>
              <a:cs typeface="Roboto"/>
              <a:sym typeface="Roboto"/>
            </a:endParaRPr>
          </a:p>
          <a:p>
            <a:pPr indent="0" lvl="0" marL="457200" rtl="0" algn="l">
              <a:lnSpc>
                <a:spcPct val="100000"/>
              </a:lnSpc>
              <a:spcBef>
                <a:spcPts val="600"/>
              </a:spcBef>
              <a:spcAft>
                <a:spcPts val="0"/>
              </a:spcAft>
              <a:buNone/>
            </a:pPr>
            <a:r>
              <a:t/>
            </a:r>
            <a:endParaRPr sz="1800">
              <a:solidFill>
                <a:schemeClr val="dk2"/>
              </a:solidFill>
              <a:latin typeface="Roboto"/>
              <a:ea typeface="Roboto"/>
              <a:cs typeface="Roboto"/>
              <a:sym typeface="Roboto"/>
            </a:endParaRPr>
          </a:p>
          <a:p>
            <a:pPr indent="-228600" lvl="1" marL="914400" rtl="0" algn="l">
              <a:lnSpc>
                <a:spcPct val="120000"/>
              </a:lnSpc>
              <a:spcBef>
                <a:spcPts val="1600"/>
              </a:spcBef>
              <a:spcAft>
                <a:spcPts val="0"/>
              </a:spcAft>
              <a:buSzPts val="1100"/>
              <a:buNone/>
            </a:pPr>
            <a:r>
              <a:t/>
            </a:r>
            <a:endParaRPr sz="1800">
              <a:solidFill>
                <a:schemeClr val="dk2"/>
              </a:solidFill>
              <a:latin typeface="Roboto"/>
              <a:ea typeface="Roboto"/>
              <a:cs typeface="Roboto"/>
              <a:sym typeface="Roboto"/>
            </a:endParaRPr>
          </a:p>
          <a:p>
            <a:pPr indent="-228600" lvl="1" marL="914400" rtl="0" algn="l">
              <a:lnSpc>
                <a:spcPct val="120000"/>
              </a:lnSpc>
              <a:spcBef>
                <a:spcPts val="1600"/>
              </a:spcBef>
              <a:spcAft>
                <a:spcPts val="0"/>
              </a:spcAft>
              <a:buSzPts val="1100"/>
              <a:buNone/>
            </a:pPr>
            <a:r>
              <a:t/>
            </a:r>
            <a:endParaRPr sz="1800">
              <a:solidFill>
                <a:schemeClr val="dk2"/>
              </a:solidFill>
              <a:latin typeface="Roboto"/>
              <a:ea typeface="Roboto"/>
              <a:cs typeface="Roboto"/>
              <a:sym typeface="Roboto"/>
            </a:endParaRPr>
          </a:p>
          <a:p>
            <a:pPr indent="-228600" lvl="1" marL="914400" rtl="0" algn="l">
              <a:lnSpc>
                <a:spcPct val="120000"/>
              </a:lnSpc>
              <a:spcBef>
                <a:spcPts val="1600"/>
              </a:spcBef>
              <a:spcAft>
                <a:spcPts val="0"/>
              </a:spcAft>
              <a:buSzPts val="1100"/>
              <a:buNone/>
            </a:pPr>
            <a:r>
              <a:t/>
            </a:r>
            <a:endParaRPr sz="1800">
              <a:solidFill>
                <a:schemeClr val="dk2"/>
              </a:solidFill>
              <a:latin typeface="Roboto"/>
              <a:ea typeface="Roboto"/>
              <a:cs typeface="Roboto"/>
              <a:sym typeface="Roboto"/>
            </a:endParaRPr>
          </a:p>
          <a:p>
            <a:pPr indent="-228600" lvl="0" marL="457200" rtl="0" algn="l">
              <a:lnSpc>
                <a:spcPct val="120000"/>
              </a:lnSpc>
              <a:spcBef>
                <a:spcPts val="0"/>
              </a:spcBef>
              <a:spcAft>
                <a:spcPts val="0"/>
              </a:spcAft>
              <a:buSzPts val="1300"/>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290875"/>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
                <a:latin typeface="Roboto"/>
                <a:ea typeface="Roboto"/>
                <a:cs typeface="Roboto"/>
                <a:sym typeface="Roboto"/>
              </a:rPr>
              <a:t>AUDIO NETWORK ARCHITECTURE</a:t>
            </a:r>
            <a:endParaRPr>
              <a:latin typeface="Roboto"/>
              <a:ea typeface="Roboto"/>
              <a:cs typeface="Roboto"/>
              <a:sym typeface="Roboto"/>
            </a:endParaRPr>
          </a:p>
        </p:txBody>
      </p:sp>
      <p:sp>
        <p:nvSpPr>
          <p:cNvPr id="183" name="Google Shape;183;p21"/>
          <p:cNvSpPr txBox="1"/>
          <p:nvPr>
            <p:ph idx="1" type="body"/>
          </p:nvPr>
        </p:nvSpPr>
        <p:spPr>
          <a:xfrm>
            <a:off x="1148675" y="919500"/>
            <a:ext cx="7886700" cy="4055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NETWORK:</a:t>
            </a:r>
            <a:endParaRPr sz="1800">
              <a:solidFill>
                <a:schemeClr val="dk1"/>
              </a:solidFill>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2 layer LSTM with 256 units per layer one acting as encoder and the other acting as decoder which works along with the attention network. The output of this is passed on to a MLP.</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MLP has 2 layers of Dense one with 256 neurons with tanh activation and next with 39 neurons with softmax activation to predict the probability of the phoneme sequence.</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Total trainable Network parameters : 943,143</a:t>
            </a:r>
            <a:endParaRPr sz="1800">
              <a:latin typeface="Roboto"/>
              <a:ea typeface="Roboto"/>
              <a:cs typeface="Roboto"/>
              <a:sym typeface="Roboto"/>
            </a:endParaRPr>
          </a:p>
          <a:p>
            <a:pPr indent="-342900" lvl="0" marL="457200" rtl="0" algn="l">
              <a:lnSpc>
                <a:spcPct val="100000"/>
              </a:lnSpc>
              <a:spcBef>
                <a:spcPts val="1600"/>
              </a:spcBef>
              <a:spcAft>
                <a:spcPts val="0"/>
              </a:spcAft>
              <a:buSzPts val="1800"/>
              <a:buFont typeface="Roboto"/>
              <a:buChar char="●"/>
            </a:pPr>
            <a:r>
              <a:rPr lang="en" sz="1800">
                <a:latin typeface="Roboto"/>
                <a:ea typeface="Roboto"/>
                <a:cs typeface="Roboto"/>
                <a:sym typeface="Roboto"/>
              </a:rPr>
              <a:t>Loss Metric : Categorical Cross-entropy</a:t>
            </a:r>
            <a:endParaRPr sz="1800">
              <a:latin typeface="Roboto"/>
              <a:ea typeface="Roboto"/>
              <a:cs typeface="Roboto"/>
              <a:sym typeface="Roboto"/>
            </a:endParaRPr>
          </a:p>
          <a:p>
            <a:pPr indent="-342900" lvl="0" marL="457200" rtl="0" algn="l">
              <a:lnSpc>
                <a:spcPct val="100000"/>
              </a:lnSpc>
              <a:spcBef>
                <a:spcPts val="1600"/>
              </a:spcBef>
              <a:spcAft>
                <a:spcPts val="0"/>
              </a:spcAft>
              <a:buSzPts val="1800"/>
              <a:buFont typeface="Roboto"/>
              <a:buChar char="●"/>
            </a:pPr>
            <a:r>
              <a:rPr lang="en" sz="1800">
                <a:latin typeface="Roboto"/>
                <a:ea typeface="Roboto"/>
                <a:cs typeface="Roboto"/>
                <a:sym typeface="Roboto"/>
              </a:rPr>
              <a:t>Optimizer : Adam</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