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40"/>
  </p:notesMasterIdLst>
  <p:sldIdLst>
    <p:sldId id="256"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7" r:id="rId24"/>
    <p:sldId id="293" r:id="rId25"/>
    <p:sldId id="279" r:id="rId26"/>
    <p:sldId id="280" r:id="rId27"/>
    <p:sldId id="283" r:id="rId28"/>
    <p:sldId id="281" r:id="rId29"/>
    <p:sldId id="294" r:id="rId30"/>
    <p:sldId id="284" r:id="rId31"/>
    <p:sldId id="285" r:id="rId32"/>
    <p:sldId id="286" r:id="rId33"/>
    <p:sldId id="287" r:id="rId34"/>
    <p:sldId id="288" r:id="rId35"/>
    <p:sldId id="290" r:id="rId36"/>
    <p:sldId id="291" r:id="rId37"/>
    <p:sldId id="292" r:id="rId38"/>
    <p:sldId id="27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p:scale>
          <a:sx n="77" d="100"/>
          <a:sy n="77" d="100"/>
        </p:scale>
        <p:origin x="-117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dirty="0">
                <a:latin typeface="Arial"/>
              </a:rPr>
              <a:t>Click to move the slide</a:t>
            </a:r>
          </a:p>
        </p:txBody>
      </p:sp>
      <p:sp>
        <p:nvSpPr>
          <p:cNvPr id="191"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92"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dirty="0">
                <a:latin typeface="Times New Roman"/>
              </a:rPr>
              <a:t> </a:t>
            </a:r>
          </a:p>
        </p:txBody>
      </p:sp>
      <p:sp>
        <p:nvSpPr>
          <p:cNvPr id="193"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dirty="0">
                <a:latin typeface="Times New Roman"/>
              </a:rPr>
              <a:t> </a:t>
            </a:r>
          </a:p>
        </p:txBody>
      </p:sp>
      <p:sp>
        <p:nvSpPr>
          <p:cNvPr id="194"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dirty="0">
                <a:latin typeface="Times New Roman"/>
              </a:rPr>
              <a:t> </a:t>
            </a:r>
          </a:p>
        </p:txBody>
      </p:sp>
      <p:sp>
        <p:nvSpPr>
          <p:cNvPr id="195" name="PlaceHolder 6"/>
          <p:cNvSpPr>
            <a:spLocks noGrp="1"/>
          </p:cNvSpPr>
          <p:nvPr>
            <p:ph type="sldNum"/>
          </p:nvPr>
        </p:nvSpPr>
        <p:spPr>
          <a:xfrm>
            <a:off x="4399200" y="9555480"/>
            <a:ext cx="3372840" cy="502560"/>
          </a:xfrm>
          <a:prstGeom prst="rect">
            <a:avLst/>
          </a:prstGeom>
        </p:spPr>
        <p:txBody>
          <a:bodyPr lIns="0" tIns="0" rIns="0" bIns="0" anchor="b"/>
          <a:lstStyle/>
          <a:p>
            <a:pPr algn="r"/>
            <a:fld id="{9B733DBA-09F2-4A06-9406-18B23B66691A}" type="slidenum">
              <a:rPr lang="en-US" sz="1400" b="0" strike="noStrike" spc="-1">
                <a:latin typeface="Times New Roman"/>
              </a:rPr>
              <a:pPr algn="r"/>
              <a:t>‹#›</a:t>
            </a:fld>
            <a:endParaRPr lang="en-US" sz="1400" b="0" strike="noStrike" spc="-1" dirty="0">
              <a:latin typeface="Times New Roman"/>
            </a:endParaRPr>
          </a:p>
        </p:txBody>
      </p:sp>
    </p:spTree>
    <p:extLst>
      <p:ext uri="{BB962C8B-B14F-4D97-AF65-F5344CB8AC3E}">
        <p14:creationId xmlns:p14="http://schemas.microsoft.com/office/powerpoint/2010/main" val="3570722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noRot="1" noChangeAspect="1"/>
          </p:cNvSpPr>
          <p:nvPr>
            <p:ph type="sldImg"/>
          </p:nvPr>
        </p:nvSpPr>
        <p:spPr>
          <a:xfrm>
            <a:off x="1143000" y="685800"/>
            <a:ext cx="4570413" cy="3427413"/>
          </a:xfrm>
          <a:prstGeom prst="rect">
            <a:avLst/>
          </a:prstGeom>
        </p:spPr>
      </p:sp>
      <p:sp>
        <p:nvSpPr>
          <p:cNvPr id="334" name="PlaceHolder 2"/>
          <p:cNvSpPr>
            <a:spLocks noGrp="1"/>
          </p:cNvSpPr>
          <p:nvPr>
            <p:ph type="body"/>
          </p:nvPr>
        </p:nvSpPr>
        <p:spPr>
          <a:xfrm>
            <a:off x="1143000" y="3885840"/>
            <a:ext cx="4494600" cy="303840"/>
          </a:xfrm>
          <a:prstGeom prst="rect">
            <a:avLst/>
          </a:prstGeom>
        </p:spPr>
        <p:txBody>
          <a:bodyPr lIns="0" tIns="0" rIns="0" bIns="0">
            <a:normAutofit/>
          </a:bodyPr>
          <a:lstStyle/>
          <a:p>
            <a:pPr marL="216000" indent="-215280">
              <a:lnSpc>
                <a:spcPct val="100000"/>
              </a:lnSpc>
            </a:pPr>
            <a:r>
              <a:rPr lang="en-US" sz="2000" b="0" strike="noStrike" spc="-1" dirty="0">
                <a:latin typeface="Arial"/>
              </a:rPr>
              <a:t>		     mace</a:t>
            </a:r>
          </a:p>
        </p:txBody>
      </p:sp>
      <p:sp>
        <p:nvSpPr>
          <p:cNvPr id="335" name="CustomShape 3"/>
          <p:cNvSpPr/>
          <p:nvPr/>
        </p:nvSpPr>
        <p:spPr>
          <a:xfrm>
            <a:off x="0" y="0"/>
            <a:ext cx="6399720" cy="456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facial expression recognition&gt;</a:t>
            </a:r>
            <a:endParaRPr lang="en-US" sz="1400" b="0" strike="noStrike" spc="-1" dirty="0">
              <a:latin typeface="Arial"/>
            </a:endParaRPr>
          </a:p>
        </p:txBody>
      </p:sp>
      <p:sp>
        <p:nvSpPr>
          <p:cNvPr id="336" name="CustomShape 4"/>
          <p:cNvSpPr/>
          <p:nvPr/>
        </p:nvSpPr>
        <p:spPr>
          <a:xfrm>
            <a:off x="0" y="1015704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337" name="CustomShape 5"/>
          <p:cNvSpPr/>
          <p:nvPr/>
        </p:nvSpPr>
        <p:spPr>
          <a:xfrm>
            <a:off x="4278600" y="1015704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7EC517E4-9497-4902-8E21-0AF269EF2A54}" type="slidenum">
              <a:rPr lang="en-US" sz="1400" b="0" strike="noStrike" spc="-1">
                <a:solidFill>
                  <a:srgbClr val="000000"/>
                </a:solidFill>
                <a:latin typeface="Times New Roman"/>
                <a:ea typeface="+mn-ea"/>
              </a:rPr>
              <a:pPr algn="r">
                <a:lnSpc>
                  <a:spcPct val="100000"/>
                </a:lnSpc>
              </a:pPr>
              <a:t>1</a:t>
            </a:fld>
            <a:endParaRPr lang="en-US" sz="1400" b="0" strike="noStrike" spc="-1" dirty="0">
              <a:latin typeface="Arial"/>
            </a:endParaRPr>
          </a:p>
        </p:txBody>
      </p:sp>
      <p:sp>
        <p:nvSpPr>
          <p:cNvPr id="338" name="CustomShape 6"/>
          <p:cNvSpPr/>
          <p:nvPr/>
        </p:nvSpPr>
        <p:spPr>
          <a:xfrm>
            <a:off x="427860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82111EB5-B38D-445D-B8EF-0C3EFFFE91F8}"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
        <p:nvSpPr>
          <p:cNvPr id="339" name="CustomShape 7"/>
          <p:cNvSpPr/>
          <p:nvPr/>
        </p:nvSpPr>
        <p:spPr>
          <a:xfrm>
            <a:off x="1223280" y="3885840"/>
            <a:ext cx="991080" cy="30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fld id="{889DA0E1-4A67-4290-A31D-90886F1899B3}" type="datetime1">
              <a:rPr lang="en-US" sz="1400" b="0" strike="noStrike" spc="-1">
                <a:solidFill>
                  <a:srgbClr val="000000"/>
                </a:solidFill>
                <a:latin typeface="Times New Roman"/>
                <a:ea typeface="+mn-ea"/>
              </a:rPr>
              <a:pPr>
                <a:lnSpc>
                  <a:spcPct val="100000"/>
                </a:lnSpc>
              </a:pPr>
              <a:t>3/24/2019</a:t>
            </a:fld>
            <a:endParaRPr lang="en-US" sz="1400" b="0" strike="noStrike" spc="-1" dirty="0">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38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693946-6845-47B6-8C1A-8E139A03845B}" type="slidenum">
              <a:rPr lang="en-US" sz="1200" b="0" strike="noStrike" spc="-1">
                <a:solidFill>
                  <a:srgbClr val="000000"/>
                </a:solidFill>
                <a:latin typeface="+mn-lt"/>
                <a:ea typeface="+mn-ea"/>
              </a:rPr>
              <a:pPr algn="r">
                <a:lnSpc>
                  <a:spcPct val="100000"/>
                </a:lnSpc>
              </a:pPr>
              <a:t>11</a:t>
            </a:fld>
            <a:endParaRPr lang="en-US" sz="1200" b="0" strike="noStrike" spc="-1" dirty="0">
              <a:latin typeface="Arial"/>
            </a:endParaRPr>
          </a:p>
        </p:txBody>
      </p:sp>
      <p:sp>
        <p:nvSpPr>
          <p:cNvPr id="38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38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38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9B8926C7-2F3E-4B42-9374-6365DA60BAC8}"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386"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27D2F61-96C9-46A7-AF71-B901FAA14E86}" type="slidenum">
              <a:rPr lang="en-US" sz="1200" b="0" strike="noStrike" spc="-1">
                <a:solidFill>
                  <a:srgbClr val="000000"/>
                </a:solidFill>
                <a:latin typeface="+mn-lt"/>
                <a:ea typeface="+mn-ea"/>
              </a:rPr>
              <a:pPr algn="r">
                <a:lnSpc>
                  <a:spcPct val="100000"/>
                </a:lnSpc>
              </a:pPr>
              <a:t>12</a:t>
            </a:fld>
            <a:endParaRPr lang="en-US" sz="1200" b="0" strike="noStrike" spc="-1" dirty="0">
              <a:latin typeface="Arial"/>
            </a:endParaRPr>
          </a:p>
        </p:txBody>
      </p:sp>
      <p:sp>
        <p:nvSpPr>
          <p:cNvPr id="387"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388"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389"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6B49B324-F2D1-490E-B1AD-271E4FBCCD3F}"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39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7E2373D-2A51-4AE1-8D48-2375FB6CBB0A}" type="slidenum">
              <a:rPr lang="en-US" sz="1200" b="0" strike="noStrike" spc="-1">
                <a:solidFill>
                  <a:srgbClr val="000000"/>
                </a:solidFill>
                <a:latin typeface="+mn-lt"/>
                <a:ea typeface="+mn-ea"/>
              </a:rPr>
              <a:pPr algn="r">
                <a:lnSpc>
                  <a:spcPct val="100000"/>
                </a:lnSpc>
              </a:pPr>
              <a:t>13</a:t>
            </a:fld>
            <a:endParaRPr lang="en-US" sz="1200" b="0" strike="noStrike" spc="-1" dirty="0">
              <a:latin typeface="Arial"/>
            </a:endParaRPr>
          </a:p>
        </p:txBody>
      </p:sp>
      <p:sp>
        <p:nvSpPr>
          <p:cNvPr id="39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39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39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67F51BE1-06DC-4578-BB25-0BFF3A6D42E8}"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396"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753EDF-4072-4EF9-8289-871AEB1C2BD0}" type="slidenum">
              <a:rPr lang="en-US" sz="1200" b="0" strike="noStrike" spc="-1">
                <a:solidFill>
                  <a:srgbClr val="000000"/>
                </a:solidFill>
                <a:latin typeface="+mn-lt"/>
                <a:ea typeface="+mn-ea"/>
              </a:rPr>
              <a:pPr algn="r">
                <a:lnSpc>
                  <a:spcPct val="100000"/>
                </a:lnSpc>
              </a:pPr>
              <a:t>14</a:t>
            </a:fld>
            <a:endParaRPr lang="en-US" sz="1200" b="0" strike="noStrike" spc="-1" dirty="0">
              <a:latin typeface="Arial"/>
            </a:endParaRPr>
          </a:p>
        </p:txBody>
      </p:sp>
      <p:sp>
        <p:nvSpPr>
          <p:cNvPr id="397"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398"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399"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D9C34DCA-E8AD-4398-B568-4648B9498394}"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0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F2FF01-92D7-4C60-8CDE-4876C2E0714B}" type="slidenum">
              <a:rPr lang="en-US" sz="1200" b="0" strike="noStrike" spc="-1">
                <a:solidFill>
                  <a:srgbClr val="000000"/>
                </a:solidFill>
                <a:latin typeface="+mn-lt"/>
                <a:ea typeface="+mn-ea"/>
              </a:rPr>
              <a:pPr algn="r">
                <a:lnSpc>
                  <a:spcPct val="100000"/>
                </a:lnSpc>
              </a:pPr>
              <a:t>15</a:t>
            </a:fld>
            <a:endParaRPr lang="en-US" sz="1200" b="0" strike="noStrike" spc="-1" dirty="0">
              <a:latin typeface="Arial"/>
            </a:endParaRPr>
          </a:p>
        </p:txBody>
      </p:sp>
      <p:sp>
        <p:nvSpPr>
          <p:cNvPr id="40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0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0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5903A2D-6143-47CE-B202-4C33D708B0D6}"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06"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0AAAFA8-4151-414B-8410-5ABBFA4456BE}" type="slidenum">
              <a:rPr lang="en-US" sz="1200" b="0" strike="noStrike" spc="-1">
                <a:solidFill>
                  <a:srgbClr val="000000"/>
                </a:solidFill>
                <a:latin typeface="+mn-lt"/>
                <a:ea typeface="+mn-ea"/>
              </a:rPr>
              <a:pPr algn="r">
                <a:lnSpc>
                  <a:spcPct val="100000"/>
                </a:lnSpc>
              </a:pPr>
              <a:t>16</a:t>
            </a:fld>
            <a:endParaRPr lang="en-US" sz="1200" b="0" strike="noStrike" spc="-1" dirty="0">
              <a:latin typeface="Arial"/>
            </a:endParaRPr>
          </a:p>
        </p:txBody>
      </p:sp>
      <p:sp>
        <p:nvSpPr>
          <p:cNvPr id="407"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08"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09"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557BC47A-4740-49F5-89A6-63760CFBB90F}"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17</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6"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759CAFE-47A3-42C7-9943-583AC139317D}" type="slidenum">
              <a:rPr lang="en-US" sz="1200" b="0" strike="noStrike" spc="-1">
                <a:solidFill>
                  <a:srgbClr val="000000"/>
                </a:solidFill>
                <a:latin typeface="+mn-lt"/>
                <a:ea typeface="+mn-ea"/>
              </a:rPr>
              <a:pPr algn="r">
                <a:lnSpc>
                  <a:spcPct val="100000"/>
                </a:lnSpc>
              </a:pPr>
              <a:t>18</a:t>
            </a:fld>
            <a:endParaRPr lang="en-US" sz="1200" b="0" strike="noStrike" spc="-1" dirty="0">
              <a:latin typeface="Arial"/>
            </a:endParaRPr>
          </a:p>
        </p:txBody>
      </p:sp>
      <p:sp>
        <p:nvSpPr>
          <p:cNvPr id="417"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8"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9"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F2D04215-217C-4EEB-8BB2-7E55CC1E6E46}"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19</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20</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34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803F62E-FD19-4689-80F1-B1FF2FB430B9}" type="slidenum">
              <a:rPr lang="en-US" sz="1200" b="0" strike="noStrike" spc="-1">
                <a:solidFill>
                  <a:srgbClr val="000000"/>
                </a:solidFill>
                <a:latin typeface="+mn-lt"/>
                <a:ea typeface="+mn-ea"/>
              </a:rPr>
              <a:pPr algn="r">
                <a:lnSpc>
                  <a:spcPct val="100000"/>
                </a:lnSpc>
              </a:pPr>
              <a:t>3</a:t>
            </a:fld>
            <a:endParaRPr lang="en-US" sz="1200" b="0" strike="noStrike" spc="-1" dirty="0">
              <a:latin typeface="Arial"/>
            </a:endParaRPr>
          </a:p>
        </p:txBody>
      </p:sp>
      <p:sp>
        <p:nvSpPr>
          <p:cNvPr id="34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34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34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08507B44-3013-4B1A-8281-FB0A96B1CE23}"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21</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22</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23</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24</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25</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26</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27</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28</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29</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30</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346"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589921-C7D3-46A5-B7AC-F26866858F3F}" type="slidenum">
              <a:rPr lang="en-US" sz="1200" b="0" strike="noStrike" spc="-1">
                <a:solidFill>
                  <a:srgbClr val="000000"/>
                </a:solidFill>
                <a:latin typeface="+mn-lt"/>
                <a:ea typeface="+mn-ea"/>
              </a:rPr>
              <a:pPr algn="r">
                <a:lnSpc>
                  <a:spcPct val="100000"/>
                </a:lnSpc>
              </a:pPr>
              <a:t>4</a:t>
            </a:fld>
            <a:endParaRPr lang="en-US" sz="1200" b="0" strike="noStrike" spc="-1" dirty="0">
              <a:latin typeface="Arial"/>
            </a:endParaRPr>
          </a:p>
        </p:txBody>
      </p:sp>
      <p:sp>
        <p:nvSpPr>
          <p:cNvPr id="347"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348"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349"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1590D79C-E9F3-4D87-8521-75310E8D351C}"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The model has been analytically and empirically evaluated against the results of subjective testing with results showing an accuracy of up to 94%. </a:t>
            </a:r>
          </a:p>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31</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32</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41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8835FA-1A90-448F-A3CF-61AD3FAE7306}" type="slidenum">
              <a:rPr lang="en-US" sz="1200" b="0" strike="noStrike" spc="-1">
                <a:solidFill>
                  <a:srgbClr val="000000"/>
                </a:solidFill>
                <a:latin typeface="+mn-lt"/>
                <a:ea typeface="+mn-ea"/>
              </a:rPr>
              <a:pPr algn="r">
                <a:lnSpc>
                  <a:spcPct val="100000"/>
                </a:lnSpc>
              </a:pPr>
              <a:t>33</a:t>
            </a:fld>
            <a:endParaRPr lang="en-US" sz="1200" b="0" strike="noStrike" spc="-1" dirty="0">
              <a:latin typeface="Arial"/>
            </a:endParaRPr>
          </a:p>
        </p:txBody>
      </p:sp>
      <p:sp>
        <p:nvSpPr>
          <p:cNvPr id="41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41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41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412AD44-3B5D-4EC7-A6FB-A4F5E3120FD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35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8A0939B-DBBE-451E-A2CF-F8BF18E5E9F9}" type="slidenum">
              <a:rPr lang="en-US" sz="1200" b="0" strike="noStrike" spc="-1">
                <a:solidFill>
                  <a:srgbClr val="000000"/>
                </a:solidFill>
                <a:latin typeface="+mn-lt"/>
                <a:ea typeface="+mn-ea"/>
              </a:rPr>
              <a:pPr algn="r">
                <a:lnSpc>
                  <a:spcPct val="100000"/>
                </a:lnSpc>
              </a:pPr>
              <a:t>5</a:t>
            </a:fld>
            <a:endParaRPr lang="en-US" sz="1200" b="0" strike="noStrike" spc="-1" dirty="0">
              <a:latin typeface="Arial"/>
            </a:endParaRPr>
          </a:p>
        </p:txBody>
      </p:sp>
      <p:sp>
        <p:nvSpPr>
          <p:cNvPr id="35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35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35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14F0C0D9-1228-4E5C-8B99-DF5B1BE9C2FC}"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356"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D551F55-6F35-44EA-A40A-EB87D6C26BC3}" type="slidenum">
              <a:rPr lang="en-US" sz="1200" b="0" strike="noStrike" spc="-1">
                <a:solidFill>
                  <a:srgbClr val="000000"/>
                </a:solidFill>
                <a:latin typeface="+mn-lt"/>
                <a:ea typeface="+mn-ea"/>
              </a:rPr>
              <a:pPr algn="r">
                <a:lnSpc>
                  <a:spcPct val="100000"/>
                </a:lnSpc>
              </a:pPr>
              <a:t>6</a:t>
            </a:fld>
            <a:endParaRPr lang="en-US" sz="1200" b="0" strike="noStrike" spc="-1" dirty="0">
              <a:latin typeface="Arial"/>
            </a:endParaRPr>
          </a:p>
        </p:txBody>
      </p:sp>
      <p:sp>
        <p:nvSpPr>
          <p:cNvPr id="357"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358"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359"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8231ACE2-2C76-47A7-A7D1-8FB635C88A3A}"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36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CDE46C-AEE9-4906-906C-E5CF433653CB}" type="slidenum">
              <a:rPr lang="en-US" sz="1200" b="0" strike="noStrike" spc="-1">
                <a:solidFill>
                  <a:srgbClr val="000000"/>
                </a:solidFill>
                <a:latin typeface="+mn-lt"/>
                <a:ea typeface="+mn-ea"/>
              </a:rPr>
              <a:pPr algn="r">
                <a:lnSpc>
                  <a:spcPct val="100000"/>
                </a:lnSpc>
              </a:pPr>
              <a:t>7</a:t>
            </a:fld>
            <a:endParaRPr lang="en-US" sz="1200" b="0" strike="noStrike" spc="-1" dirty="0">
              <a:latin typeface="Arial"/>
            </a:endParaRPr>
          </a:p>
        </p:txBody>
      </p:sp>
      <p:sp>
        <p:nvSpPr>
          <p:cNvPr id="36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36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36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6ED0E758-1FA3-4E21-AFD9-8F65C12E9FF0}"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366"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D5B315-F961-415B-9DC2-D3769AA7F331}" type="slidenum">
              <a:rPr lang="en-US" sz="1200" b="0" strike="noStrike" spc="-1">
                <a:solidFill>
                  <a:srgbClr val="000000"/>
                </a:solidFill>
                <a:latin typeface="+mn-lt"/>
                <a:ea typeface="+mn-ea"/>
              </a:rPr>
              <a:pPr algn="r">
                <a:lnSpc>
                  <a:spcPct val="100000"/>
                </a:lnSpc>
              </a:pPr>
              <a:t>8</a:t>
            </a:fld>
            <a:endParaRPr lang="en-US" sz="1200" b="0" strike="noStrike" spc="-1" dirty="0">
              <a:latin typeface="Arial"/>
            </a:endParaRPr>
          </a:p>
        </p:txBody>
      </p:sp>
      <p:sp>
        <p:nvSpPr>
          <p:cNvPr id="367"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368"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369"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DD0DF6CB-AE77-4B5F-8B4D-F2D02816004A}"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371"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8B0E715-FA45-4634-A8E1-9D5F5A913859}" type="slidenum">
              <a:rPr lang="en-US" sz="1200" b="0" strike="noStrike" spc="-1">
                <a:solidFill>
                  <a:srgbClr val="000000"/>
                </a:solidFill>
                <a:latin typeface="+mn-lt"/>
                <a:ea typeface="+mn-ea"/>
              </a:rPr>
              <a:pPr algn="r">
                <a:lnSpc>
                  <a:spcPct val="100000"/>
                </a:lnSpc>
              </a:pPr>
              <a:t>9</a:t>
            </a:fld>
            <a:endParaRPr lang="en-US" sz="1200" b="0" strike="noStrike" spc="-1" dirty="0">
              <a:latin typeface="Arial"/>
            </a:endParaRPr>
          </a:p>
        </p:txBody>
      </p:sp>
      <p:sp>
        <p:nvSpPr>
          <p:cNvPr id="372"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373"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374"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8398DAE6-DDFA-4136-B91A-BE39543DA88F}"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dirty="0">
              <a:latin typeface="Arial"/>
            </a:endParaRPr>
          </a:p>
        </p:txBody>
      </p:sp>
      <p:sp>
        <p:nvSpPr>
          <p:cNvPr id="376"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E5E1D92-6F44-4A66-A1AC-0674EEB85676}" type="slidenum">
              <a:rPr lang="en-US" sz="1200" b="0" strike="noStrike" spc="-1">
                <a:solidFill>
                  <a:srgbClr val="000000"/>
                </a:solidFill>
                <a:latin typeface="+mn-lt"/>
                <a:ea typeface="+mn-ea"/>
              </a:rPr>
              <a:pPr algn="r">
                <a:lnSpc>
                  <a:spcPct val="100000"/>
                </a:lnSpc>
              </a:pPr>
              <a:t>10</a:t>
            </a:fld>
            <a:endParaRPr lang="en-US" sz="1200" b="0" strike="noStrike" spc="-1" dirty="0">
              <a:latin typeface="Arial"/>
            </a:endParaRPr>
          </a:p>
        </p:txBody>
      </p:sp>
      <p:sp>
        <p:nvSpPr>
          <p:cNvPr id="377" name="CustomShape 3"/>
          <p:cNvSpPr/>
          <p:nvPr/>
        </p:nvSpPr>
        <p:spPr>
          <a:xfrm>
            <a:off x="0" y="1015740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400" b="0" strike="noStrike" spc="-1" dirty="0">
                <a:solidFill>
                  <a:srgbClr val="000000"/>
                </a:solidFill>
                <a:latin typeface="Times New Roman"/>
                <a:ea typeface="+mn-ea"/>
              </a:rPr>
              <a:t>&lt;footer&gt;</a:t>
            </a:r>
            <a:endParaRPr lang="en-US" sz="1400" b="0" strike="noStrike" spc="-1" dirty="0">
              <a:latin typeface="Arial"/>
            </a:endParaRPr>
          </a:p>
        </p:txBody>
      </p:sp>
      <p:sp>
        <p:nvSpPr>
          <p:cNvPr id="378" name="CustomShape 4"/>
          <p:cNvSpPr/>
          <p:nvPr/>
        </p:nvSpPr>
        <p:spPr>
          <a:xfrm>
            <a:off x="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latin typeface="Times New Roman"/>
                <a:ea typeface="+mn-ea"/>
              </a:rPr>
              <a:t>&lt;Adaptive Feature Mapping for Customizing Deep Learning Based Facial Expression Recognition Model&gt;</a:t>
            </a:r>
            <a:endParaRPr lang="en-US" sz="1400" b="0" strike="noStrike" spc="-1" dirty="0">
              <a:latin typeface="Arial"/>
            </a:endParaRPr>
          </a:p>
        </p:txBody>
      </p:sp>
      <p:sp>
        <p:nvSpPr>
          <p:cNvPr id="379" name="CustomShape 5"/>
          <p:cNvSpPr/>
          <p:nvPr/>
        </p:nvSpPr>
        <p:spPr>
          <a:xfrm>
            <a:off x="4278960" y="0"/>
            <a:ext cx="3279600" cy="5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B73705C0-7B4D-4D83-BB0A-E7CE80416A79}" type="datetime1">
              <a:rPr lang="en-US" sz="1400" b="0" strike="noStrike" spc="-1">
                <a:solidFill>
                  <a:srgbClr val="000000"/>
                </a:solidFill>
                <a:latin typeface="Times New Roman"/>
                <a:ea typeface="+mn-ea"/>
              </a:rPr>
              <a:pPr algn="r">
                <a:lnSpc>
                  <a:spcPct val="100000"/>
                </a:lnSpc>
              </a:pPr>
              <a:t>3/24/2019</a:t>
            </a:fld>
            <a:endParaRPr lang="en-US" sz="1400" b="0" strike="noStrike" spc="-1" dirty="0">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5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5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7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8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8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8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8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8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8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85800" y="2130480"/>
            <a:ext cx="7770960" cy="1468440"/>
          </a:xfrm>
          <a:prstGeom prst="rect">
            <a:avLst/>
          </a:prstGeom>
        </p:spPr>
        <p:txBody>
          <a:bodyPr lIns="0" tIns="0" rIns="0" bIns="0" anchor="ctr"/>
          <a:lstStyle/>
          <a:p>
            <a:r>
              <a:rPr lang="en-US" sz="1800" b="0" strike="noStrike" spc="-1">
                <a:latin typeface="Arial"/>
              </a:rPr>
              <a:t>Click to edit the title text format</a:t>
            </a:r>
          </a:p>
        </p:txBody>
      </p:sp>
      <p:sp>
        <p:nvSpPr>
          <p:cNvPr id="115"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85800" y="2130480"/>
            <a:ext cx="7770960" cy="1468440"/>
          </a:xfrm>
          <a:prstGeom prst="rect">
            <a:avLst/>
          </a:prstGeom>
        </p:spPr>
        <p:txBody>
          <a:bodyPr lIns="0" tIns="0" rIns="0" bIns="0" anchor="ctr"/>
          <a:lstStyle/>
          <a:p>
            <a:r>
              <a:rPr lang="en-US" sz="1800" b="0" strike="noStrike" spc="-1">
                <a:latin typeface="Arial"/>
              </a:rPr>
              <a:t>Click to edit the title text format</a:t>
            </a:r>
          </a:p>
        </p:txBody>
      </p:sp>
      <p:sp>
        <p:nvSpPr>
          <p:cNvPr id="153" name="PlaceHolder 2"/>
          <p:cNvSpPr>
            <a:spLocks noGrp="1"/>
          </p:cNvSpPr>
          <p:nvPr>
            <p:ph type="body"/>
          </p:nvPr>
        </p:nvSpPr>
        <p:spPr>
          <a:xfrm>
            <a:off x="457200" y="1604520"/>
            <a:ext cx="8228520" cy="39765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9.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837720" y="837360"/>
            <a:ext cx="7618680" cy="237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dirty="0" smtClean="0">
                <a:solidFill>
                  <a:srgbClr val="000000"/>
                </a:solidFill>
                <a:latin typeface="Times New Roman"/>
                <a:ea typeface="DejaVu Sans"/>
              </a:rPr>
              <a:t>5G-QoE </a:t>
            </a:r>
            <a:r>
              <a:rPr lang="en-US" sz="3600" b="1" strike="noStrike" spc="-1" dirty="0">
                <a:solidFill>
                  <a:srgbClr val="000000"/>
                </a:solidFill>
                <a:latin typeface="Times New Roman"/>
                <a:ea typeface="DejaVu Sans"/>
              </a:rPr>
              <a:t>Modelling for UHD Video Streaming in 5G Networks</a:t>
            </a:r>
            <a:endParaRPr lang="en-US" sz="3600" b="0" strike="noStrike" spc="-1" dirty="0">
              <a:latin typeface="Arial"/>
            </a:endParaRPr>
          </a:p>
        </p:txBody>
      </p:sp>
      <p:sp>
        <p:nvSpPr>
          <p:cNvPr id="197" name="CustomShape 2"/>
          <p:cNvSpPr/>
          <p:nvPr/>
        </p:nvSpPr>
        <p:spPr>
          <a:xfrm>
            <a:off x="1371600" y="3885840"/>
            <a:ext cx="6399360" cy="175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1" strike="noStrike" spc="-1" dirty="0">
                <a:solidFill>
                  <a:srgbClr val="8B8B8B"/>
                </a:solidFill>
                <a:latin typeface="Times New Roman"/>
                <a:ea typeface="DejaVu Sans"/>
              </a:rPr>
              <a:t>ANAND CHANDAR P B</a:t>
            </a:r>
            <a:endParaRPr lang="en-US" sz="3200" b="0" strike="noStrike" spc="-1" dirty="0">
              <a:latin typeface="Arial"/>
            </a:endParaRPr>
          </a:p>
          <a:p>
            <a:pPr algn="ctr">
              <a:lnSpc>
                <a:spcPct val="100000"/>
              </a:lnSpc>
            </a:pPr>
            <a:r>
              <a:rPr lang="en-US" sz="1800" b="0" strike="noStrike" spc="-1" dirty="0">
                <a:solidFill>
                  <a:srgbClr val="8B8B8B"/>
                </a:solidFill>
                <a:latin typeface="Times New Roman"/>
                <a:ea typeface="DejaVu Sans"/>
              </a:rPr>
              <a:t>Roll no: 10  S7 B.Tech CSE</a:t>
            </a:r>
            <a:endParaRPr lang="en-US" sz="1800" b="0" strike="noStrike" spc="-1" dirty="0">
              <a:latin typeface="Arial"/>
            </a:endParaRPr>
          </a:p>
        </p:txBody>
      </p:sp>
      <p:sp>
        <p:nvSpPr>
          <p:cNvPr id="198" name="CustomShape 3"/>
          <p:cNvSpPr/>
          <p:nvPr/>
        </p:nvSpPr>
        <p:spPr>
          <a:xfrm>
            <a:off x="195480" y="6356160"/>
            <a:ext cx="21322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199" name="CustomShape 4"/>
          <p:cNvSpPr/>
          <p:nvPr/>
        </p:nvSpPr>
        <p:spPr>
          <a:xfrm>
            <a:off x="6552720" y="6356160"/>
            <a:ext cx="21322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49906AD-4A0E-4252-A71E-E8527C190BB4}" type="slidenum">
              <a:rPr lang="en-US" sz="1200" b="0" strike="noStrike" spc="-1">
                <a:solidFill>
                  <a:srgbClr val="8B8B8B"/>
                </a:solidFill>
                <a:latin typeface="Times New Roman"/>
                <a:ea typeface="DejaVu Sans"/>
              </a:rPr>
              <a:pPr algn="r">
                <a:lnSpc>
                  <a:spcPct val="100000"/>
                </a:lnSpc>
              </a:pPr>
              <a:t>1</a:t>
            </a:fld>
            <a:endParaRPr lang="en-US" sz="1200" b="0" strike="noStrike" spc="-1" dirty="0">
              <a:latin typeface="Arial"/>
            </a:endParaRPr>
          </a:p>
        </p:txBody>
      </p:sp>
      <p:sp>
        <p:nvSpPr>
          <p:cNvPr id="200" name="CustomShape 5"/>
          <p:cNvSpPr/>
          <p:nvPr/>
        </p:nvSpPr>
        <p:spPr>
          <a:xfrm>
            <a:off x="3123720" y="6356160"/>
            <a:ext cx="28940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01" name="CustomShape 6"/>
          <p:cNvSpPr/>
          <p:nvPr/>
        </p:nvSpPr>
        <p:spPr>
          <a:xfrm>
            <a:off x="32400" y="3204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a:solidFill>
                  <a:srgbClr val="262626"/>
                </a:solidFill>
                <a:latin typeface="Times New Roman"/>
                <a:ea typeface="Times-Italic"/>
              </a:rPr>
              <a:t>FLOW SENSOR</a:t>
            </a:r>
            <a:endParaRPr lang="en-US" sz="3200" b="0" strike="noStrike" spc="-1" dirty="0">
              <a:latin typeface="Arial"/>
            </a:endParaRPr>
          </a:p>
        </p:txBody>
      </p:sp>
      <p:sp>
        <p:nvSpPr>
          <p:cNvPr id="265" name="CustomShape 2"/>
          <p:cNvSpPr/>
          <p:nvPr/>
        </p:nvSpPr>
        <p:spPr>
          <a:xfrm>
            <a:off x="365760" y="1524000"/>
            <a:ext cx="8228160" cy="434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gn="just">
              <a:lnSpc>
                <a:spcPct val="100000"/>
              </a:lnSpc>
              <a:buClr>
                <a:srgbClr val="000000"/>
              </a:buClr>
              <a:buSzPct val="45000"/>
              <a:buFont typeface="Wingdings" charset="2"/>
              <a:buChar char=""/>
            </a:pPr>
            <a:r>
              <a:rPr lang="en-US" sz="2800" b="0" strike="noStrike" spc="-1" dirty="0">
                <a:solidFill>
                  <a:srgbClr val="000000"/>
                </a:solidFill>
                <a:latin typeface="Times New Roman"/>
                <a:ea typeface="Times New Roman"/>
              </a:rPr>
              <a:t>Flow sensor inspects every flow passing </a:t>
            </a:r>
            <a:r>
              <a:rPr lang="en-US" sz="2800" b="0" strike="noStrike" spc="-1" dirty="0" smtClean="0">
                <a:solidFill>
                  <a:srgbClr val="000000"/>
                </a:solidFill>
                <a:latin typeface="Times New Roman"/>
                <a:ea typeface="Times New Roman"/>
              </a:rPr>
              <a:t>through</a:t>
            </a:r>
          </a:p>
          <a:p>
            <a:pPr marL="216000" indent="-215640" algn="just">
              <a:lnSpc>
                <a:spcPct val="100000"/>
              </a:lnSpc>
              <a:buClr>
                <a:srgbClr val="000000"/>
              </a:buClr>
              <a:buSzPct val="45000"/>
              <a:buFont typeface="Wingdings" charset="2"/>
              <a:buChar char=""/>
            </a:pPr>
            <a:endParaRPr lang="en-US" sz="2800" b="0" strike="noStrike" spc="-1" dirty="0">
              <a:latin typeface="Arial"/>
            </a:endParaRPr>
          </a:p>
          <a:p>
            <a:pPr marL="216000" indent="-215640" algn="just">
              <a:lnSpc>
                <a:spcPct val="100000"/>
              </a:lnSpc>
              <a:buClr>
                <a:srgbClr val="000000"/>
              </a:buClr>
              <a:buSzPct val="45000"/>
              <a:buFont typeface="Wingdings" charset="2"/>
              <a:buChar char=""/>
            </a:pPr>
            <a:r>
              <a:rPr lang="en-US" sz="2800" spc="-1" dirty="0">
                <a:solidFill>
                  <a:srgbClr val="000000"/>
                </a:solidFill>
                <a:latin typeface="Times New Roman"/>
                <a:ea typeface="Times New Roman"/>
              </a:rPr>
              <a:t>T</a:t>
            </a:r>
            <a:r>
              <a:rPr lang="en-US" sz="2800" b="0" strike="noStrike" spc="-1" dirty="0" smtClean="0">
                <a:solidFill>
                  <a:srgbClr val="000000"/>
                </a:solidFill>
                <a:latin typeface="Times New Roman"/>
                <a:ea typeface="Times New Roman"/>
              </a:rPr>
              <a:t>he </a:t>
            </a:r>
            <a:r>
              <a:rPr lang="en-US" sz="2800" b="0" strike="noStrike" spc="-1" dirty="0">
                <a:solidFill>
                  <a:srgbClr val="000000"/>
                </a:solidFill>
                <a:latin typeface="Times New Roman"/>
                <a:ea typeface="Times New Roman"/>
              </a:rPr>
              <a:t>network, acquiring information and </a:t>
            </a:r>
            <a:r>
              <a:rPr lang="en-US" sz="2800" b="0" strike="noStrike" spc="-1" dirty="0" smtClean="0">
                <a:solidFill>
                  <a:srgbClr val="000000"/>
                </a:solidFill>
                <a:latin typeface="Times New Roman"/>
                <a:ea typeface="Times New Roman"/>
              </a:rPr>
              <a:t>metrics.</a:t>
            </a:r>
            <a:endParaRPr lang="en-US" sz="2800" spc="-1" dirty="0">
              <a:latin typeface="Arial"/>
            </a:endParaRPr>
          </a:p>
          <a:p>
            <a:pPr marL="216000" indent="-215640" algn="just">
              <a:lnSpc>
                <a:spcPct val="100000"/>
              </a:lnSpc>
              <a:buClr>
                <a:srgbClr val="000000"/>
              </a:buClr>
              <a:buSzPct val="45000"/>
              <a:buFont typeface="Wingdings" charset="2"/>
              <a:buChar char=""/>
            </a:pPr>
            <a:endParaRPr lang="en-US" sz="2800" b="0" strike="noStrike" spc="-1" dirty="0" smtClean="0">
              <a:solidFill>
                <a:srgbClr val="000000"/>
              </a:solidFill>
              <a:latin typeface="Times New Roman"/>
              <a:ea typeface="Times New Roman"/>
            </a:endParaRPr>
          </a:p>
          <a:p>
            <a:pPr marL="216000" indent="-215640" algn="just">
              <a:lnSpc>
                <a:spcPct val="100000"/>
              </a:lnSpc>
              <a:buClr>
                <a:srgbClr val="000000"/>
              </a:buClr>
              <a:buSzPct val="45000"/>
              <a:buFont typeface="Wingdings" charset="2"/>
              <a:buChar char=""/>
            </a:pPr>
            <a:r>
              <a:rPr lang="en-US" sz="2800" b="0" strike="noStrike" spc="-1" dirty="0" smtClean="0">
                <a:solidFill>
                  <a:srgbClr val="000000"/>
                </a:solidFill>
                <a:latin typeface="Times New Roman"/>
                <a:ea typeface="Times New Roman"/>
              </a:rPr>
              <a:t>Flow state</a:t>
            </a:r>
          </a:p>
          <a:p>
            <a:pPr marL="216000" indent="-215640" algn="just">
              <a:lnSpc>
                <a:spcPct val="100000"/>
              </a:lnSpc>
              <a:buClr>
                <a:srgbClr val="000000"/>
              </a:buClr>
              <a:buSzPct val="45000"/>
              <a:buFont typeface="Wingdings" charset="2"/>
              <a:buChar char=""/>
            </a:pPr>
            <a:endParaRPr lang="en-US" sz="2800" spc="-1" dirty="0" smtClean="0">
              <a:solidFill>
                <a:srgbClr val="000000"/>
              </a:solidFill>
              <a:latin typeface="Times New Roman"/>
              <a:ea typeface="Times New Roman"/>
            </a:endParaRPr>
          </a:p>
          <a:p>
            <a:pPr marL="216000" indent="-215640" algn="just">
              <a:lnSpc>
                <a:spcPct val="100000"/>
              </a:lnSpc>
              <a:buClr>
                <a:srgbClr val="000000"/>
              </a:buClr>
              <a:buSzPct val="45000"/>
              <a:buFont typeface="Wingdings" charset="2"/>
              <a:buChar char=""/>
            </a:pPr>
            <a:r>
              <a:rPr lang="en-US" sz="2800" spc="-1" dirty="0" smtClean="0">
                <a:solidFill>
                  <a:srgbClr val="000000"/>
                </a:solidFill>
                <a:latin typeface="Times New Roman"/>
                <a:ea typeface="Times New Roman"/>
              </a:rPr>
              <a:t>S</a:t>
            </a:r>
            <a:r>
              <a:rPr lang="en-US" sz="2800" b="0" strike="noStrike" spc="-1" dirty="0" smtClean="0">
                <a:solidFill>
                  <a:srgbClr val="000000"/>
                </a:solidFill>
                <a:latin typeface="Times New Roman"/>
                <a:ea typeface="Times New Roman"/>
              </a:rPr>
              <a:t>ource, </a:t>
            </a:r>
            <a:r>
              <a:rPr lang="en-US" sz="2800" spc="-1" dirty="0" smtClean="0">
                <a:solidFill>
                  <a:srgbClr val="000000"/>
                </a:solidFill>
                <a:latin typeface="Times New Roman"/>
                <a:ea typeface="Times New Roman"/>
              </a:rPr>
              <a:t>D</a:t>
            </a:r>
            <a:r>
              <a:rPr lang="en-US" sz="2800" b="0" strike="noStrike" spc="-1" dirty="0" smtClean="0">
                <a:solidFill>
                  <a:srgbClr val="000000"/>
                </a:solidFill>
                <a:latin typeface="Times New Roman"/>
                <a:ea typeface="Times New Roman"/>
              </a:rPr>
              <a:t>estination</a:t>
            </a:r>
            <a:endParaRPr lang="en-US" sz="2800" spc="-1" dirty="0">
              <a:solidFill>
                <a:srgbClr val="000000"/>
              </a:solidFill>
              <a:latin typeface="Times New Roman"/>
              <a:ea typeface="Times New Roman"/>
            </a:endParaRPr>
          </a:p>
          <a:p>
            <a:pPr marL="216000" indent="-215640" algn="just">
              <a:lnSpc>
                <a:spcPct val="100000"/>
              </a:lnSpc>
              <a:buClr>
                <a:srgbClr val="000000"/>
              </a:buClr>
              <a:buSzPct val="45000"/>
              <a:buFont typeface="Wingdings" charset="2"/>
              <a:buChar char=""/>
            </a:pPr>
            <a:endParaRPr lang="en-US" sz="2800" b="0" strike="noStrike" spc="-1" dirty="0" smtClean="0">
              <a:solidFill>
                <a:srgbClr val="000000"/>
              </a:solidFill>
              <a:latin typeface="Times New Roman"/>
              <a:ea typeface="Times New Roman"/>
            </a:endParaRPr>
          </a:p>
          <a:p>
            <a:pPr marL="216000" indent="-215640" algn="just">
              <a:lnSpc>
                <a:spcPct val="100000"/>
              </a:lnSpc>
              <a:buClr>
                <a:srgbClr val="000000"/>
              </a:buClr>
              <a:buSzPct val="45000"/>
              <a:buFont typeface="Wingdings" charset="2"/>
              <a:buChar char=""/>
            </a:pPr>
            <a:r>
              <a:rPr lang="en-US" sz="2800" b="0" strike="noStrike" spc="-1" dirty="0" smtClean="0">
                <a:solidFill>
                  <a:srgbClr val="000000"/>
                </a:solidFill>
                <a:latin typeface="Times New Roman"/>
                <a:ea typeface="Times New Roman"/>
              </a:rPr>
              <a:t>Bandwidth </a:t>
            </a:r>
            <a:r>
              <a:rPr lang="en-US" sz="2800" b="0" strike="noStrike" spc="-1" dirty="0">
                <a:solidFill>
                  <a:srgbClr val="000000"/>
                </a:solidFill>
                <a:latin typeface="Times New Roman"/>
                <a:ea typeface="Times New Roman"/>
              </a:rPr>
              <a:t>consumed at each level </a:t>
            </a:r>
            <a:r>
              <a:rPr lang="en-US" sz="2600" b="0" strike="noStrike" spc="-1" dirty="0" smtClean="0">
                <a:solidFill>
                  <a:srgbClr val="000000"/>
                </a:solidFill>
                <a:latin typeface="Times New Roman"/>
                <a:ea typeface="Times New Roman"/>
              </a:rPr>
              <a:t>of </a:t>
            </a:r>
            <a:r>
              <a:rPr lang="en-US" sz="2800" b="0" strike="noStrike" spc="-1" dirty="0" smtClean="0">
                <a:solidFill>
                  <a:srgbClr val="000000"/>
                </a:solidFill>
                <a:latin typeface="Times New Roman"/>
                <a:ea typeface="Times New Roman"/>
              </a:rPr>
              <a:t>encapsulation</a:t>
            </a:r>
            <a:r>
              <a:rPr lang="en-US" sz="2800" b="0" strike="noStrike" spc="-1" dirty="0">
                <a:solidFill>
                  <a:srgbClr val="000000"/>
                </a:solidFill>
                <a:latin typeface="Times New Roman"/>
                <a:ea typeface="Times New Roman"/>
              </a:rPr>
              <a:t>.</a:t>
            </a:r>
            <a:endParaRPr lang="en-US" sz="2800" b="0" strike="noStrike" spc="-1" dirty="0">
              <a:latin typeface="Arial"/>
            </a:endParaRPr>
          </a:p>
        </p:txBody>
      </p:sp>
      <p:sp>
        <p:nvSpPr>
          <p:cNvPr id="266"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267"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68"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1F4EA91-FD5C-4F58-A6C1-58AFE8550FF0}" type="slidenum">
              <a:rPr lang="en-US" sz="1200" b="0" strike="noStrike" spc="-1">
                <a:solidFill>
                  <a:srgbClr val="8B8B8B"/>
                </a:solidFill>
                <a:latin typeface="Times New Roman"/>
                <a:ea typeface="DejaVu Sans"/>
              </a:rPr>
              <a:pPr algn="r">
                <a:lnSpc>
                  <a:spcPct val="100000"/>
                </a:lnSpc>
              </a:pPr>
              <a:t>10</a:t>
            </a:fld>
            <a:endParaRPr lang="en-US" sz="1200" b="0" strike="noStrike" spc="-1" dirty="0">
              <a:latin typeface="Arial"/>
            </a:endParaRPr>
          </a:p>
        </p:txBody>
      </p:sp>
      <p:sp>
        <p:nvSpPr>
          <p:cNvPr id="269"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270"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a:solidFill>
                  <a:srgbClr val="262626"/>
                </a:solidFill>
                <a:latin typeface="Times New Roman"/>
                <a:ea typeface="Times-Italic"/>
              </a:rPr>
              <a:t>VIDEO SENSOR</a:t>
            </a:r>
            <a:endParaRPr lang="en-US" sz="3200" b="0" strike="noStrike" spc="-1" dirty="0">
              <a:latin typeface="Arial"/>
            </a:endParaRPr>
          </a:p>
        </p:txBody>
      </p:sp>
      <p:sp>
        <p:nvSpPr>
          <p:cNvPr id="272" name="CustomShape 2"/>
          <p:cNvSpPr/>
          <p:nvPr/>
        </p:nvSpPr>
        <p:spPr>
          <a:xfrm>
            <a:off x="365760" y="1904040"/>
            <a:ext cx="8228160" cy="30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800" b="0" strike="noStrike" spc="-1" dirty="0" smtClean="0">
                <a:solidFill>
                  <a:srgbClr val="000000"/>
                </a:solidFill>
                <a:latin typeface="Times New Roman"/>
                <a:ea typeface="Times New Roman"/>
              </a:rPr>
              <a:t>Bitrate</a:t>
            </a:r>
          </a:p>
          <a:p>
            <a:pPr marL="216000" indent="-215640">
              <a:lnSpc>
                <a:spcPct val="100000"/>
              </a:lnSpc>
              <a:buClr>
                <a:srgbClr val="000000"/>
              </a:buClr>
              <a:buSzPct val="45000"/>
              <a:buFont typeface="Wingdings" charset="2"/>
              <a:buChar char=""/>
            </a:pPr>
            <a:endParaRPr lang="en-US" sz="2800" b="0" strike="noStrike" spc="-1" dirty="0" smtClean="0">
              <a:solidFill>
                <a:srgbClr val="000000"/>
              </a:solidFill>
              <a:latin typeface="Times New Roman"/>
              <a:ea typeface="Times New Roman"/>
            </a:endParaRPr>
          </a:p>
          <a:p>
            <a:pPr marL="216000" indent="-215640">
              <a:lnSpc>
                <a:spcPct val="100000"/>
              </a:lnSpc>
              <a:buClr>
                <a:srgbClr val="000000"/>
              </a:buClr>
              <a:buSzPct val="45000"/>
              <a:buFont typeface="Wingdings" charset="2"/>
              <a:buChar char=""/>
            </a:pPr>
            <a:r>
              <a:rPr lang="en-US" sz="2800" spc="-1" dirty="0">
                <a:solidFill>
                  <a:srgbClr val="000000"/>
                </a:solidFill>
                <a:latin typeface="Times New Roman"/>
                <a:ea typeface="Times New Roman"/>
              </a:rPr>
              <a:t>S</a:t>
            </a:r>
            <a:r>
              <a:rPr lang="en-US" sz="2800" b="0" strike="noStrike" spc="-1" dirty="0" smtClean="0">
                <a:solidFill>
                  <a:srgbClr val="000000"/>
                </a:solidFill>
                <a:latin typeface="Times New Roman"/>
                <a:ea typeface="Times New Roman"/>
              </a:rPr>
              <a:t>patial resolution</a:t>
            </a:r>
          </a:p>
          <a:p>
            <a:pPr marL="216000" indent="-215640">
              <a:lnSpc>
                <a:spcPct val="100000"/>
              </a:lnSpc>
              <a:buClr>
                <a:srgbClr val="000000"/>
              </a:buClr>
              <a:buSzPct val="45000"/>
              <a:buFont typeface="Wingdings" charset="2"/>
              <a:buChar char=""/>
            </a:pPr>
            <a:endParaRPr lang="en-US" sz="2800" b="0" strike="noStrike" spc="-1" dirty="0" smtClean="0">
              <a:solidFill>
                <a:srgbClr val="000000"/>
              </a:solidFill>
              <a:latin typeface="Times New Roman"/>
              <a:ea typeface="Times New Roman"/>
            </a:endParaRPr>
          </a:p>
          <a:p>
            <a:pPr marL="216000" indent="-215640">
              <a:lnSpc>
                <a:spcPct val="100000"/>
              </a:lnSpc>
              <a:buClr>
                <a:srgbClr val="000000"/>
              </a:buClr>
              <a:buSzPct val="45000"/>
              <a:buFont typeface="Wingdings" charset="2"/>
              <a:buChar char=""/>
            </a:pPr>
            <a:r>
              <a:rPr lang="en-US" sz="2800" spc="-1" dirty="0">
                <a:solidFill>
                  <a:srgbClr val="000000"/>
                </a:solidFill>
                <a:latin typeface="Times New Roman" pitchFamily="18" charset="0"/>
                <a:ea typeface="Times New Roman"/>
                <a:cs typeface="Times New Roman" pitchFamily="18" charset="0"/>
              </a:rPr>
              <a:t>S</a:t>
            </a:r>
            <a:r>
              <a:rPr lang="en-US" sz="2800" b="0" strike="noStrike" spc="-1" dirty="0" smtClean="0">
                <a:solidFill>
                  <a:srgbClr val="000000"/>
                </a:solidFill>
                <a:latin typeface="Times New Roman" pitchFamily="18" charset="0"/>
                <a:ea typeface="Times New Roman"/>
                <a:cs typeface="Times New Roman" pitchFamily="18" charset="0"/>
              </a:rPr>
              <a:t>cene change</a:t>
            </a:r>
            <a:r>
              <a:rPr lang="en-US" sz="2800" spc="-1" dirty="0">
                <a:solidFill>
                  <a:srgbClr val="000000"/>
                </a:solidFill>
                <a:latin typeface="Times New Roman" pitchFamily="18" charset="0"/>
                <a:ea typeface="Times New Roman"/>
                <a:cs typeface="Times New Roman" pitchFamily="18" charset="0"/>
              </a:rPr>
              <a:t> </a:t>
            </a:r>
            <a:r>
              <a:rPr lang="en-US" sz="2800" spc="-1" dirty="0" smtClean="0">
                <a:solidFill>
                  <a:srgbClr val="000000"/>
                </a:solidFill>
                <a:latin typeface="Times New Roman" pitchFamily="18" charset="0"/>
                <a:ea typeface="Times New Roman"/>
                <a:cs typeface="Times New Roman" pitchFamily="18" charset="0"/>
              </a:rPr>
              <a:t>i</a:t>
            </a:r>
            <a:r>
              <a:rPr lang="en-US" sz="2800" b="0" strike="noStrike" spc="-1" dirty="0" smtClean="0">
                <a:solidFill>
                  <a:srgbClr val="000000"/>
                </a:solidFill>
                <a:latin typeface="Times New Roman" pitchFamily="18" charset="0"/>
                <a:ea typeface="Times New Roman"/>
                <a:cs typeface="Times New Roman" pitchFamily="18" charset="0"/>
              </a:rPr>
              <a:t>nformation</a:t>
            </a:r>
            <a:endParaRPr lang="en-US" sz="2600" b="0" strike="noStrike" spc="-1" dirty="0">
              <a:latin typeface="Arial"/>
            </a:endParaRPr>
          </a:p>
        </p:txBody>
      </p:sp>
      <p:sp>
        <p:nvSpPr>
          <p:cNvPr id="273"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274"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75"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BF87756-5713-4617-ADC8-F21CEA0D918B}" type="slidenum">
              <a:rPr lang="en-US" sz="1200" b="0" strike="noStrike" spc="-1">
                <a:solidFill>
                  <a:srgbClr val="8B8B8B"/>
                </a:solidFill>
                <a:latin typeface="Times New Roman"/>
                <a:ea typeface="DejaVu Sans"/>
              </a:rPr>
              <a:pPr algn="r">
                <a:lnSpc>
                  <a:spcPct val="100000"/>
                </a:lnSpc>
              </a:pPr>
              <a:t>11</a:t>
            </a:fld>
            <a:endParaRPr lang="en-US" sz="1200" b="0" strike="noStrike" spc="-1" dirty="0">
              <a:latin typeface="Arial"/>
            </a:endParaRPr>
          </a:p>
        </p:txBody>
      </p:sp>
      <p:sp>
        <p:nvSpPr>
          <p:cNvPr id="276"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277"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a:solidFill>
                  <a:srgbClr val="262626"/>
                </a:solidFill>
                <a:latin typeface="Times New Roman"/>
                <a:ea typeface="Times-Italic"/>
              </a:rPr>
              <a:t>RESOURCE SENSOR</a:t>
            </a:r>
            <a:endParaRPr lang="en-US" sz="3200" b="0" strike="noStrike" spc="-1" dirty="0">
              <a:latin typeface="Arial"/>
            </a:endParaRPr>
          </a:p>
        </p:txBody>
      </p:sp>
      <p:sp>
        <p:nvSpPr>
          <p:cNvPr id="279" name="CustomShape 2"/>
          <p:cNvSpPr/>
          <p:nvPr/>
        </p:nvSpPr>
        <p:spPr>
          <a:xfrm>
            <a:off x="228600" y="1828800"/>
            <a:ext cx="8473440" cy="30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800" spc="-1" dirty="0" smtClean="0">
                <a:solidFill>
                  <a:srgbClr val="000000"/>
                </a:solidFill>
                <a:latin typeface="Times New Roman" pitchFamily="18" charset="0"/>
                <a:ea typeface="Times New Roman"/>
                <a:cs typeface="Times New Roman" pitchFamily="18" charset="0"/>
              </a:rPr>
              <a:t>M</a:t>
            </a:r>
            <a:r>
              <a:rPr lang="en-US" sz="2800" b="0" strike="noStrike" spc="-1" dirty="0" smtClean="0">
                <a:solidFill>
                  <a:srgbClr val="000000"/>
                </a:solidFill>
                <a:latin typeface="Times New Roman" pitchFamily="18" charset="0"/>
                <a:ea typeface="Times New Roman"/>
                <a:cs typeface="Times New Roman" pitchFamily="18" charset="0"/>
              </a:rPr>
              <a:t>onitors </a:t>
            </a:r>
            <a:r>
              <a:rPr lang="en-US" sz="2800" b="0" strike="noStrike" spc="-1" dirty="0">
                <a:solidFill>
                  <a:srgbClr val="000000"/>
                </a:solidFill>
                <a:latin typeface="Times New Roman" pitchFamily="18" charset="0"/>
                <a:ea typeface="Times New Roman"/>
                <a:cs typeface="Times New Roman" pitchFamily="18" charset="0"/>
              </a:rPr>
              <a:t>and acquires </a:t>
            </a:r>
            <a:r>
              <a:rPr lang="en-US" sz="2800" b="0" strike="noStrike" spc="-1" dirty="0" smtClean="0">
                <a:solidFill>
                  <a:srgbClr val="000000"/>
                </a:solidFill>
                <a:latin typeface="Times New Roman" pitchFamily="18" charset="0"/>
                <a:ea typeface="Times New Roman"/>
                <a:cs typeface="Times New Roman" pitchFamily="18" charset="0"/>
              </a:rPr>
              <a:t>metrics.</a:t>
            </a:r>
          </a:p>
          <a:p>
            <a:pPr marL="216000" indent="-215640">
              <a:lnSpc>
                <a:spcPct val="100000"/>
              </a:lnSpc>
              <a:buClr>
                <a:srgbClr val="000000"/>
              </a:buClr>
              <a:buSzPct val="45000"/>
              <a:buFont typeface="Wingdings" charset="2"/>
              <a:buChar char=""/>
            </a:pPr>
            <a:endParaRPr lang="en-US" sz="2800" b="0" strike="noStrike" spc="-1" dirty="0">
              <a:latin typeface="Times New Roman" pitchFamily="18" charset="0"/>
              <a:cs typeface="Times New Roman" pitchFamily="18" charset="0"/>
            </a:endParaRPr>
          </a:p>
          <a:p>
            <a:pPr marL="216000" indent="-215640">
              <a:lnSpc>
                <a:spcPct val="100000"/>
              </a:lnSpc>
              <a:buClr>
                <a:srgbClr val="000000"/>
              </a:buClr>
              <a:buSzPct val="45000"/>
              <a:buFont typeface="Wingdings" charset="2"/>
              <a:buChar char=""/>
            </a:pPr>
            <a:r>
              <a:rPr lang="en-US" sz="2800" b="0" strike="noStrike" spc="-1" dirty="0">
                <a:solidFill>
                  <a:srgbClr val="000000"/>
                </a:solidFill>
                <a:latin typeface="Times New Roman" pitchFamily="18" charset="0"/>
                <a:ea typeface="Times New Roman"/>
                <a:cs typeface="Times New Roman" pitchFamily="18" charset="0"/>
              </a:rPr>
              <a:t>Information about available bandwidth </a:t>
            </a:r>
            <a:endParaRPr lang="en-US" sz="2800" b="0" strike="noStrike" spc="-1" dirty="0" smtClean="0">
              <a:solidFill>
                <a:srgbClr val="000000"/>
              </a:solidFill>
              <a:latin typeface="Times New Roman" pitchFamily="18" charset="0"/>
              <a:ea typeface="Times New Roman"/>
              <a:cs typeface="Times New Roman" pitchFamily="18" charset="0"/>
            </a:endParaRPr>
          </a:p>
          <a:p>
            <a:pPr marL="216000" indent="-215640">
              <a:lnSpc>
                <a:spcPct val="100000"/>
              </a:lnSpc>
              <a:buClr>
                <a:srgbClr val="000000"/>
              </a:buClr>
              <a:buSzPct val="45000"/>
              <a:buFont typeface="Wingdings" charset="2"/>
              <a:buChar char=""/>
            </a:pPr>
            <a:endParaRPr lang="en-US" sz="2800" spc="-1" dirty="0">
              <a:solidFill>
                <a:srgbClr val="000000"/>
              </a:solidFill>
              <a:latin typeface="Times New Roman" pitchFamily="18" charset="0"/>
              <a:ea typeface="Times New Roman"/>
              <a:cs typeface="Times New Roman" pitchFamily="18" charset="0"/>
            </a:endParaRPr>
          </a:p>
          <a:p>
            <a:pPr marL="216000" indent="-215640">
              <a:lnSpc>
                <a:spcPct val="100000"/>
              </a:lnSpc>
              <a:buClr>
                <a:srgbClr val="000000"/>
              </a:buClr>
              <a:buSzPct val="45000"/>
              <a:buFont typeface="Wingdings" charset="2"/>
              <a:buChar char=""/>
            </a:pPr>
            <a:r>
              <a:rPr lang="en-US" sz="2600" dirty="0" smtClean="0">
                <a:latin typeface="Times New Roman" pitchFamily="18" charset="0"/>
                <a:cs typeface="Times New Roman" pitchFamily="18" charset="0"/>
              </a:rPr>
              <a:t>Identity of data </a:t>
            </a:r>
            <a:r>
              <a:rPr lang="en-US" sz="2600" dirty="0">
                <a:latin typeface="Times New Roman" pitchFamily="18" charset="0"/>
                <a:cs typeface="Times New Roman" pitchFamily="18" charset="0"/>
              </a:rPr>
              <a:t>flows passing through all network </a:t>
            </a:r>
            <a:r>
              <a:rPr lang="en-US" sz="2600" dirty="0" smtClean="0">
                <a:latin typeface="Times New Roman" pitchFamily="18" charset="0"/>
                <a:cs typeface="Times New Roman" pitchFamily="18" charset="0"/>
              </a:rPr>
              <a:t>interfaces.</a:t>
            </a:r>
            <a:endParaRPr lang="en-US" sz="2600" b="0" strike="noStrike" spc="-1" dirty="0">
              <a:latin typeface="Times New Roman" pitchFamily="18" charset="0"/>
              <a:cs typeface="Times New Roman" pitchFamily="18" charset="0"/>
            </a:endParaRPr>
          </a:p>
        </p:txBody>
      </p:sp>
      <p:sp>
        <p:nvSpPr>
          <p:cNvPr id="280"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281"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82"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F5BB4B8-1238-4EE9-8AA1-4C32EFED76C2}" type="slidenum">
              <a:rPr lang="en-US" sz="1200" b="0" strike="noStrike" spc="-1">
                <a:solidFill>
                  <a:srgbClr val="8B8B8B"/>
                </a:solidFill>
                <a:latin typeface="Times New Roman"/>
                <a:ea typeface="DejaVu Sans"/>
              </a:rPr>
              <a:pPr algn="r">
                <a:lnSpc>
                  <a:spcPct val="100000"/>
                </a:lnSpc>
              </a:pPr>
              <a:t>12</a:t>
            </a:fld>
            <a:endParaRPr lang="en-US" sz="1200" b="0" strike="noStrike" spc="-1" dirty="0">
              <a:latin typeface="Arial"/>
            </a:endParaRPr>
          </a:p>
        </p:txBody>
      </p:sp>
      <p:sp>
        <p:nvSpPr>
          <p:cNvPr id="283"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284"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smtClean="0">
                <a:solidFill>
                  <a:srgbClr val="262626"/>
                </a:solidFill>
                <a:latin typeface="Times New Roman"/>
                <a:ea typeface="Times-Italic"/>
              </a:rPr>
              <a:t>DATA  </a:t>
            </a:r>
            <a:r>
              <a:rPr lang="en-US" sz="3200" b="1" strike="noStrike" spc="-1" dirty="0">
                <a:solidFill>
                  <a:srgbClr val="262626"/>
                </a:solidFill>
                <a:latin typeface="Times New Roman"/>
                <a:ea typeface="Times-Italic"/>
              </a:rPr>
              <a:t>AGGREGATOR </a:t>
            </a:r>
            <a:endParaRPr lang="en-US" sz="3200" b="0" strike="noStrike" spc="-1" dirty="0">
              <a:latin typeface="Arial"/>
            </a:endParaRPr>
          </a:p>
        </p:txBody>
      </p:sp>
      <p:sp>
        <p:nvSpPr>
          <p:cNvPr id="286" name="CustomShape 2"/>
          <p:cNvSpPr/>
          <p:nvPr/>
        </p:nvSpPr>
        <p:spPr>
          <a:xfrm>
            <a:off x="365760" y="1904040"/>
            <a:ext cx="8228160" cy="30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800" b="0" strike="noStrike" spc="-1" dirty="0">
                <a:solidFill>
                  <a:srgbClr val="000000"/>
                </a:solidFill>
                <a:latin typeface="Times New Roman"/>
                <a:ea typeface="Times New Roman"/>
              </a:rPr>
              <a:t>Congestion Index (CI</a:t>
            </a:r>
            <a:r>
              <a:rPr lang="en-US" sz="2800" b="0" strike="noStrike" spc="-1" dirty="0" smtClean="0">
                <a:solidFill>
                  <a:srgbClr val="000000"/>
                </a:solidFill>
                <a:latin typeface="Times New Roman"/>
                <a:ea typeface="Times New Roman"/>
              </a:rPr>
              <a:t>)</a:t>
            </a:r>
          </a:p>
          <a:p>
            <a:pPr marL="216000" indent="-215640">
              <a:lnSpc>
                <a:spcPct val="100000"/>
              </a:lnSpc>
              <a:buClr>
                <a:srgbClr val="000000"/>
              </a:buClr>
              <a:buSzPct val="45000"/>
              <a:buFont typeface="Wingdings" charset="2"/>
              <a:buChar char=""/>
            </a:pPr>
            <a:endParaRPr lang="en-US" sz="2800" b="0" strike="noStrike" spc="-1" dirty="0">
              <a:latin typeface="Arial"/>
            </a:endParaRPr>
          </a:p>
          <a:p>
            <a:pPr marL="216000" indent="-215640">
              <a:lnSpc>
                <a:spcPct val="100000"/>
              </a:lnSpc>
              <a:buClr>
                <a:srgbClr val="000000"/>
              </a:buClr>
              <a:buSzPct val="45000"/>
              <a:buFont typeface="Wingdings" charset="2"/>
              <a:buChar char=""/>
            </a:pPr>
            <a:r>
              <a:rPr lang="en-US" sz="2800" b="0" strike="noStrike" spc="-1" dirty="0">
                <a:solidFill>
                  <a:srgbClr val="000000"/>
                </a:solidFill>
                <a:latin typeface="Times New Roman"/>
                <a:ea typeface="Times New Roman"/>
              </a:rPr>
              <a:t>Measures the maximum level of </a:t>
            </a:r>
            <a:r>
              <a:rPr lang="en-US" sz="2800" b="0" strike="noStrike" spc="-1" dirty="0" smtClean="0">
                <a:solidFill>
                  <a:srgbClr val="000000"/>
                </a:solidFill>
                <a:latin typeface="Times New Roman"/>
                <a:ea typeface="Times New Roman"/>
              </a:rPr>
              <a:t>congestion.</a:t>
            </a:r>
            <a:endParaRPr lang="en-US" sz="2800" b="0" strike="noStrike" spc="-1" dirty="0">
              <a:latin typeface="Arial"/>
            </a:endParaRPr>
          </a:p>
        </p:txBody>
      </p:sp>
      <p:sp>
        <p:nvSpPr>
          <p:cNvPr id="287"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288"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89"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85AFB49-5113-4811-9890-7B529AD44C47}" type="slidenum">
              <a:rPr lang="en-US" sz="1200" b="0" strike="noStrike" spc="-1">
                <a:solidFill>
                  <a:srgbClr val="8B8B8B"/>
                </a:solidFill>
                <a:latin typeface="Times New Roman"/>
                <a:ea typeface="DejaVu Sans"/>
              </a:rPr>
              <a:pPr algn="r">
                <a:lnSpc>
                  <a:spcPct val="100000"/>
                </a:lnSpc>
              </a:pPr>
              <a:t>13</a:t>
            </a:fld>
            <a:endParaRPr lang="en-US" sz="1200" b="0" strike="noStrike" spc="-1" dirty="0">
              <a:latin typeface="Arial"/>
            </a:endParaRPr>
          </a:p>
        </p:txBody>
      </p:sp>
      <p:sp>
        <p:nvSpPr>
          <p:cNvPr id="290"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291"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a:solidFill>
                  <a:srgbClr val="262626"/>
                </a:solidFill>
                <a:latin typeface="Times New Roman"/>
                <a:ea typeface="Times-Italic"/>
              </a:rPr>
              <a:t>QoE MODELING</a:t>
            </a:r>
            <a:endParaRPr lang="en-US" sz="3200" b="0" strike="noStrike" spc="-1" dirty="0">
              <a:latin typeface="Arial"/>
            </a:endParaRPr>
          </a:p>
        </p:txBody>
      </p:sp>
      <p:sp>
        <p:nvSpPr>
          <p:cNvPr id="293" name="CustomShape 2"/>
          <p:cNvSpPr/>
          <p:nvPr/>
        </p:nvSpPr>
        <p:spPr>
          <a:xfrm>
            <a:off x="0" y="1904040"/>
            <a:ext cx="9144000" cy="40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00000"/>
              </a:lnSpc>
              <a:buClr>
                <a:srgbClr val="000000"/>
              </a:buClr>
              <a:buSzPct val="45000"/>
              <a:buFont typeface="Wingdings" charset="2"/>
              <a:buChar char=""/>
            </a:pPr>
            <a:r>
              <a:rPr lang="en-US" sz="2600" b="0" strike="noStrike" spc="-1" dirty="0" smtClean="0">
                <a:solidFill>
                  <a:srgbClr val="000000"/>
                </a:solidFill>
                <a:latin typeface="Times New Roman"/>
                <a:ea typeface="Times New Roman"/>
              </a:rPr>
              <a:t>From </a:t>
            </a:r>
            <a:r>
              <a:rPr lang="en-US" sz="2600" b="0" strike="noStrike" spc="-1" dirty="0">
                <a:solidFill>
                  <a:srgbClr val="000000"/>
                </a:solidFill>
                <a:latin typeface="Times New Roman"/>
                <a:ea typeface="Times New Roman"/>
              </a:rPr>
              <a:t>the flow sensor to determine the current state of each </a:t>
            </a:r>
            <a:r>
              <a:rPr lang="en-US" sz="2600" b="0" strike="noStrike" spc="-1" dirty="0" smtClean="0">
                <a:solidFill>
                  <a:srgbClr val="000000"/>
                </a:solidFill>
                <a:latin typeface="Times New Roman"/>
                <a:ea typeface="Times New Roman"/>
              </a:rPr>
              <a:t>layer</a:t>
            </a:r>
          </a:p>
          <a:p>
            <a:pPr marL="432000" lvl="1" indent="-215640">
              <a:lnSpc>
                <a:spcPct val="100000"/>
              </a:lnSpc>
              <a:buClr>
                <a:srgbClr val="000000"/>
              </a:buClr>
              <a:buSzPct val="45000"/>
              <a:buFont typeface="Wingdings" charset="2"/>
              <a:buChar char=""/>
            </a:pPr>
            <a:endParaRPr lang="en-US" sz="2600" b="0" strike="noStrike" spc="-1" dirty="0">
              <a:latin typeface="Arial"/>
            </a:endParaRPr>
          </a:p>
          <a:p>
            <a:pPr marL="432000" lvl="1" indent="-215640">
              <a:lnSpc>
                <a:spcPct val="100000"/>
              </a:lnSpc>
              <a:buClr>
                <a:srgbClr val="000000"/>
              </a:buClr>
              <a:buSzPct val="45000"/>
              <a:buFont typeface="Wingdings" charset="2"/>
              <a:buChar char=""/>
            </a:pPr>
            <a:r>
              <a:rPr lang="en-US" sz="2600" spc="-1" dirty="0">
                <a:solidFill>
                  <a:srgbClr val="000000"/>
                </a:solidFill>
                <a:latin typeface="Times New Roman"/>
                <a:ea typeface="Times New Roman"/>
              </a:rPr>
              <a:t>F</a:t>
            </a:r>
            <a:r>
              <a:rPr lang="en-US" sz="2600" b="0" strike="noStrike" spc="-1" dirty="0" smtClean="0">
                <a:solidFill>
                  <a:srgbClr val="000000"/>
                </a:solidFill>
                <a:latin typeface="Times New Roman"/>
                <a:ea typeface="Times New Roman"/>
              </a:rPr>
              <a:t>rom </a:t>
            </a:r>
            <a:r>
              <a:rPr lang="en-US" sz="2600" b="0" strike="noStrike" spc="-1" dirty="0">
                <a:solidFill>
                  <a:srgbClr val="000000"/>
                </a:solidFill>
                <a:latin typeface="Times New Roman"/>
                <a:ea typeface="Times New Roman"/>
              </a:rPr>
              <a:t>the video </a:t>
            </a:r>
            <a:r>
              <a:rPr lang="en-US" sz="2600" b="0" strike="noStrike" spc="-1" dirty="0" smtClean="0">
                <a:solidFill>
                  <a:srgbClr val="000000"/>
                </a:solidFill>
                <a:latin typeface="Times New Roman"/>
                <a:ea typeface="Times New Roman"/>
              </a:rPr>
              <a:t>sensor the required </a:t>
            </a:r>
            <a:r>
              <a:rPr lang="en-US" sz="2600" b="0" strike="noStrike" spc="-1" dirty="0">
                <a:solidFill>
                  <a:srgbClr val="000000"/>
                </a:solidFill>
                <a:latin typeface="Times New Roman"/>
                <a:ea typeface="Times New Roman"/>
              </a:rPr>
              <a:t>bitrate, spatial </a:t>
            </a:r>
            <a:r>
              <a:rPr lang="en-US" sz="2600" b="0" strike="noStrike" spc="-1" dirty="0" smtClean="0">
                <a:solidFill>
                  <a:srgbClr val="000000"/>
                </a:solidFill>
                <a:latin typeface="Times New Roman"/>
                <a:ea typeface="Times New Roman"/>
              </a:rPr>
              <a:t>resolution.</a:t>
            </a:r>
          </a:p>
          <a:p>
            <a:pPr marL="432000" lvl="1" indent="-215640">
              <a:lnSpc>
                <a:spcPct val="100000"/>
              </a:lnSpc>
              <a:buClr>
                <a:srgbClr val="000000"/>
              </a:buClr>
              <a:buSzPct val="45000"/>
              <a:buFont typeface="Wingdings" charset="2"/>
              <a:buChar char=""/>
            </a:pPr>
            <a:endParaRPr lang="en-US" sz="2600" b="0" strike="noStrike" spc="-1" dirty="0">
              <a:latin typeface="Arial"/>
            </a:endParaRPr>
          </a:p>
          <a:p>
            <a:pPr marL="432000" lvl="1" indent="-215640">
              <a:lnSpc>
                <a:spcPct val="100000"/>
              </a:lnSpc>
              <a:buClr>
                <a:srgbClr val="000000"/>
              </a:buClr>
              <a:buSzPct val="45000"/>
              <a:buFont typeface="Wingdings" charset="2"/>
              <a:buChar char=""/>
            </a:pPr>
            <a:r>
              <a:rPr lang="en-US" sz="2600" spc="-1" dirty="0" smtClean="0">
                <a:solidFill>
                  <a:srgbClr val="000000"/>
                </a:solidFill>
                <a:latin typeface="Times New Roman"/>
                <a:ea typeface="Times New Roman"/>
              </a:rPr>
              <a:t>A</a:t>
            </a:r>
            <a:r>
              <a:rPr lang="en-US" sz="2600" b="0" strike="noStrike" spc="-1" dirty="0" smtClean="0">
                <a:solidFill>
                  <a:srgbClr val="000000"/>
                </a:solidFill>
                <a:latin typeface="Times New Roman"/>
                <a:ea typeface="Times New Roman"/>
              </a:rPr>
              <a:t>vailable </a:t>
            </a:r>
            <a:r>
              <a:rPr lang="en-US" sz="2600" b="0" strike="noStrike" spc="-1" dirty="0">
                <a:solidFill>
                  <a:srgbClr val="000000"/>
                </a:solidFill>
                <a:latin typeface="Times New Roman"/>
                <a:ea typeface="Times New Roman"/>
              </a:rPr>
              <a:t>bandwidth information from the resource </a:t>
            </a:r>
            <a:r>
              <a:rPr lang="en-US" sz="2600" b="0" strike="noStrike" spc="-1" dirty="0" smtClean="0">
                <a:solidFill>
                  <a:srgbClr val="000000"/>
                </a:solidFill>
                <a:latin typeface="Times New Roman"/>
                <a:ea typeface="Times New Roman"/>
              </a:rPr>
              <a:t>sensor</a:t>
            </a:r>
            <a:endParaRPr lang="en-US" sz="2600" b="0" strike="noStrike" spc="-1" dirty="0">
              <a:latin typeface="Arial"/>
            </a:endParaRPr>
          </a:p>
        </p:txBody>
      </p:sp>
      <p:sp>
        <p:nvSpPr>
          <p:cNvPr id="294"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295"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96"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7328795-C9E8-44AD-9982-BD5F60266312}" type="slidenum">
              <a:rPr lang="en-US" sz="1200" b="0" strike="noStrike" spc="-1">
                <a:solidFill>
                  <a:srgbClr val="8B8B8B"/>
                </a:solidFill>
                <a:latin typeface="Times New Roman"/>
                <a:ea typeface="DejaVu Sans"/>
              </a:rPr>
              <a:pPr algn="r">
                <a:lnSpc>
                  <a:spcPct val="100000"/>
                </a:lnSpc>
              </a:pPr>
              <a:t>14</a:t>
            </a:fld>
            <a:endParaRPr lang="en-US" sz="1200" b="0" strike="noStrike" spc="-1" dirty="0">
              <a:latin typeface="Arial"/>
            </a:endParaRPr>
          </a:p>
        </p:txBody>
      </p:sp>
      <p:sp>
        <p:nvSpPr>
          <p:cNvPr id="297"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298"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a:solidFill>
                  <a:srgbClr val="262626"/>
                </a:solidFill>
                <a:latin typeface="Times New Roman"/>
                <a:ea typeface="Times-Italic"/>
              </a:rPr>
              <a:t>QoE ANALYSIS </a:t>
            </a:r>
            <a:endParaRPr lang="en-US" sz="3200" b="0" strike="noStrike" spc="-1" dirty="0">
              <a:latin typeface="Arial"/>
            </a:endParaRPr>
          </a:p>
        </p:txBody>
      </p:sp>
      <p:sp>
        <p:nvSpPr>
          <p:cNvPr id="300" name="CustomShape 2"/>
          <p:cNvSpPr/>
          <p:nvPr/>
        </p:nvSpPr>
        <p:spPr>
          <a:xfrm>
            <a:off x="365760" y="1904040"/>
            <a:ext cx="8473440" cy="30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2800" b="0" strike="noStrike" spc="-1" dirty="0">
                <a:solidFill>
                  <a:srgbClr val="000000"/>
                </a:solidFill>
                <a:latin typeface="Times New Roman"/>
                <a:ea typeface="Times New Roman"/>
              </a:rPr>
              <a:t>Provide appropriate QoE </a:t>
            </a:r>
            <a:r>
              <a:rPr lang="en-US" sz="2800" b="0" strike="noStrike" spc="-1" dirty="0" smtClean="0">
                <a:solidFill>
                  <a:srgbClr val="000000"/>
                </a:solidFill>
                <a:latin typeface="Times New Roman"/>
                <a:ea typeface="Times New Roman"/>
              </a:rPr>
              <a:t>alerts </a:t>
            </a:r>
          </a:p>
          <a:p>
            <a:pPr>
              <a:lnSpc>
                <a:spcPct val="100000"/>
              </a:lnSpc>
              <a:buFont typeface="Arial" pitchFamily="34" charset="0"/>
              <a:buChar char="•"/>
            </a:pPr>
            <a:endParaRPr lang="en-US" sz="2800" spc="-1" dirty="0" smtClean="0">
              <a:solidFill>
                <a:srgbClr val="000000"/>
              </a:solidFill>
              <a:latin typeface="Times New Roman"/>
              <a:ea typeface="Times New Roman"/>
            </a:endParaRPr>
          </a:p>
          <a:p>
            <a:pPr>
              <a:lnSpc>
                <a:spcPct val="100000"/>
              </a:lnSpc>
              <a:buFont typeface="Arial" pitchFamily="34" charset="0"/>
              <a:buChar char="•"/>
            </a:pPr>
            <a:r>
              <a:rPr lang="en-US" sz="2800" b="0" strike="noStrike" spc="-1" dirty="0" smtClean="0">
                <a:solidFill>
                  <a:srgbClr val="000000"/>
                </a:solidFill>
                <a:latin typeface="Times New Roman"/>
                <a:ea typeface="Times New Roman"/>
              </a:rPr>
              <a:t>Trigger interventions to drop layers from a video stream. </a:t>
            </a:r>
            <a:endParaRPr lang="en-US" sz="2800" b="0" strike="noStrike" spc="-1" dirty="0">
              <a:latin typeface="Arial"/>
            </a:endParaRPr>
          </a:p>
        </p:txBody>
      </p:sp>
      <p:sp>
        <p:nvSpPr>
          <p:cNvPr id="301"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02"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03"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5FB3272-C0D3-4531-9332-F0699A8B3AE6}" type="slidenum">
              <a:rPr lang="en-US" sz="1200" b="0" strike="noStrike" spc="-1">
                <a:solidFill>
                  <a:srgbClr val="8B8B8B"/>
                </a:solidFill>
                <a:latin typeface="Times New Roman"/>
                <a:ea typeface="DejaVu Sans"/>
              </a:rPr>
              <a:pPr algn="r">
                <a:lnSpc>
                  <a:spcPct val="100000"/>
                </a:lnSpc>
              </a:pPr>
              <a:t>15</a:t>
            </a:fld>
            <a:endParaRPr lang="en-US" sz="1200" b="0" strike="noStrike" spc="-1" dirty="0">
              <a:latin typeface="Arial"/>
            </a:endParaRPr>
          </a:p>
        </p:txBody>
      </p:sp>
      <p:sp>
        <p:nvSpPr>
          <p:cNvPr id="304"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05"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a:solidFill>
                  <a:srgbClr val="262626"/>
                </a:solidFill>
                <a:latin typeface="Times New Roman"/>
                <a:ea typeface="Times-Italic"/>
              </a:rPr>
              <a:t>METHODOLOGY</a:t>
            </a:r>
            <a:endParaRPr lang="en-US" sz="3200" b="0" strike="noStrike" spc="-1" dirty="0">
              <a:latin typeface="Arial"/>
            </a:endParaRPr>
          </a:p>
        </p:txBody>
      </p:sp>
      <p:sp>
        <p:nvSpPr>
          <p:cNvPr id="307" name="CustomShape 2"/>
          <p:cNvSpPr/>
          <p:nvPr/>
        </p:nvSpPr>
        <p:spPr>
          <a:xfrm>
            <a:off x="152400" y="1904040"/>
            <a:ext cx="8763000" cy="30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buClr>
                <a:srgbClr val="000000"/>
              </a:buClr>
              <a:buSzPct val="45000"/>
              <a:buFont typeface="Wingdings" charset="2"/>
              <a:buChar char=""/>
            </a:pPr>
            <a:r>
              <a:rPr lang="en-US" sz="2400" b="0" strike="noStrike" spc="-1" dirty="0">
                <a:solidFill>
                  <a:srgbClr val="000000"/>
                </a:solidFill>
                <a:latin typeface="Times New Roman" pitchFamily="18" charset="0"/>
                <a:ea typeface="Times New Roman"/>
                <a:cs typeface="Times New Roman" pitchFamily="18" charset="0"/>
              </a:rPr>
              <a:t>A set of 4k resolution video clips were </a:t>
            </a:r>
            <a:r>
              <a:rPr lang="en-US" sz="2400" b="0" strike="noStrike" spc="-1" dirty="0" smtClean="0">
                <a:solidFill>
                  <a:srgbClr val="000000"/>
                </a:solidFill>
                <a:latin typeface="Times New Roman" pitchFamily="18" charset="0"/>
                <a:ea typeface="Times New Roman"/>
                <a:cs typeface="Times New Roman" pitchFamily="18" charset="0"/>
              </a:rPr>
              <a:t>obtained</a:t>
            </a:r>
          </a:p>
          <a:p>
            <a:pPr marL="216000" indent="-216000">
              <a:buClr>
                <a:srgbClr val="000000"/>
              </a:buClr>
              <a:buSzPct val="45000"/>
              <a:buFont typeface="Wingdings" charset="2"/>
              <a:buChar char=""/>
            </a:pPr>
            <a:endParaRPr lang="en-US" sz="2400" b="0" strike="noStrike" spc="-1" dirty="0">
              <a:latin typeface="Times New Roman" pitchFamily="18" charset="0"/>
              <a:ea typeface="Times New Roman"/>
              <a:cs typeface="Times New Roman" pitchFamily="18" charset="0"/>
            </a:endParaRPr>
          </a:p>
          <a:p>
            <a:pPr marL="216000" indent="-216000">
              <a:buClr>
                <a:srgbClr val="000000"/>
              </a:buClr>
              <a:buSzPct val="45000"/>
              <a:buFont typeface="Wingdings" charset="2"/>
              <a:buChar char=""/>
            </a:pPr>
            <a:r>
              <a:rPr lang="en-US" sz="2400" b="0" strike="noStrike" spc="-1" dirty="0" smtClean="0">
                <a:solidFill>
                  <a:srgbClr val="000000"/>
                </a:solidFill>
                <a:latin typeface="Times New Roman" pitchFamily="18" charset="0"/>
                <a:ea typeface="Times New Roman"/>
                <a:cs typeface="Times New Roman" pitchFamily="18" charset="0"/>
              </a:rPr>
              <a:t>The video clips </a:t>
            </a:r>
            <a:r>
              <a:rPr lang="en-US" sz="2400" b="0" strike="noStrike" spc="-1" dirty="0">
                <a:solidFill>
                  <a:srgbClr val="000000"/>
                </a:solidFill>
                <a:latin typeface="Times New Roman" pitchFamily="18" charset="0"/>
                <a:ea typeface="Times New Roman"/>
                <a:cs typeface="Times New Roman" pitchFamily="18" charset="0"/>
              </a:rPr>
              <a:t>then used in an extensive series of </a:t>
            </a:r>
            <a:r>
              <a:rPr lang="en-US" sz="2400" b="0" strike="noStrike" spc="-1" dirty="0" smtClean="0">
                <a:solidFill>
                  <a:srgbClr val="000000"/>
                </a:solidFill>
                <a:latin typeface="Times New Roman" pitchFamily="18" charset="0"/>
                <a:ea typeface="Times New Roman"/>
                <a:cs typeface="Times New Roman" pitchFamily="18" charset="0"/>
              </a:rPr>
              <a:t>subjective test</a:t>
            </a:r>
          </a:p>
          <a:p>
            <a:pPr marL="216000" indent="-216000">
              <a:buClr>
                <a:srgbClr val="000000"/>
              </a:buClr>
              <a:buSzPct val="45000"/>
              <a:buFont typeface="Wingdings" charset="2"/>
              <a:buChar char=""/>
            </a:pPr>
            <a:endParaRPr lang="en-US" sz="2400" b="0" strike="noStrike" spc="-1" dirty="0">
              <a:latin typeface="Times New Roman" pitchFamily="18" charset="0"/>
              <a:ea typeface="Times New Roman"/>
              <a:cs typeface="Times New Roman" pitchFamily="18" charset="0"/>
            </a:endParaRPr>
          </a:p>
          <a:p>
            <a:pPr marL="216000" indent="-216000">
              <a:buClr>
                <a:srgbClr val="000000"/>
              </a:buClr>
              <a:buSzPct val="45000"/>
              <a:buFont typeface="Wingdings" charset="2"/>
              <a:buChar char=""/>
            </a:pPr>
            <a:r>
              <a:rPr lang="en-US" sz="2400" b="0" strike="noStrike" spc="-1" dirty="0">
                <a:solidFill>
                  <a:srgbClr val="000000"/>
                </a:solidFill>
                <a:latin typeface="Times New Roman" pitchFamily="18" charset="0"/>
                <a:ea typeface="Times New Roman"/>
                <a:cs typeface="Times New Roman" pitchFamily="18" charset="0"/>
              </a:rPr>
              <a:t>The videos were split into two sets, a training set and </a:t>
            </a:r>
            <a:r>
              <a:rPr lang="en-US" sz="2400" b="0" strike="noStrike" spc="-1" dirty="0" smtClean="0">
                <a:solidFill>
                  <a:srgbClr val="000000"/>
                </a:solidFill>
                <a:latin typeface="Times New Roman" pitchFamily="18" charset="0"/>
                <a:ea typeface="Times New Roman"/>
                <a:cs typeface="Times New Roman" pitchFamily="18" charset="0"/>
              </a:rPr>
              <a:t>validation set</a:t>
            </a:r>
          </a:p>
          <a:p>
            <a:pPr marL="216000" indent="-216000">
              <a:buClr>
                <a:srgbClr val="000000"/>
              </a:buClr>
              <a:buSzPct val="45000"/>
              <a:buFont typeface="Wingdings" charset="2"/>
              <a:buChar char=""/>
            </a:pPr>
            <a:endParaRPr lang="en-US" sz="2400" b="0" strike="noStrike" spc="-1" dirty="0" smtClean="0">
              <a:latin typeface="Times New Roman" pitchFamily="18" charset="0"/>
              <a:ea typeface="Times New Roman"/>
              <a:cs typeface="Times New Roman" pitchFamily="18" charset="0"/>
            </a:endParaRPr>
          </a:p>
          <a:p>
            <a:pPr marL="216000" indent="-216000">
              <a:buClr>
                <a:srgbClr val="000000"/>
              </a:buClr>
              <a:buSzPct val="45000"/>
              <a:buFont typeface="Wingdings" charset="2"/>
              <a:buChar char=""/>
            </a:pPr>
            <a:r>
              <a:rPr lang="en-US" sz="2400" b="0" strike="noStrike" spc="-1" dirty="0" smtClean="0">
                <a:solidFill>
                  <a:srgbClr val="000000"/>
                </a:solidFill>
                <a:latin typeface="Times New Roman" pitchFamily="18" charset="0"/>
                <a:ea typeface="Times New Roman"/>
                <a:cs typeface="Times New Roman" pitchFamily="18" charset="0"/>
              </a:rPr>
              <a:t>Subjects viewed and compared both videos</a:t>
            </a:r>
            <a:endParaRPr lang="en-US" sz="2400" b="0" strike="noStrike" spc="-1" dirty="0">
              <a:latin typeface="Times New Roman" pitchFamily="18" charset="0"/>
              <a:ea typeface="Times New Roman"/>
              <a:cs typeface="Times New Roman" pitchFamily="18" charset="0"/>
            </a:endParaRPr>
          </a:p>
          <a:p>
            <a:endParaRPr lang="en-US" sz="2400" b="0" strike="noStrike" spc="-1" dirty="0">
              <a:latin typeface="Times New Roman" pitchFamily="18" charset="0"/>
              <a:ea typeface="Times New Roman"/>
              <a:cs typeface="Times New Roman" pitchFamily="18" charset="0"/>
            </a:endParaRPr>
          </a:p>
        </p:txBody>
      </p:sp>
      <p:sp>
        <p:nvSpPr>
          <p:cNvPr id="308"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09"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0"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CDD4258-EDEF-4DDF-B658-20D47E527C16}" type="slidenum">
              <a:rPr lang="en-US" sz="1200" b="0" strike="noStrike" spc="-1">
                <a:solidFill>
                  <a:srgbClr val="8B8B8B"/>
                </a:solidFill>
                <a:latin typeface="Times New Roman"/>
                <a:ea typeface="DejaVu Sans"/>
              </a:rPr>
              <a:pPr algn="r">
                <a:lnSpc>
                  <a:spcPct val="100000"/>
                </a:lnSpc>
              </a:pPr>
              <a:t>16</a:t>
            </a:fld>
            <a:endParaRPr lang="en-US" sz="1200" b="0" strike="noStrike" spc="-1" dirty="0">
              <a:latin typeface="Arial"/>
            </a:endParaRPr>
          </a:p>
        </p:txBody>
      </p:sp>
      <p:sp>
        <p:nvSpPr>
          <p:cNvPr id="311"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2"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smtClean="0">
                <a:solidFill>
                  <a:srgbClr val="262626"/>
                </a:solidFill>
                <a:latin typeface="Times New Roman"/>
                <a:ea typeface="Times-Italic"/>
              </a:rPr>
              <a:t>METHODOLOGY (Contd...)</a:t>
            </a:r>
            <a:endParaRPr lang="en-US" sz="3200" b="0" strike="noStrike" spc="-1" dirty="0">
              <a:latin typeface="Arial"/>
            </a:endParaRPr>
          </a:p>
        </p:txBody>
      </p:sp>
      <p:sp>
        <p:nvSpPr>
          <p:cNvPr id="314" name="CustomShape 2"/>
          <p:cNvSpPr/>
          <p:nvPr/>
        </p:nvSpPr>
        <p:spPr>
          <a:xfrm>
            <a:off x="365760" y="1904040"/>
            <a:ext cx="8228160" cy="30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gn="just">
              <a:lnSpc>
                <a:spcPct val="100000"/>
              </a:lnSpc>
              <a:buClr>
                <a:srgbClr val="000000"/>
              </a:buClr>
              <a:buSzPct val="45000"/>
              <a:buFont typeface="Wingdings" charset="2"/>
              <a:buChar char=""/>
            </a:pPr>
            <a:r>
              <a:rPr lang="en-US" sz="2400" spc="-1" dirty="0" smtClean="0">
                <a:solidFill>
                  <a:srgbClr val="000000"/>
                </a:solidFill>
                <a:latin typeface="Times New Roman"/>
                <a:ea typeface="Times New Roman"/>
              </a:rPr>
              <a:t>R</a:t>
            </a:r>
            <a:r>
              <a:rPr lang="en-US" sz="2400" b="0" strike="noStrike" spc="-1" dirty="0" smtClean="0">
                <a:solidFill>
                  <a:srgbClr val="000000"/>
                </a:solidFill>
                <a:latin typeface="Times New Roman"/>
                <a:ea typeface="Times New Roman"/>
              </a:rPr>
              <a:t>esults </a:t>
            </a:r>
            <a:r>
              <a:rPr lang="en-US" sz="2400" b="0" strike="noStrike" spc="-1" dirty="0">
                <a:solidFill>
                  <a:srgbClr val="000000"/>
                </a:solidFill>
                <a:latin typeface="Times New Roman"/>
                <a:ea typeface="Times New Roman"/>
              </a:rPr>
              <a:t>of the first set of subjective evaluations (training set</a:t>
            </a:r>
            <a:r>
              <a:rPr lang="en-US" sz="2400" b="0" strike="noStrike" spc="-1" dirty="0" smtClean="0">
                <a:solidFill>
                  <a:srgbClr val="000000"/>
                </a:solidFill>
                <a:latin typeface="Times New Roman"/>
                <a:ea typeface="Times New Roman"/>
              </a:rPr>
              <a:t>).</a:t>
            </a:r>
          </a:p>
          <a:p>
            <a:pPr marL="216000" indent="-216000" algn="just">
              <a:lnSpc>
                <a:spcPct val="100000"/>
              </a:lnSpc>
              <a:buClr>
                <a:srgbClr val="000000"/>
              </a:buClr>
              <a:buSzPct val="45000"/>
              <a:buFont typeface="Wingdings" charset="2"/>
              <a:buChar char=""/>
            </a:pPr>
            <a:endParaRPr lang="en-US" sz="2400" b="0" strike="noStrike" spc="-1" dirty="0" smtClean="0">
              <a:solidFill>
                <a:srgbClr val="000000"/>
              </a:solidFill>
              <a:latin typeface="Times New Roman"/>
              <a:ea typeface="Times New Roman"/>
            </a:endParaRPr>
          </a:p>
          <a:p>
            <a:pPr marL="216000" indent="-216000" algn="just">
              <a:lnSpc>
                <a:spcPct val="100000"/>
              </a:lnSpc>
              <a:buClr>
                <a:srgbClr val="000000"/>
              </a:buClr>
              <a:buSzPct val="45000"/>
              <a:buFont typeface="Wingdings" charset="2"/>
              <a:buChar char=""/>
            </a:pPr>
            <a:r>
              <a:rPr lang="en-US" sz="2400" b="0" strike="noStrike" spc="-1" dirty="0" smtClean="0">
                <a:solidFill>
                  <a:srgbClr val="000000"/>
                </a:solidFill>
                <a:latin typeface="Times New Roman"/>
                <a:ea typeface="Times New Roman"/>
              </a:rPr>
              <a:t>Used </a:t>
            </a:r>
            <a:r>
              <a:rPr lang="en-US" sz="2400" b="0" strike="noStrike" spc="-1" dirty="0">
                <a:solidFill>
                  <a:srgbClr val="000000"/>
                </a:solidFill>
                <a:latin typeface="Times New Roman"/>
                <a:ea typeface="Times New Roman"/>
              </a:rPr>
              <a:t>in a statistical modelling </a:t>
            </a:r>
            <a:r>
              <a:rPr lang="en-US" sz="2400" b="0" strike="noStrike" spc="-1" dirty="0" smtClean="0">
                <a:solidFill>
                  <a:srgbClr val="000000"/>
                </a:solidFill>
                <a:latin typeface="Times New Roman"/>
                <a:ea typeface="Times New Roman"/>
              </a:rPr>
              <a:t>approach.</a:t>
            </a:r>
          </a:p>
          <a:p>
            <a:pPr marL="216000" indent="-216000" algn="just">
              <a:lnSpc>
                <a:spcPct val="100000"/>
              </a:lnSpc>
              <a:buClr>
                <a:srgbClr val="000000"/>
              </a:buClr>
              <a:buSzPct val="45000"/>
              <a:buFont typeface="Wingdings" charset="2"/>
              <a:buChar char=""/>
            </a:pPr>
            <a:endParaRPr lang="en-US" sz="2400" b="0" strike="noStrike" spc="-1" dirty="0" smtClean="0">
              <a:solidFill>
                <a:srgbClr val="000000"/>
              </a:solidFill>
              <a:latin typeface="Times New Roman"/>
              <a:ea typeface="Times New Roman"/>
            </a:endParaRPr>
          </a:p>
          <a:p>
            <a:pPr marL="216000" indent="-216000" algn="just">
              <a:lnSpc>
                <a:spcPct val="100000"/>
              </a:lnSpc>
              <a:buClr>
                <a:srgbClr val="000000"/>
              </a:buClr>
              <a:buSzPct val="45000"/>
              <a:buFont typeface="Wingdings" charset="2"/>
              <a:buChar char=""/>
            </a:pPr>
            <a:r>
              <a:rPr lang="en-US" sz="2400" b="0" strike="noStrike" spc="-1" dirty="0" smtClean="0">
                <a:solidFill>
                  <a:srgbClr val="000000"/>
                </a:solidFill>
                <a:latin typeface="Times New Roman"/>
                <a:ea typeface="Times New Roman"/>
              </a:rPr>
              <a:t>To derive</a:t>
            </a:r>
            <a:r>
              <a:rPr lang="en-US" sz="2400" spc="-1" dirty="0">
                <a:solidFill>
                  <a:srgbClr val="000000"/>
                </a:solidFill>
                <a:latin typeface="Times New Roman"/>
                <a:ea typeface="Times New Roman"/>
              </a:rPr>
              <a:t> </a:t>
            </a:r>
            <a:r>
              <a:rPr lang="en-US" sz="2400" b="0" strike="noStrike" spc="-1" dirty="0" smtClean="0">
                <a:solidFill>
                  <a:srgbClr val="000000"/>
                </a:solidFill>
                <a:latin typeface="Times New Roman"/>
                <a:ea typeface="Times New Roman"/>
              </a:rPr>
              <a:t>a </a:t>
            </a:r>
            <a:r>
              <a:rPr lang="en-US" sz="2400" b="0" strike="noStrike" spc="-1" dirty="0">
                <a:solidFill>
                  <a:srgbClr val="000000"/>
                </a:solidFill>
                <a:latin typeface="Times New Roman"/>
                <a:ea typeface="Times New Roman"/>
              </a:rPr>
              <a:t>candidate QoE prediction formula. </a:t>
            </a:r>
            <a:endParaRPr lang="en-US" sz="2400" b="0" strike="noStrike" spc="-1" dirty="0">
              <a:latin typeface="Times New Roman"/>
              <a:ea typeface="Times New Roman"/>
            </a:endParaRPr>
          </a:p>
          <a:p>
            <a:pPr marL="216000" indent="-216000" algn="just">
              <a:lnSpc>
                <a:spcPct val="100000"/>
              </a:lnSpc>
              <a:buClr>
                <a:srgbClr val="000000"/>
              </a:buClr>
              <a:buSzPct val="45000"/>
              <a:buFont typeface="Wingdings" charset="2"/>
              <a:buChar char=""/>
            </a:pPr>
            <a:endParaRPr lang="en-US" sz="2400" b="0" strike="noStrike" spc="-1" dirty="0" smtClean="0">
              <a:solidFill>
                <a:srgbClr val="000000"/>
              </a:solidFill>
              <a:latin typeface="Times New Roman"/>
              <a:ea typeface="Times New Roman"/>
            </a:endParaRPr>
          </a:p>
          <a:p>
            <a:pPr marL="216000" indent="-216000" algn="just">
              <a:lnSpc>
                <a:spcPct val="100000"/>
              </a:lnSpc>
              <a:buClr>
                <a:srgbClr val="000000"/>
              </a:buClr>
              <a:buSzPct val="45000"/>
              <a:buFont typeface="Wingdings" charset="2"/>
              <a:buChar char=""/>
            </a:pPr>
            <a:r>
              <a:rPr lang="en-US" sz="2400" b="0" strike="noStrike" spc="-1" dirty="0" smtClean="0">
                <a:solidFill>
                  <a:srgbClr val="000000"/>
                </a:solidFill>
                <a:latin typeface="Times New Roman"/>
                <a:ea typeface="Times New Roman"/>
              </a:rPr>
              <a:t>This </a:t>
            </a:r>
            <a:r>
              <a:rPr lang="en-US" sz="2400" b="0" strike="noStrike" spc="-1" dirty="0">
                <a:solidFill>
                  <a:srgbClr val="000000"/>
                </a:solidFill>
                <a:latin typeface="Times New Roman"/>
                <a:ea typeface="Times New Roman"/>
              </a:rPr>
              <a:t>formula </a:t>
            </a:r>
            <a:r>
              <a:rPr lang="en-US" sz="2400" b="0" strike="noStrike" spc="-1" dirty="0" smtClean="0">
                <a:solidFill>
                  <a:srgbClr val="000000"/>
                </a:solidFill>
                <a:latin typeface="Times New Roman"/>
                <a:ea typeface="Times New Roman"/>
              </a:rPr>
              <a:t>analytically </a:t>
            </a:r>
            <a:r>
              <a:rPr lang="en-US" sz="2400" b="0" strike="noStrike" spc="-1" dirty="0">
                <a:solidFill>
                  <a:srgbClr val="000000"/>
                </a:solidFill>
                <a:latin typeface="Times New Roman"/>
                <a:ea typeface="Times New Roman"/>
              </a:rPr>
              <a:t>validated against the subjective </a:t>
            </a:r>
            <a:r>
              <a:rPr lang="en-US" sz="2400" b="0" strike="noStrike" spc="-1" dirty="0" smtClean="0">
                <a:solidFill>
                  <a:srgbClr val="000000"/>
                </a:solidFill>
                <a:latin typeface="Times New Roman"/>
                <a:ea typeface="Times New Roman"/>
              </a:rPr>
              <a:t>scores</a:t>
            </a:r>
          </a:p>
          <a:p>
            <a:pPr marL="216000" indent="-216000" algn="just">
              <a:lnSpc>
                <a:spcPct val="100000"/>
              </a:lnSpc>
              <a:buClr>
                <a:srgbClr val="000000"/>
              </a:buClr>
              <a:buSzPct val="45000"/>
              <a:buFont typeface="Wingdings" charset="2"/>
              <a:buChar char=""/>
            </a:pPr>
            <a:endParaRPr lang="en-US" sz="2400" spc="-1" dirty="0" smtClean="0">
              <a:solidFill>
                <a:srgbClr val="000000"/>
              </a:solidFill>
              <a:latin typeface="Times New Roman"/>
              <a:ea typeface="Times New Roman"/>
            </a:endParaRPr>
          </a:p>
          <a:p>
            <a:pPr marL="216000" indent="-216000" algn="just">
              <a:lnSpc>
                <a:spcPct val="100000"/>
              </a:lnSpc>
              <a:buClr>
                <a:srgbClr val="000000"/>
              </a:buClr>
              <a:buSzPct val="45000"/>
              <a:buFont typeface="Wingdings" charset="2"/>
              <a:buChar char=""/>
            </a:pPr>
            <a:r>
              <a:rPr lang="en-US" sz="2400" spc="-1" dirty="0" smtClean="0">
                <a:solidFill>
                  <a:srgbClr val="000000"/>
                </a:solidFill>
                <a:latin typeface="Times New Roman"/>
                <a:ea typeface="Times New Roman"/>
              </a:rPr>
              <a:t>T</a:t>
            </a:r>
            <a:r>
              <a:rPr lang="en-US" sz="2400" b="0" strike="noStrike" spc="-1" dirty="0" smtClean="0">
                <a:solidFill>
                  <a:srgbClr val="000000"/>
                </a:solidFill>
                <a:latin typeface="Times New Roman"/>
                <a:ea typeface="Times New Roman"/>
              </a:rPr>
              <a:t>hen </a:t>
            </a:r>
            <a:r>
              <a:rPr lang="en-US" sz="2400" b="0" strike="noStrike" spc="-1" dirty="0">
                <a:solidFill>
                  <a:srgbClr val="000000"/>
                </a:solidFill>
                <a:latin typeface="Times New Roman"/>
                <a:ea typeface="Times New Roman"/>
              </a:rPr>
              <a:t>subsequently implemented and empirically </a:t>
            </a:r>
            <a:r>
              <a:rPr lang="en-US" sz="2400" b="0" strike="noStrike" spc="-1" dirty="0" smtClean="0">
                <a:solidFill>
                  <a:srgbClr val="000000"/>
                </a:solidFill>
                <a:latin typeface="Times New Roman"/>
                <a:ea typeface="Times New Roman"/>
              </a:rPr>
              <a:t>evaluated</a:t>
            </a:r>
            <a:endParaRPr lang="en-US" sz="2400" b="0" strike="noStrike" spc="-1" dirty="0">
              <a:latin typeface="Times New Roman"/>
              <a:ea typeface="Times New Roman"/>
            </a:endParaRPr>
          </a:p>
        </p:txBody>
      </p:sp>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17</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0" y="0"/>
            <a:ext cx="9144000" cy="106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1900" b="1" strike="noStrike" spc="-1" dirty="0" smtClean="0">
                <a:latin typeface="Times New Roman"/>
                <a:ea typeface="Times New Roman"/>
              </a:rPr>
              <a:t>DIAGRAMMATIC REPRESENTATION OF METHODOLOGY AND WORKFLOW</a:t>
            </a:r>
            <a:endParaRPr lang="en-US" sz="1900" b="1" strike="noStrike" spc="-1" dirty="0">
              <a:latin typeface="Times New Roman"/>
              <a:ea typeface="Times New Roman"/>
            </a:endParaRPr>
          </a:p>
        </p:txBody>
      </p:sp>
      <p:sp>
        <p:nvSpPr>
          <p:cNvPr id="322"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23"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24"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F27D71C-6FAB-4C56-8C4B-39010A51F336}" type="slidenum">
              <a:rPr lang="en-US" sz="1200" b="0" strike="noStrike" spc="-1">
                <a:solidFill>
                  <a:srgbClr val="8B8B8B"/>
                </a:solidFill>
                <a:latin typeface="Times New Roman"/>
                <a:ea typeface="DejaVu Sans"/>
              </a:rPr>
              <a:pPr algn="r">
                <a:lnSpc>
                  <a:spcPct val="100000"/>
                </a:lnSpc>
              </a:pPr>
              <a:t>18</a:t>
            </a:fld>
            <a:endParaRPr lang="en-US" sz="1200" b="0" strike="noStrike" spc="-1" dirty="0">
              <a:latin typeface="Arial"/>
            </a:endParaRPr>
          </a:p>
        </p:txBody>
      </p:sp>
      <p:sp>
        <p:nvSpPr>
          <p:cNvPr id="325"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26"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pic>
        <p:nvPicPr>
          <p:cNvPr id="9" name="Picture 8" descr="SP.jpg"/>
          <p:cNvPicPr>
            <a:picLocks noChangeAspect="1"/>
          </p:cNvPicPr>
          <p:nvPr/>
        </p:nvPicPr>
        <p:blipFill>
          <a:blip r:embed="rId3" cstate="print"/>
          <a:stretch>
            <a:fillRect/>
          </a:stretch>
        </p:blipFill>
        <p:spPr>
          <a:xfrm>
            <a:off x="228600" y="914400"/>
            <a:ext cx="8458200" cy="4876800"/>
          </a:xfrm>
          <a:prstGeom prst="rect">
            <a:avLst/>
          </a:prstGeom>
        </p:spPr>
      </p:pic>
      <p:sp>
        <p:nvSpPr>
          <p:cNvPr id="10" name="Rectangle 9"/>
          <p:cNvSpPr/>
          <p:nvPr/>
        </p:nvSpPr>
        <p:spPr>
          <a:xfrm>
            <a:off x="1524000" y="6019800"/>
            <a:ext cx="5791200" cy="338554"/>
          </a:xfrm>
          <a:prstGeom prst="rect">
            <a:avLst/>
          </a:prstGeom>
        </p:spPr>
        <p:txBody>
          <a:bodyPr wrap="square">
            <a:spAutoFit/>
          </a:bodyPr>
          <a:lstStyle/>
          <a:p>
            <a:r>
              <a:rPr lang="en-US" sz="1600" dirty="0" smtClean="0"/>
              <a:t>Courtesy : https://ieeexplore.ieee.org/document/8332093/</a:t>
            </a:r>
            <a:endParaRPr lang="en-US" sz="16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457200" y="7620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smtClean="0">
                <a:latin typeface="Times New Roman" pitchFamily="18" charset="0"/>
                <a:cs typeface="Times New Roman" pitchFamily="18" charset="0"/>
              </a:rPr>
              <a:t>SEQUENCE SELECTION</a:t>
            </a:r>
            <a:endParaRPr lang="en-US" sz="3200" b="1" strike="noStrike" spc="-1" dirty="0">
              <a:latin typeface="Times New Roman" pitchFamily="18" charset="0"/>
              <a:cs typeface="Times New Roman" pitchFamily="18" charset="0"/>
            </a:endParaRPr>
          </a:p>
        </p:txBody>
      </p:sp>
      <p:sp>
        <p:nvSpPr>
          <p:cNvPr id="314" name="CustomShape 2"/>
          <p:cNvSpPr/>
          <p:nvPr/>
        </p:nvSpPr>
        <p:spPr>
          <a:xfrm>
            <a:off x="381000" y="1600200"/>
            <a:ext cx="8228160" cy="381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r>
              <a:rPr lang="en-US" sz="2400" dirty="0">
                <a:latin typeface="Times New Roman" pitchFamily="18" charset="0"/>
                <a:cs typeface="Times New Roman" pitchFamily="18" charset="0"/>
              </a:rPr>
              <a:t>N</a:t>
            </a:r>
            <a:r>
              <a:rPr lang="en-US" sz="2400" dirty="0" smtClean="0">
                <a:latin typeface="Times New Roman" pitchFamily="18" charset="0"/>
                <a:cs typeface="Times New Roman" pitchFamily="18" charset="0"/>
              </a:rPr>
              <a:t>ine </a:t>
            </a:r>
            <a:r>
              <a:rPr lang="en-US" sz="2400" dirty="0">
                <a:latin typeface="Times New Roman" pitchFamily="18" charset="0"/>
                <a:cs typeface="Times New Roman" pitchFamily="18" charset="0"/>
              </a:rPr>
              <a:t>short video sequences were </a:t>
            </a:r>
            <a:r>
              <a:rPr lang="en-US" sz="2400" dirty="0" smtClean="0">
                <a:latin typeface="Times New Roman" pitchFamily="18" charset="0"/>
                <a:cs typeface="Times New Roman" pitchFamily="18" charset="0"/>
              </a:rPr>
              <a:t>encoded</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2 scalable layers,</a:t>
            </a:r>
          </a:p>
          <a:p>
            <a:pPr>
              <a:buFont typeface="Arial" pitchFamily="34" charset="0"/>
              <a:buChar char="•"/>
            </a:pPr>
            <a:endParaRPr lang="en-US" sz="2400" dirty="0" smtClean="0">
              <a:latin typeface="Times New Roman" pitchFamily="18" charset="0"/>
              <a:cs typeface="Times New Roman" pitchFamily="18" charset="0"/>
            </a:endParaRPr>
          </a:p>
          <a:p>
            <a:pPr lvl="1">
              <a:buFont typeface="Wingdings" pitchFamily="2" charset="2"/>
              <a:buChar char="Ø"/>
            </a:pPr>
            <a:r>
              <a:rPr lang="en-US" sz="2400" b="0" strike="noStrike" spc="-1" dirty="0" smtClean="0">
                <a:latin typeface="Times New Roman" pitchFamily="18" charset="0"/>
                <a:ea typeface="Times New Roman"/>
                <a:cs typeface="Times New Roman" pitchFamily="18" charset="0"/>
              </a:rPr>
              <a:t>Base layer</a:t>
            </a:r>
          </a:p>
          <a:p>
            <a:pPr lvl="1">
              <a:buFont typeface="Wingdings" pitchFamily="2" charset="2"/>
              <a:buChar char="Ø"/>
            </a:pPr>
            <a:endParaRPr lang="en-US" sz="2400" b="0" strike="noStrike" spc="-1" dirty="0" smtClean="0">
              <a:latin typeface="Times New Roman" pitchFamily="18" charset="0"/>
              <a:ea typeface="Times New Roman"/>
              <a:cs typeface="Times New Roman" pitchFamily="18" charset="0"/>
            </a:endParaRPr>
          </a:p>
          <a:p>
            <a:pPr lvl="1">
              <a:buFont typeface="Wingdings" pitchFamily="2" charset="2"/>
              <a:buChar char="Ø"/>
            </a:pPr>
            <a:r>
              <a:rPr lang="en-US" sz="2400" spc="-1" dirty="0" smtClean="0">
                <a:latin typeface="Times New Roman" pitchFamily="18" charset="0"/>
                <a:ea typeface="Times New Roman"/>
                <a:cs typeface="Times New Roman" pitchFamily="18" charset="0"/>
              </a:rPr>
              <a:t>Enhancement layer</a:t>
            </a:r>
          </a:p>
          <a:p>
            <a:pPr>
              <a:buFont typeface="Arial" pitchFamily="34" charset="0"/>
              <a:buChar char="•"/>
            </a:pPr>
            <a:endParaRPr lang="en-US" sz="2400" dirty="0" smtClean="0">
              <a:latin typeface="Times New Roman" pitchFamily="18" charset="0"/>
              <a:cs typeface="Times New Roman" pitchFamily="18" charset="0"/>
            </a:endParaRPr>
          </a:p>
        </p:txBody>
      </p:sp>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19</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840960" y="1600920"/>
            <a:ext cx="7618680" cy="2379960"/>
          </a:xfrm>
          <a:prstGeom prst="rect">
            <a:avLst/>
          </a:prstGeom>
          <a:noFill/>
          <a:ln>
            <a:noFill/>
          </a:ln>
        </p:spPr>
        <p:style>
          <a:lnRef idx="0">
            <a:scrgbClr r="0" g="0" b="0"/>
          </a:lnRef>
          <a:fillRef idx="0">
            <a:scrgbClr r="0" g="0" b="0"/>
          </a:fillRef>
          <a:effectRef idx="0">
            <a:scrgbClr r="0" g="0" b="0"/>
          </a:effectRef>
          <a:fontRef idx="minor"/>
        </p:style>
      </p:sp>
      <p:sp>
        <p:nvSpPr>
          <p:cNvPr id="203" name="CustomShape 2"/>
          <p:cNvSpPr/>
          <p:nvPr/>
        </p:nvSpPr>
        <p:spPr>
          <a:xfrm>
            <a:off x="195480" y="6356160"/>
            <a:ext cx="21322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204" name="CustomShape 3"/>
          <p:cNvSpPr/>
          <p:nvPr/>
        </p:nvSpPr>
        <p:spPr>
          <a:xfrm>
            <a:off x="6552720" y="6356160"/>
            <a:ext cx="21322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7748A4C-76F5-4654-98E7-F0BE74C1503B}" type="slidenum">
              <a:rPr lang="en-US" sz="1200" b="0" strike="noStrike" spc="-1">
                <a:solidFill>
                  <a:srgbClr val="8B8B8B"/>
                </a:solidFill>
                <a:latin typeface="Times New Roman"/>
                <a:ea typeface="DejaVu Sans"/>
              </a:rPr>
              <a:pPr algn="r">
                <a:lnSpc>
                  <a:spcPct val="100000"/>
                </a:lnSpc>
              </a:pPr>
              <a:t>2</a:t>
            </a:fld>
            <a:endParaRPr lang="en-US" sz="1200" b="0" strike="noStrike" spc="-1" dirty="0">
              <a:latin typeface="Arial"/>
            </a:endParaRPr>
          </a:p>
        </p:txBody>
      </p:sp>
      <p:sp>
        <p:nvSpPr>
          <p:cNvPr id="205" name="CustomShape 4"/>
          <p:cNvSpPr/>
          <p:nvPr/>
        </p:nvSpPr>
        <p:spPr>
          <a:xfrm>
            <a:off x="3123720" y="6356160"/>
            <a:ext cx="28940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06" name="CustomShape 5"/>
          <p:cNvSpPr/>
          <p:nvPr/>
        </p:nvSpPr>
        <p:spPr>
          <a:xfrm>
            <a:off x="414720" y="437760"/>
            <a:ext cx="7770960" cy="1468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1" strike="noStrike" spc="-1" dirty="0">
                <a:solidFill>
                  <a:srgbClr val="000000"/>
                </a:solidFill>
                <a:latin typeface="Times New Roman"/>
                <a:ea typeface="DejaVu Sans"/>
              </a:rPr>
              <a:t>OBJECTIVE</a:t>
            </a:r>
            <a:endParaRPr lang="en-US" sz="3600" b="0" strike="noStrike" spc="-1" dirty="0">
              <a:latin typeface="Arial"/>
            </a:endParaRPr>
          </a:p>
        </p:txBody>
      </p:sp>
      <p:sp>
        <p:nvSpPr>
          <p:cNvPr id="207" name="CustomShape 6"/>
          <p:cNvSpPr/>
          <p:nvPr/>
        </p:nvSpPr>
        <p:spPr>
          <a:xfrm>
            <a:off x="248760" y="2216160"/>
            <a:ext cx="866664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gn="just">
              <a:lnSpc>
                <a:spcPct val="100000"/>
              </a:lnSpc>
              <a:spcBef>
                <a:spcPts val="865"/>
              </a:spcBef>
              <a:buClr>
                <a:srgbClr val="000000"/>
              </a:buClr>
              <a:buSzPct val="45000"/>
              <a:buFont typeface="Wingdings" charset="2"/>
              <a:buChar char=""/>
            </a:pPr>
            <a:r>
              <a:rPr lang="en-US" sz="2400" b="0" strike="noStrike" spc="-1" dirty="0">
                <a:solidFill>
                  <a:srgbClr val="000000"/>
                </a:solidFill>
                <a:latin typeface="Times New Roman" pitchFamily="18" charset="0"/>
                <a:ea typeface="DejaVu Sans"/>
                <a:cs typeface="Times New Roman" pitchFamily="18" charset="0"/>
              </a:rPr>
              <a:t>Proposes  5G-QoE </a:t>
            </a:r>
            <a:r>
              <a:rPr lang="en-US" sz="2400" b="0" strike="noStrike" spc="-1" dirty="0" smtClean="0">
                <a:solidFill>
                  <a:srgbClr val="000000"/>
                </a:solidFill>
                <a:latin typeface="Times New Roman" pitchFamily="18" charset="0"/>
                <a:ea typeface="DejaVu Sans"/>
                <a:cs typeface="Times New Roman" pitchFamily="18" charset="0"/>
              </a:rPr>
              <a:t>framework</a:t>
            </a:r>
          </a:p>
          <a:p>
            <a:pPr marL="432000" indent="-323280" algn="just">
              <a:lnSpc>
                <a:spcPct val="100000"/>
              </a:lnSpc>
              <a:spcBef>
                <a:spcPts val="865"/>
              </a:spcBef>
              <a:buClr>
                <a:srgbClr val="000000"/>
              </a:buClr>
              <a:buSzPct val="45000"/>
              <a:buFont typeface="Wingdings" charset="2"/>
              <a:buChar char=""/>
            </a:pPr>
            <a:endParaRPr lang="en-US" sz="2400" b="0" strike="noStrike" spc="-1" dirty="0">
              <a:latin typeface="Times New Roman" pitchFamily="18" charset="0"/>
              <a:cs typeface="Times New Roman" pitchFamily="18" charset="0"/>
            </a:endParaRPr>
          </a:p>
          <a:p>
            <a:pPr marL="432000" indent="-323280" algn="just">
              <a:lnSpc>
                <a:spcPct val="100000"/>
              </a:lnSpc>
              <a:spcBef>
                <a:spcPts val="865"/>
              </a:spcBef>
              <a:buClr>
                <a:srgbClr val="000000"/>
              </a:buClr>
              <a:buSzPct val="45000"/>
              <a:buFont typeface="Wingdings" charset="2"/>
              <a:buChar char=""/>
            </a:pPr>
            <a:r>
              <a:rPr lang="en-US" sz="2400" b="0" strike="noStrike" spc="-1" dirty="0">
                <a:solidFill>
                  <a:srgbClr val="000000"/>
                </a:solidFill>
                <a:latin typeface="Times New Roman" pitchFamily="18" charset="0"/>
                <a:ea typeface="DejaVu Sans"/>
                <a:cs typeface="Times New Roman" pitchFamily="18" charset="0"/>
              </a:rPr>
              <a:t>Developed and implemented as part of EU 5G PPP </a:t>
            </a:r>
            <a:r>
              <a:rPr lang="en-US" sz="2400" b="0" strike="noStrike" spc="-1" dirty="0" smtClean="0">
                <a:solidFill>
                  <a:srgbClr val="000000"/>
                </a:solidFill>
                <a:latin typeface="Times New Roman" pitchFamily="18" charset="0"/>
                <a:ea typeface="DejaVu Sans"/>
                <a:cs typeface="Times New Roman" pitchFamily="18" charset="0"/>
              </a:rPr>
              <a:t>SELFNET.</a:t>
            </a:r>
          </a:p>
          <a:p>
            <a:pPr marL="432000" indent="-323280" algn="just">
              <a:lnSpc>
                <a:spcPct val="100000"/>
              </a:lnSpc>
              <a:spcBef>
                <a:spcPts val="865"/>
              </a:spcBef>
              <a:buClr>
                <a:srgbClr val="000000"/>
              </a:buClr>
              <a:buSzPct val="45000"/>
              <a:buFont typeface="Wingdings" charset="2"/>
              <a:buChar char=""/>
            </a:pPr>
            <a:endParaRPr lang="en-US" sz="2400" spc="-1" dirty="0" smtClean="0">
              <a:solidFill>
                <a:srgbClr val="000000"/>
              </a:solidFill>
              <a:latin typeface="Times New Roman" pitchFamily="18" charset="0"/>
              <a:cs typeface="Times New Roman" pitchFamily="18" charset="0"/>
            </a:endParaRPr>
          </a:p>
          <a:p>
            <a:pPr marL="432000" indent="-323280" algn="just">
              <a:lnSpc>
                <a:spcPct val="100000"/>
              </a:lnSpc>
              <a:spcBef>
                <a:spcPts val="865"/>
              </a:spcBef>
              <a:buClr>
                <a:srgbClr val="000000"/>
              </a:buClr>
              <a:buSzPct val="45000"/>
              <a:buFont typeface="Wingdings" charset="2"/>
              <a:buChar char=""/>
            </a:pPr>
            <a:r>
              <a:rPr lang="en-US" sz="2400" spc="-1" dirty="0" smtClean="0">
                <a:solidFill>
                  <a:srgbClr val="000000"/>
                </a:solidFill>
                <a:latin typeface="Times New Roman" pitchFamily="18" charset="0"/>
                <a:cs typeface="Times New Roman" pitchFamily="18" charset="0"/>
              </a:rPr>
              <a:t>EU 5G PPP SELFNET project has proposed a QoE-aware Self-Optimisation Use Case.</a:t>
            </a:r>
          </a:p>
          <a:p>
            <a:pPr marL="432000" indent="-323280" algn="just">
              <a:lnSpc>
                <a:spcPct val="100000"/>
              </a:lnSpc>
              <a:spcBef>
                <a:spcPts val="865"/>
              </a:spcBef>
              <a:buClr>
                <a:srgbClr val="000000"/>
              </a:buClr>
              <a:buSzPct val="45000"/>
              <a:buFont typeface="Wingdings" charset="2"/>
              <a:buChar char=""/>
            </a:pPr>
            <a:endParaRPr lang="en-US" sz="2400" spc="-1" dirty="0" smtClean="0">
              <a:solidFill>
                <a:srgbClr val="000000"/>
              </a:solidFill>
              <a:latin typeface="Times New Roman" pitchFamily="18" charset="0"/>
              <a:ea typeface="Times New Roman"/>
              <a:cs typeface="Times New Roman" pitchFamily="18" charset="0"/>
            </a:endParaRPr>
          </a:p>
          <a:p>
            <a:pPr marL="432000" indent="-323280" algn="just">
              <a:lnSpc>
                <a:spcPct val="100000"/>
              </a:lnSpc>
              <a:spcBef>
                <a:spcPts val="865"/>
              </a:spcBef>
              <a:buClr>
                <a:srgbClr val="000000"/>
              </a:buClr>
              <a:buSzPct val="45000"/>
              <a:buFont typeface="Wingdings" charset="2"/>
              <a:buChar char=""/>
            </a:pPr>
            <a:r>
              <a:rPr lang="en-US" sz="2400" spc="-1" dirty="0" smtClean="0">
                <a:solidFill>
                  <a:srgbClr val="000000"/>
                </a:solidFill>
                <a:latin typeface="Times New Roman" pitchFamily="18" charset="0"/>
                <a:ea typeface="Times New Roman"/>
                <a:cs typeface="Times New Roman" pitchFamily="18" charset="0"/>
              </a:rPr>
              <a:t>The key enabler in this use case is a QoE prediction model.</a:t>
            </a:r>
            <a:endParaRPr lang="en-US" sz="2400" spc="-1" dirty="0" smtClean="0">
              <a:latin typeface="Times New Roman" pitchFamily="18" charset="0"/>
              <a:cs typeface="Times New Roman" pitchFamily="18" charset="0"/>
            </a:endParaRPr>
          </a:p>
          <a:p>
            <a:pPr marL="432000" indent="-323280" algn="just">
              <a:lnSpc>
                <a:spcPct val="100000"/>
              </a:lnSpc>
              <a:spcBef>
                <a:spcPts val="865"/>
              </a:spcBef>
              <a:buClr>
                <a:srgbClr val="000000"/>
              </a:buClr>
              <a:buSzPct val="45000"/>
              <a:buFont typeface="Wingdings" charset="2"/>
              <a:buChar char=""/>
            </a:pPr>
            <a:endParaRPr lang="en-US" sz="2400" b="0" strike="noStrike" spc="-1" dirty="0">
              <a:latin typeface="Times New Roman" pitchFamily="18" charset="0"/>
              <a:cs typeface="Times New Roman" pitchFamily="18" charset="0"/>
            </a:endParaRPr>
          </a:p>
        </p:txBody>
      </p:sp>
      <p:sp>
        <p:nvSpPr>
          <p:cNvPr id="208"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457200" y="7620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smtClean="0">
                <a:latin typeface="Times New Roman" pitchFamily="18" charset="0"/>
                <a:cs typeface="Times New Roman" pitchFamily="18" charset="0"/>
              </a:rPr>
              <a:t>SEQUENCE SELECTION (Cond..)</a:t>
            </a:r>
            <a:endParaRPr lang="en-US" sz="3200" b="1" strike="noStrike" spc="-1" dirty="0">
              <a:latin typeface="Times New Roman" pitchFamily="18" charset="0"/>
              <a:cs typeface="Times New Roman" pitchFamily="18" charset="0"/>
            </a:endParaRPr>
          </a:p>
        </p:txBody>
      </p:sp>
      <p:sp>
        <p:nvSpPr>
          <p:cNvPr id="314" name="CustomShape 2"/>
          <p:cNvSpPr/>
          <p:nvPr/>
        </p:nvSpPr>
        <p:spPr>
          <a:xfrm>
            <a:off x="381000" y="1600200"/>
            <a:ext cx="8228160" cy="381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r>
              <a:rPr lang="en-US" sz="2400" dirty="0" smtClean="0">
                <a:latin typeface="Times New Roman" pitchFamily="18" charset="0"/>
                <a:cs typeface="Times New Roman" pitchFamily="18" charset="0"/>
              </a:rPr>
              <a:t>Base layer had a spatial resolution of 1920x1080 Full HD.</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Enhancement layer with a spatial resolution of 3840x2160.</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The clips were organised into two sets: </a:t>
            </a:r>
          </a:p>
          <a:p>
            <a:pPr>
              <a:buFont typeface="Arial" pitchFamily="34" charset="0"/>
              <a:buChar char="•"/>
            </a:pPr>
            <a:endParaRPr lang="en-US" sz="2400" dirty="0" smtClean="0">
              <a:latin typeface="Times New Roman" pitchFamily="18" charset="0"/>
              <a:cs typeface="Times New Roman" pitchFamily="18" charset="0"/>
            </a:endParaRPr>
          </a:p>
          <a:p>
            <a:pPr lvl="1">
              <a:buFont typeface="Wingdings" pitchFamily="2" charset="2"/>
              <a:buChar char="Ø"/>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en-US" sz="2400" dirty="0" smtClean="0">
                <a:latin typeface="Times New Roman" pitchFamily="18" charset="0"/>
                <a:cs typeface="Times New Roman" pitchFamily="18" charset="0"/>
              </a:rPr>
              <a:t>irst set consisted of 4 clips, all with a frame rate of 30fps</a:t>
            </a:r>
          </a:p>
          <a:p>
            <a:pPr lvl="1">
              <a:buFont typeface="Wingdings" pitchFamily="2" charset="2"/>
              <a:buChar char="Ø"/>
            </a:pPr>
            <a:endParaRPr lang="en-US" sz="2400" dirty="0" smtClean="0">
              <a:latin typeface="Times New Roman" pitchFamily="18" charset="0"/>
              <a:cs typeface="Times New Roman" pitchFamily="18" charset="0"/>
            </a:endParaRPr>
          </a:p>
          <a:p>
            <a:pPr lvl="1">
              <a:buFont typeface="Wingdings" pitchFamily="2" charset="2"/>
              <a:buChar char="Ø"/>
            </a:pPr>
            <a:r>
              <a:rPr lang="en-US" sz="2400" dirty="0" smtClean="0">
                <a:latin typeface="Times New Roman" pitchFamily="18" charset="0"/>
                <a:cs typeface="Times New Roman" pitchFamily="18" charset="0"/>
              </a:rPr>
              <a:t> Second set of 5 sequences each with a frame rate of 24fps</a:t>
            </a:r>
            <a:endParaRPr lang="en-US" sz="2400" b="0" strike="noStrike" spc="-1" dirty="0" smtClean="0">
              <a:latin typeface="Times New Roman" pitchFamily="18" charset="0"/>
              <a:ea typeface="Times New Roman"/>
              <a:cs typeface="Times New Roman" pitchFamily="18" charset="0"/>
            </a:endParaRPr>
          </a:p>
          <a:p>
            <a:pPr lvl="1">
              <a:buFont typeface="Wingdings" pitchFamily="2" charset="2"/>
              <a:buChar char="Ø"/>
            </a:pPr>
            <a:endParaRPr lang="en-US" sz="2400" spc="-1" dirty="0">
              <a:latin typeface="Times New Roman" pitchFamily="18" charset="0"/>
              <a:ea typeface="Times New Roman"/>
              <a:cs typeface="Times New Roman" pitchFamily="18" charset="0"/>
            </a:endParaRPr>
          </a:p>
        </p:txBody>
      </p:sp>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20</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21</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1308233"/>
            <a:ext cx="3718889" cy="458793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1" y="1167792"/>
            <a:ext cx="3124199" cy="4659431"/>
          </a:xfrm>
          <a:prstGeom prst="rect">
            <a:avLst/>
          </a:prstGeom>
        </p:spPr>
      </p:pic>
      <p:sp>
        <p:nvSpPr>
          <p:cNvPr id="11" name="TextBox 10"/>
          <p:cNvSpPr txBox="1"/>
          <p:nvPr/>
        </p:nvSpPr>
        <p:spPr>
          <a:xfrm>
            <a:off x="1600200" y="1002268"/>
            <a:ext cx="889987" cy="369332"/>
          </a:xfrm>
          <a:prstGeom prst="rect">
            <a:avLst/>
          </a:prstGeom>
          <a:noFill/>
        </p:spPr>
        <p:txBody>
          <a:bodyPr wrap="none" rtlCol="0">
            <a:spAutoFit/>
          </a:bodyPr>
          <a:lstStyle/>
          <a:p>
            <a:r>
              <a:rPr lang="en-US" dirty="0" smtClean="0"/>
              <a:t>30FPS</a:t>
            </a:r>
            <a:endParaRPr lang="en-US" dirty="0"/>
          </a:p>
        </p:txBody>
      </p:sp>
      <p:sp>
        <p:nvSpPr>
          <p:cNvPr id="12" name="TextBox 11"/>
          <p:cNvSpPr txBox="1"/>
          <p:nvPr/>
        </p:nvSpPr>
        <p:spPr>
          <a:xfrm>
            <a:off x="6400800" y="926068"/>
            <a:ext cx="889987" cy="369332"/>
          </a:xfrm>
          <a:prstGeom prst="rect">
            <a:avLst/>
          </a:prstGeom>
          <a:noFill/>
        </p:spPr>
        <p:txBody>
          <a:bodyPr wrap="none" rtlCol="0">
            <a:spAutoFit/>
          </a:bodyPr>
          <a:lstStyle/>
          <a:p>
            <a:r>
              <a:rPr lang="en-US" dirty="0" smtClean="0"/>
              <a:t>24FPS</a:t>
            </a:r>
            <a:endParaRPr lang="en-US" dirty="0"/>
          </a:p>
        </p:txBody>
      </p:sp>
      <p:sp>
        <p:nvSpPr>
          <p:cNvPr id="13" name="Rectangle 12"/>
          <p:cNvSpPr/>
          <p:nvPr/>
        </p:nvSpPr>
        <p:spPr>
          <a:xfrm>
            <a:off x="1295400" y="5943600"/>
            <a:ext cx="7086600" cy="369332"/>
          </a:xfrm>
          <a:prstGeom prst="rect">
            <a:avLst/>
          </a:prstGeom>
        </p:spPr>
        <p:txBody>
          <a:bodyPr wrap="square">
            <a:spAutoFit/>
          </a:bodyPr>
          <a:lstStyle/>
          <a:p>
            <a:r>
              <a:rPr lang="en-US" dirty="0" smtClean="0"/>
              <a:t>Courtesy : https://ieeexplore.ieee.org/document/8332093/</a:t>
            </a:r>
            <a:endParaRPr lang="en-US" dirty="0"/>
          </a:p>
        </p:txBody>
      </p:sp>
      <p:sp>
        <p:nvSpPr>
          <p:cNvPr id="14" name="CustomShape 1"/>
          <p:cNvSpPr/>
          <p:nvPr/>
        </p:nvSpPr>
        <p:spPr>
          <a:xfrm>
            <a:off x="609600" y="152400"/>
            <a:ext cx="7924800" cy="83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smtClean="0">
                <a:latin typeface="Times New Roman" pitchFamily="18" charset="0"/>
                <a:cs typeface="Times New Roman" pitchFamily="18" charset="0"/>
              </a:rPr>
              <a:t>SEQUENCE SELECTION (Cond..)</a:t>
            </a:r>
            <a:endParaRPr lang="en-US" sz="3200" b="1" strike="noStrike" spc="-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smtClean="0">
                <a:latin typeface="Times New Roman" pitchFamily="18" charset="0"/>
                <a:cs typeface="Times New Roman" pitchFamily="18" charset="0"/>
              </a:rPr>
              <a:t>SUBJECTIVE TESTING PLATFORM</a:t>
            </a:r>
            <a:endParaRPr lang="en-US" sz="3200" b="1" strike="noStrike" spc="-1" dirty="0">
              <a:latin typeface="Times New Roman" pitchFamily="18" charset="0"/>
              <a:cs typeface="Times New Roman" pitchFamily="18" charset="0"/>
            </a:endParaRPr>
          </a:p>
        </p:txBody>
      </p:sp>
      <p:sp>
        <p:nvSpPr>
          <p:cNvPr id="314" name="CustomShape 2"/>
          <p:cNvSpPr/>
          <p:nvPr/>
        </p:nvSpPr>
        <p:spPr>
          <a:xfrm>
            <a:off x="228600" y="1676400"/>
            <a:ext cx="8915400" cy="434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numCol="1"/>
          <a:lstStyle/>
          <a:p>
            <a:pPr>
              <a:buFont typeface="Arial" pitchFamily="34" charset="0"/>
              <a:buChar char="•"/>
            </a:pPr>
            <a:r>
              <a:rPr lang="en-US" sz="2500" dirty="0" smtClean="0">
                <a:latin typeface="Times New Roman" pitchFamily="18" charset="0"/>
                <a:cs typeface="Times New Roman" pitchFamily="18" charset="0"/>
              </a:rPr>
              <a:t>Video sample compared with the </a:t>
            </a:r>
            <a:r>
              <a:rPr lang="en-US" sz="2500" dirty="0">
                <a:latin typeface="Times New Roman" pitchFamily="18" charset="0"/>
                <a:cs typeface="Times New Roman" pitchFamily="18" charset="0"/>
              </a:rPr>
              <a:t>reference </a:t>
            </a:r>
            <a:r>
              <a:rPr lang="en-US" sz="2500" dirty="0" smtClean="0">
                <a:latin typeface="Times New Roman" pitchFamily="18" charset="0"/>
                <a:cs typeface="Times New Roman" pitchFamily="18" charset="0"/>
              </a:rPr>
              <a:t>sample </a:t>
            </a:r>
            <a:r>
              <a:rPr lang="en-US" sz="2500" dirty="0">
                <a:latin typeface="Times New Roman" pitchFamily="18" charset="0"/>
                <a:cs typeface="Times New Roman" pitchFamily="18" charset="0"/>
              </a:rPr>
              <a:t>same video </a:t>
            </a:r>
            <a:r>
              <a:rPr lang="en-US" sz="2500" dirty="0" smtClean="0">
                <a:latin typeface="Times New Roman" pitchFamily="18" charset="0"/>
                <a:cs typeface="Times New Roman" pitchFamily="18" charset="0"/>
              </a:rPr>
              <a:t>clip.</a:t>
            </a:r>
          </a:p>
          <a:p>
            <a:pPr algn="just">
              <a:buFont typeface="Arial" pitchFamily="34" charset="0"/>
              <a:buChar char="•"/>
            </a:pPr>
            <a:endParaRPr lang="en-US" sz="2500" dirty="0" smtClean="0">
              <a:latin typeface="Times New Roman" pitchFamily="18" charset="0"/>
              <a:cs typeface="Times New Roman" pitchFamily="18" charset="0"/>
            </a:endParaRPr>
          </a:p>
          <a:p>
            <a:pPr algn="just">
              <a:buFont typeface="Arial" pitchFamily="34" charset="0"/>
              <a:buChar char="•"/>
            </a:pPr>
            <a:r>
              <a:rPr lang="en-US" sz="2600" dirty="0" smtClean="0">
                <a:latin typeface="Times New Roman" pitchFamily="18" charset="0"/>
                <a:cs typeface="Times New Roman" pitchFamily="18" charset="0"/>
              </a:rPr>
              <a:t>Three nodes</a:t>
            </a:r>
          </a:p>
          <a:p>
            <a:pPr lvl="1" algn="just">
              <a:lnSpc>
                <a:spcPct val="150000"/>
              </a:lnSpc>
              <a:buFont typeface="Arial" pitchFamily="34" charset="0"/>
              <a:buChar char="•"/>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S</a:t>
            </a:r>
            <a:r>
              <a:rPr lang="en-US" sz="2600" dirty="0" smtClean="0">
                <a:latin typeface="Times New Roman" pitchFamily="18" charset="0"/>
                <a:cs typeface="Times New Roman" pitchFamily="18" charset="0"/>
              </a:rPr>
              <a:t>erver </a:t>
            </a:r>
            <a:r>
              <a:rPr lang="en-US" sz="2600" dirty="0" smtClean="0">
                <a:latin typeface="Times New Roman" pitchFamily="18" charset="0"/>
                <a:cs typeface="Times New Roman" pitchFamily="18" charset="0"/>
              </a:rPr>
              <a:t>node</a:t>
            </a:r>
          </a:p>
          <a:p>
            <a:pPr lvl="1" algn="just">
              <a:lnSpc>
                <a:spcPct val="150000"/>
              </a:lnSpc>
              <a:buFont typeface="Arial" pitchFamily="34" charset="0"/>
              <a:buChar char="•"/>
            </a:pPr>
            <a:r>
              <a:rPr lang="en-US" sz="2600" dirty="0" smtClean="0">
                <a:latin typeface="Times New Roman" pitchFamily="18" charset="0"/>
                <a:cs typeface="Times New Roman" pitchFamily="18" charset="0"/>
              </a:rPr>
              <a:t> Intermediate </a:t>
            </a:r>
            <a:r>
              <a:rPr lang="en-US" sz="2600" dirty="0" smtClean="0">
                <a:latin typeface="Times New Roman" pitchFamily="18" charset="0"/>
                <a:cs typeface="Times New Roman" pitchFamily="18" charset="0"/>
              </a:rPr>
              <a:t>routing node</a:t>
            </a:r>
          </a:p>
          <a:p>
            <a:pPr lvl="1" algn="just">
              <a:lnSpc>
                <a:spcPct val="150000"/>
              </a:lnSpc>
              <a:buFont typeface="Arial" pitchFamily="34" charset="0"/>
              <a:buChar char="•"/>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C</a:t>
            </a:r>
            <a:r>
              <a:rPr lang="en-US" sz="2600" dirty="0" smtClean="0">
                <a:latin typeface="Times New Roman" pitchFamily="18" charset="0"/>
                <a:cs typeface="Times New Roman" pitchFamily="18" charset="0"/>
              </a:rPr>
              <a:t>lient </a:t>
            </a:r>
            <a:r>
              <a:rPr lang="en-US" sz="2600" dirty="0" smtClean="0">
                <a:latin typeface="Times New Roman" pitchFamily="18" charset="0"/>
                <a:cs typeface="Times New Roman" pitchFamily="18" charset="0"/>
              </a:rPr>
              <a:t>node</a:t>
            </a:r>
            <a:endParaRPr lang="en-US" sz="2600" b="0" strike="noStrike" spc="-1" dirty="0">
              <a:latin typeface="Times New Roman" pitchFamily="18" charset="0"/>
              <a:ea typeface="Times New Roman"/>
              <a:cs typeface="Times New Roman" pitchFamily="18" charset="0"/>
            </a:endParaRPr>
          </a:p>
        </p:txBody>
      </p:sp>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22</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23</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
        <p:nvSpPr>
          <p:cNvPr id="13" name="Rectangle 12"/>
          <p:cNvSpPr/>
          <p:nvPr/>
        </p:nvSpPr>
        <p:spPr>
          <a:xfrm>
            <a:off x="1295400" y="5943600"/>
            <a:ext cx="7086600" cy="369332"/>
          </a:xfrm>
          <a:prstGeom prst="rect">
            <a:avLst/>
          </a:prstGeom>
        </p:spPr>
        <p:txBody>
          <a:bodyPr wrap="square">
            <a:spAutoFit/>
          </a:bodyPr>
          <a:lstStyle/>
          <a:p>
            <a:r>
              <a:rPr lang="en-US" dirty="0" smtClean="0"/>
              <a:t>Courtesy : https://ieeexplore.ieee.org/document/8332093/</a:t>
            </a:r>
            <a:endParaRPr lang="en-US" dirty="0"/>
          </a:p>
        </p:txBody>
      </p:sp>
      <p:pic>
        <p:nvPicPr>
          <p:cNvPr id="14" name="Picture 13" descr="wang6-2816786-large.gif"/>
          <p:cNvPicPr>
            <a:picLocks noChangeAspect="1"/>
          </p:cNvPicPr>
          <p:nvPr/>
        </p:nvPicPr>
        <p:blipFill>
          <a:blip r:embed="rId3" cstate="print"/>
          <a:stretch>
            <a:fillRect/>
          </a:stretch>
        </p:blipFill>
        <p:spPr>
          <a:xfrm>
            <a:off x="533400" y="1676400"/>
            <a:ext cx="7810500" cy="3752850"/>
          </a:xfrm>
          <a:prstGeom prst="rect">
            <a:avLst/>
          </a:prstGeom>
        </p:spPr>
      </p:pic>
      <p:sp>
        <p:nvSpPr>
          <p:cNvPr id="9"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smtClean="0">
                <a:latin typeface="Times New Roman" pitchFamily="18" charset="0"/>
                <a:cs typeface="Times New Roman" pitchFamily="18" charset="0"/>
              </a:rPr>
              <a:t>SUBJECTIVE TESTING PLATFORM (Cond..)</a:t>
            </a:r>
            <a:endParaRPr lang="en-US" sz="3200" b="1" strike="noStrike" spc="-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smtClean="0">
                <a:latin typeface="Times New Roman" pitchFamily="18" charset="0"/>
                <a:cs typeface="Times New Roman" pitchFamily="18" charset="0"/>
              </a:rPr>
              <a:t>SUBJECTIVE EVALUATION </a:t>
            </a:r>
            <a:endParaRPr lang="en-US" sz="3200" b="1" strike="noStrike" spc="-1" dirty="0">
              <a:latin typeface="Times New Roman" pitchFamily="18" charset="0"/>
              <a:cs typeface="Times New Roman" pitchFamily="18" charset="0"/>
            </a:endParaRPr>
          </a:p>
        </p:txBody>
      </p:sp>
      <p:sp>
        <p:nvSpPr>
          <p:cNvPr id="314" name="CustomShape 2"/>
          <p:cNvSpPr/>
          <p:nvPr/>
        </p:nvSpPr>
        <p:spPr>
          <a:xfrm>
            <a:off x="0" y="1676400"/>
            <a:ext cx="9144000" cy="472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numCol="1"/>
          <a:lstStyle/>
          <a:p>
            <a:pPr algn="just">
              <a:buFont typeface="Arial" pitchFamily="34" charset="0"/>
              <a:buChar char="•"/>
            </a:pPr>
            <a:r>
              <a:rPr lang="en-US" sz="2400" dirty="0">
                <a:latin typeface="Times New Roman" pitchFamily="18" charset="0"/>
                <a:cs typeface="Times New Roman" pitchFamily="18" charset="0"/>
              </a:rPr>
              <a:t>Subjects </a:t>
            </a:r>
            <a:r>
              <a:rPr lang="en-US" sz="2400" dirty="0" smtClean="0">
                <a:latin typeface="Times New Roman" pitchFamily="18" charset="0"/>
                <a:cs typeface="Times New Roman" pitchFamily="18" charset="0"/>
              </a:rPr>
              <a:t>view the </a:t>
            </a:r>
            <a:r>
              <a:rPr lang="en-US" sz="2400" dirty="0">
                <a:latin typeface="Times New Roman" pitchFamily="18" charset="0"/>
                <a:cs typeface="Times New Roman" pitchFamily="18" charset="0"/>
              </a:rPr>
              <a:t>series of video clips, each </a:t>
            </a:r>
            <a:r>
              <a:rPr lang="en-US" sz="2400" dirty="0" smtClean="0">
                <a:latin typeface="Times New Roman" pitchFamily="18" charset="0"/>
                <a:cs typeface="Times New Roman" pitchFamily="18" charset="0"/>
              </a:rPr>
              <a:t>of 10 </a:t>
            </a:r>
            <a:r>
              <a:rPr lang="en-US" sz="2400" dirty="0">
                <a:latin typeface="Times New Roman" pitchFamily="18" charset="0"/>
                <a:cs typeface="Times New Roman" pitchFamily="18" charset="0"/>
              </a:rPr>
              <a:t>seconds </a:t>
            </a:r>
            <a:r>
              <a:rPr lang="en-US" sz="2400" dirty="0" smtClean="0">
                <a:latin typeface="Times New Roman" pitchFamily="18" charset="0"/>
                <a:cs typeface="Times New Roman" pitchFamily="18" charset="0"/>
              </a:rPr>
              <a:t>duration</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clips were presented </a:t>
            </a:r>
            <a:r>
              <a:rPr lang="en-US" sz="2400" dirty="0" smtClean="0">
                <a:latin typeface="Times New Roman" pitchFamily="18" charset="0"/>
                <a:cs typeface="Times New Roman" pitchFamily="18" charset="0"/>
              </a:rPr>
              <a:t>in pairs </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F</a:t>
            </a:r>
            <a:r>
              <a:rPr lang="en-US" sz="2400" dirty="0" smtClean="0">
                <a:latin typeface="Times New Roman" pitchFamily="18" charset="0"/>
                <a:cs typeface="Times New Roman" pitchFamily="18" charset="0"/>
              </a:rPr>
              <a:t>irst the </a:t>
            </a:r>
            <a:r>
              <a:rPr lang="en-US" sz="2400" dirty="0">
                <a:latin typeface="Times New Roman" pitchFamily="18" charset="0"/>
                <a:cs typeface="Times New Roman" pitchFamily="18" charset="0"/>
              </a:rPr>
              <a:t>reference video played </a:t>
            </a:r>
            <a:r>
              <a:rPr lang="en-US" sz="2400" dirty="0" smtClean="0">
                <a:latin typeface="Times New Roman" pitchFamily="18" charset="0"/>
                <a:cs typeface="Times New Roman" pitchFamily="18" charset="0"/>
              </a:rPr>
              <a:t>locally at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client</a:t>
            </a:r>
          </a:p>
        </p:txBody>
      </p:sp>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24</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3048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smtClean="0">
                <a:latin typeface="Times New Roman" pitchFamily="18" charset="0"/>
                <a:cs typeface="Times New Roman" pitchFamily="18" charset="0"/>
              </a:rPr>
              <a:t>SUBJECTIVE EVALUATION (Cond..) </a:t>
            </a:r>
            <a:endParaRPr lang="en-US" sz="3200" b="1" strike="noStrike" spc="-1" dirty="0">
              <a:latin typeface="Times New Roman" pitchFamily="18" charset="0"/>
              <a:cs typeface="Times New Roman" pitchFamily="18" charset="0"/>
            </a:endParaRPr>
          </a:p>
        </p:txBody>
      </p:sp>
      <p:sp>
        <p:nvSpPr>
          <p:cNvPr id="314" name="CustomShape 2"/>
          <p:cNvSpPr/>
          <p:nvPr/>
        </p:nvSpPr>
        <p:spPr>
          <a:xfrm>
            <a:off x="0" y="1676400"/>
            <a:ext cx="9144000" cy="472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numCol="1"/>
          <a:lstStyle/>
          <a:p>
            <a:pPr algn="just">
              <a:buFont typeface="Arial" pitchFamily="34" charset="0"/>
              <a:buChar char="•"/>
            </a:pPr>
            <a:r>
              <a:rPr lang="en-US" sz="2400" dirty="0" smtClean="0">
                <a:latin typeface="Times New Roman" pitchFamily="18" charset="0"/>
                <a:cs typeface="Times New Roman" pitchFamily="18" charset="0"/>
              </a:rPr>
              <a:t>After </a:t>
            </a:r>
            <a:r>
              <a:rPr lang="en-US" sz="2400" dirty="0">
                <a:latin typeface="Times New Roman" pitchFamily="18" charset="0"/>
                <a:cs typeface="Times New Roman" pitchFamily="18" charset="0"/>
              </a:rPr>
              <a:t>a 5 </a:t>
            </a:r>
            <a:r>
              <a:rPr lang="en-US" sz="2400" dirty="0" smtClean="0">
                <a:latin typeface="Times New Roman" pitchFamily="18" charset="0"/>
                <a:cs typeface="Times New Roman" pitchFamily="18" charset="0"/>
              </a:rPr>
              <a:t>seconds views </a:t>
            </a:r>
            <a:r>
              <a:rPr lang="en-US" sz="2400" dirty="0">
                <a:latin typeface="Times New Roman" pitchFamily="18" charset="0"/>
                <a:cs typeface="Times New Roman" pitchFamily="18" charset="0"/>
              </a:rPr>
              <a:t>another </a:t>
            </a:r>
            <a:r>
              <a:rPr lang="en-US" sz="2400" dirty="0" smtClean="0">
                <a:latin typeface="Times New Roman" pitchFamily="18" charset="0"/>
                <a:cs typeface="Times New Roman" pitchFamily="18" charset="0"/>
              </a:rPr>
              <a:t>copy of </a:t>
            </a:r>
            <a:r>
              <a:rPr lang="en-US" sz="2400" dirty="0">
                <a:latin typeface="Times New Roman" pitchFamily="18" charset="0"/>
                <a:cs typeface="Times New Roman" pitchFamily="18" charset="0"/>
              </a:rPr>
              <a:t>the same video </a:t>
            </a:r>
            <a:r>
              <a:rPr lang="en-US" sz="2400" dirty="0" smtClean="0">
                <a:latin typeface="Times New Roman" pitchFamily="18" charset="0"/>
                <a:cs typeface="Times New Roman" pitchFamily="18" charset="0"/>
              </a:rPr>
              <a:t>streamed</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Subjects record </a:t>
            </a:r>
            <a:r>
              <a:rPr lang="en-US" sz="2400" dirty="0">
                <a:latin typeface="Times New Roman" pitchFamily="18" charset="0"/>
                <a:cs typeface="Times New Roman" pitchFamily="18" charset="0"/>
              </a:rPr>
              <a:t>their subjective </a:t>
            </a:r>
            <a:r>
              <a:rPr lang="en-US" sz="2400" dirty="0" smtClean="0">
                <a:latin typeface="Times New Roman" pitchFamily="18" charset="0"/>
                <a:cs typeface="Times New Roman" pitchFamily="18" charset="0"/>
              </a:rPr>
              <a:t>opinion using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ACR) </a:t>
            </a:r>
            <a:r>
              <a:rPr lang="en-US" sz="2400" dirty="0" smtClean="0">
                <a:latin typeface="Times New Roman" pitchFamily="18" charset="0"/>
                <a:cs typeface="Times New Roman" pitchFamily="18" charset="0"/>
              </a:rPr>
              <a:t>scale.</a:t>
            </a:r>
            <a:endParaRPr lang="en-US" sz="2400" b="0" strike="noStrike" spc="-1" dirty="0">
              <a:latin typeface="Times New Roman" pitchFamily="18" charset="0"/>
              <a:ea typeface="Times New Roman"/>
              <a:cs typeface="Times New Roman" pitchFamily="18" charset="0"/>
            </a:endParaRPr>
          </a:p>
        </p:txBody>
      </p:sp>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25</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26</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
        <p:nvSpPr>
          <p:cNvPr id="13" name="Rectangle 12"/>
          <p:cNvSpPr/>
          <p:nvPr/>
        </p:nvSpPr>
        <p:spPr>
          <a:xfrm>
            <a:off x="1295400" y="5943600"/>
            <a:ext cx="7086600" cy="369332"/>
          </a:xfrm>
          <a:prstGeom prst="rect">
            <a:avLst/>
          </a:prstGeom>
        </p:spPr>
        <p:txBody>
          <a:bodyPr wrap="square">
            <a:spAutoFit/>
          </a:bodyPr>
          <a:lstStyle/>
          <a:p>
            <a:r>
              <a:rPr lang="en-US" dirty="0" smtClean="0"/>
              <a:t>Courtesy : https://ieeexplore.ieee.org/document/8332093/</a:t>
            </a:r>
            <a:endParaRPr lang="en-US" dirty="0"/>
          </a:p>
        </p:txBody>
      </p:sp>
      <p:pic>
        <p:nvPicPr>
          <p:cNvPr id="9" name="Picture 8" descr="acr.jpg"/>
          <p:cNvPicPr>
            <a:picLocks noChangeAspect="1"/>
          </p:cNvPicPr>
          <p:nvPr/>
        </p:nvPicPr>
        <p:blipFill>
          <a:blip r:embed="rId3" cstate="print"/>
          <a:stretch>
            <a:fillRect/>
          </a:stretch>
        </p:blipFill>
        <p:spPr>
          <a:xfrm>
            <a:off x="838200" y="1371600"/>
            <a:ext cx="7010400" cy="3124200"/>
          </a:xfrm>
          <a:prstGeom prst="rect">
            <a:avLst/>
          </a:prstGeom>
        </p:spPr>
      </p:pic>
      <p:sp>
        <p:nvSpPr>
          <p:cNvPr id="10" name="TextBox 9"/>
          <p:cNvSpPr txBox="1"/>
          <p:nvPr/>
        </p:nvSpPr>
        <p:spPr>
          <a:xfrm>
            <a:off x="609600" y="685800"/>
            <a:ext cx="8146013"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ABSOLUTE CATEGORY RATING(ACR) SCALE</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smtClean="0">
                <a:latin typeface="Times New Roman" pitchFamily="18" charset="0"/>
                <a:cs typeface="Times New Roman" pitchFamily="18" charset="0"/>
              </a:rPr>
              <a:t>MEAN OPINION SCORE (MOS)</a:t>
            </a:r>
            <a:endParaRPr lang="en-US" sz="3200" b="1" strike="noStrike" spc="-1" dirty="0">
              <a:latin typeface="Times New Roman" pitchFamily="18" charset="0"/>
              <a:cs typeface="Times New Roman" pitchFamily="18" charset="0"/>
            </a:endParaRPr>
          </a:p>
        </p:txBody>
      </p:sp>
      <p:sp>
        <p:nvSpPr>
          <p:cNvPr id="314" name="CustomShape 2"/>
          <p:cNvSpPr/>
          <p:nvPr/>
        </p:nvSpPr>
        <p:spPr>
          <a:xfrm>
            <a:off x="228600" y="1676400"/>
            <a:ext cx="8915400" cy="434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numCol="1"/>
          <a:lstStyle/>
          <a:p>
            <a:pPr algn="just">
              <a:buFont typeface="Arial" pitchFamily="34" charset="0"/>
              <a:buChar char="•"/>
            </a:pPr>
            <a:r>
              <a:rPr lang="en-US" sz="2400" dirty="0" smtClean="0">
                <a:latin typeface="Times New Roman" pitchFamily="18" charset="0"/>
                <a:cs typeface="Times New Roman" pitchFamily="18" charset="0"/>
              </a:rPr>
              <a:t>Arithmetic </a:t>
            </a:r>
            <a:r>
              <a:rPr lang="en-US" sz="2400" dirty="0">
                <a:latin typeface="Times New Roman" pitchFamily="18" charset="0"/>
                <a:cs typeface="Times New Roman" pitchFamily="18" charset="0"/>
              </a:rPr>
              <a:t>mean of the scores </a:t>
            </a:r>
            <a:r>
              <a:rPr lang="en-US" sz="2400" dirty="0" smtClean="0">
                <a:latin typeface="Times New Roman" pitchFamily="18" charset="0"/>
                <a:cs typeface="Times New Roman" pitchFamily="18" charset="0"/>
              </a:rPr>
              <a:t>provided by </a:t>
            </a:r>
            <a:r>
              <a:rPr lang="en-US" sz="2400" dirty="0">
                <a:latin typeface="Times New Roman" pitchFamily="18" charset="0"/>
                <a:cs typeface="Times New Roman" pitchFamily="18" charset="0"/>
              </a:rPr>
              <a:t>individual human </a:t>
            </a:r>
            <a:r>
              <a:rPr lang="en-US" sz="2400" dirty="0" smtClean="0">
                <a:latin typeface="Times New Roman" pitchFamily="18" charset="0"/>
                <a:cs typeface="Times New Roman" pitchFamily="18" charset="0"/>
              </a:rPr>
              <a:t>subjects.</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endParaRPr lang="en-US" sz="2400" dirty="0">
              <a:latin typeface="Times New Roman" pitchFamily="18" charset="0"/>
              <a:cs typeface="Times New Roman" pitchFamily="18" charset="0"/>
            </a:endParaRPr>
          </a:p>
          <a:p>
            <a:pPr algn="r">
              <a:buFont typeface="Arial" pitchFamily="34" charset="0"/>
              <a:buChar char="•"/>
            </a:pPr>
            <a:endParaRPr lang="en-US" sz="2000" dirty="0" smtClean="0">
              <a:latin typeface="Times New Roman" pitchFamily="18" charset="0"/>
              <a:cs typeface="Times New Roman" pitchFamily="18" charset="0"/>
            </a:endParaRPr>
          </a:p>
          <a:p>
            <a:pPr algn="r"/>
            <a:r>
              <a:rPr lang="en-US" sz="2000" dirty="0" smtClean="0">
                <a:latin typeface="Times New Roman" pitchFamily="18" charset="0"/>
                <a:cs typeface="Times New Roman" pitchFamily="18" charset="0"/>
              </a:rPr>
              <a:t>R is the </a:t>
            </a:r>
            <a:r>
              <a:rPr lang="en-US" sz="2000" dirty="0">
                <a:latin typeface="Times New Roman" pitchFamily="18" charset="0"/>
                <a:cs typeface="Times New Roman" pitchFamily="18" charset="0"/>
              </a:rPr>
              <a:t>rating provided by an individual </a:t>
            </a:r>
            <a:r>
              <a:rPr lang="en-US" sz="2000" dirty="0" smtClean="0">
                <a:latin typeface="Times New Roman" pitchFamily="18" charset="0"/>
                <a:cs typeface="Times New Roman" pitchFamily="18" charset="0"/>
              </a:rPr>
              <a:t>user</a:t>
            </a:r>
          </a:p>
          <a:p>
            <a:pPr algn="ct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N is </a:t>
            </a: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number of users</a:t>
            </a:r>
            <a:endParaRPr lang="en-US" sz="2000" dirty="0">
              <a:latin typeface="Times New Roman" pitchFamily="18" charset="0"/>
              <a:cs typeface="Times New Roman" pitchFamily="18" charset="0"/>
            </a:endParaRPr>
          </a:p>
        </p:txBody>
      </p:sp>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27</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pic>
        <p:nvPicPr>
          <p:cNvPr id="9" name="Picture 8" descr="MOS.jpg"/>
          <p:cNvPicPr>
            <a:picLocks noChangeAspect="1"/>
          </p:cNvPicPr>
          <p:nvPr/>
        </p:nvPicPr>
        <p:blipFill>
          <a:blip r:embed="rId3" cstate="print"/>
          <a:stretch>
            <a:fillRect/>
          </a:stretch>
        </p:blipFill>
        <p:spPr>
          <a:xfrm>
            <a:off x="1066800" y="2438400"/>
            <a:ext cx="3276600" cy="14478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smtClean="0">
                <a:latin typeface="Times New Roman" pitchFamily="18" charset="0"/>
                <a:cs typeface="Times New Roman" pitchFamily="18" charset="0"/>
              </a:rPr>
              <a:t>CONGESTION INDEX (CI)</a:t>
            </a:r>
            <a:endParaRPr lang="en-US" sz="3200" b="1" strike="noStrike" spc="-1" dirty="0">
              <a:latin typeface="Times New Roman" pitchFamily="18" charset="0"/>
              <a:cs typeface="Times New Roman" pitchFamily="18" charset="0"/>
            </a:endParaRPr>
          </a:p>
        </p:txBody>
      </p:sp>
      <p:sp>
        <p:nvSpPr>
          <p:cNvPr id="314" name="CustomShape 2"/>
          <p:cNvSpPr/>
          <p:nvPr/>
        </p:nvSpPr>
        <p:spPr>
          <a:xfrm>
            <a:off x="228600" y="1676400"/>
            <a:ext cx="8915400" cy="434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numCol="1"/>
          <a:lstStyle/>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endParaRPr lang="en-US" sz="2400" dirty="0">
              <a:latin typeface="Times New Roman" pitchFamily="18" charset="0"/>
              <a:cs typeface="Times New Roman" pitchFamily="18" charset="0"/>
            </a:endParaRPr>
          </a:p>
          <a:p>
            <a:pPr algn="r"/>
            <a:r>
              <a:rPr lang="en-US" sz="2000" dirty="0" smtClean="0">
                <a:latin typeface="Times New Roman" pitchFamily="18" charset="0"/>
                <a:cs typeface="Times New Roman" pitchFamily="18" charset="0"/>
              </a:rPr>
              <a:t>M-Maximum required bandwidth</a:t>
            </a:r>
          </a:p>
          <a:p>
            <a:pPr algn="ctr"/>
            <a:r>
              <a:rPr lang="en-US" sz="2000" dirty="0" smtClean="0">
                <a:latin typeface="Times New Roman" pitchFamily="18" charset="0"/>
                <a:cs typeface="Times New Roman" pitchFamily="18" charset="0"/>
              </a:rPr>
              <a:t>			          	            A-Available Bandwidth</a:t>
            </a:r>
          </a:p>
          <a:p>
            <a:pPr algn="just">
              <a:buFont typeface="Arial" pitchFamily="34" charset="0"/>
              <a:buChar char="•"/>
            </a:pPr>
            <a:endParaRPr lang="en-US" sz="2400" dirty="0">
              <a:latin typeface="Times New Roman" pitchFamily="18" charset="0"/>
              <a:cs typeface="Times New Roman" pitchFamily="18" charset="0"/>
            </a:endParaRPr>
          </a:p>
          <a:p>
            <a:endParaRPr lang="en-US" sz="2400" i="1" dirty="0">
              <a:latin typeface="Times New Roman" pitchFamily="18" charset="0"/>
              <a:cs typeface="Times New Roman" pitchFamily="18" charset="0"/>
            </a:endParaRPr>
          </a:p>
        </p:txBody>
      </p:sp>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28</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pic>
        <p:nvPicPr>
          <p:cNvPr id="10" name="Picture 9" descr="ci.jpg"/>
          <p:cNvPicPr>
            <a:picLocks noChangeAspect="1"/>
          </p:cNvPicPr>
          <p:nvPr/>
        </p:nvPicPr>
        <p:blipFill>
          <a:blip r:embed="rId3" cstate="print"/>
          <a:stretch>
            <a:fillRect/>
          </a:stretch>
        </p:blipFill>
        <p:spPr>
          <a:xfrm>
            <a:off x="2286000" y="2438400"/>
            <a:ext cx="3195782" cy="12192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smtClean="0">
                <a:latin typeface="Times New Roman" pitchFamily="18" charset="0"/>
                <a:cs typeface="Times New Roman" pitchFamily="18" charset="0"/>
              </a:rPr>
              <a:t>QUALITY  INDEX (Q)</a:t>
            </a:r>
            <a:endParaRPr lang="en-US" sz="3200" b="1" strike="noStrike" spc="-1" dirty="0">
              <a:latin typeface="Times New Roman" pitchFamily="18" charset="0"/>
              <a:cs typeface="Times New Roman" pitchFamily="18" charset="0"/>
            </a:endParaRPr>
          </a:p>
        </p:txBody>
      </p:sp>
      <p:sp>
        <p:nvSpPr>
          <p:cNvPr id="314" name="CustomShape 2"/>
          <p:cNvSpPr/>
          <p:nvPr/>
        </p:nvSpPr>
        <p:spPr>
          <a:xfrm>
            <a:off x="228600" y="1371600"/>
            <a:ext cx="8915400" cy="266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numCol="1"/>
          <a:lstStyle/>
          <a:p>
            <a:pPr algn="just"/>
            <a:endParaRPr lang="en-US" sz="2400" dirty="0">
              <a:latin typeface="Times New Roman" pitchFamily="18" charset="0"/>
              <a:cs typeface="Times New Roman" pitchFamily="18" charset="0"/>
            </a:endParaRP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endParaRPr lang="en-US" sz="2400" dirty="0">
              <a:latin typeface="Times New Roman" pitchFamily="18" charset="0"/>
              <a:cs typeface="Times New Roman" pitchFamily="18" charset="0"/>
            </a:endParaRPr>
          </a:p>
          <a:p>
            <a:pPr algn="r"/>
            <a:r>
              <a:rPr lang="en-US" sz="2000" dirty="0" smtClean="0">
                <a:latin typeface="Times New Roman" pitchFamily="18" charset="0"/>
                <a:cs typeface="Times New Roman" pitchFamily="18" charset="0"/>
              </a:rPr>
              <a:t>M-Maximum required bandwidth</a:t>
            </a:r>
          </a:p>
          <a:p>
            <a:pPr algn="ctr"/>
            <a:r>
              <a:rPr lang="en-US" sz="2000" dirty="0" smtClean="0">
                <a:latin typeface="Times New Roman" pitchFamily="18" charset="0"/>
                <a:cs typeface="Times New Roman" pitchFamily="18" charset="0"/>
              </a:rPr>
              <a:t>			          	            A-Available Bandwidth</a:t>
            </a:r>
          </a:p>
          <a:p>
            <a:pPr algn="just">
              <a:buFont typeface="Arial" pitchFamily="34" charset="0"/>
              <a:buChar char="•"/>
            </a:pPr>
            <a:endParaRPr lang="en-US" sz="2400" dirty="0">
              <a:latin typeface="Times New Roman" pitchFamily="18" charset="0"/>
              <a:cs typeface="Times New Roman" pitchFamily="18" charset="0"/>
            </a:endParaRPr>
          </a:p>
          <a:p>
            <a:endParaRPr lang="en-US" sz="2400" i="1" dirty="0">
              <a:latin typeface="Times New Roman" pitchFamily="18" charset="0"/>
              <a:cs typeface="Times New Roman" pitchFamily="18" charset="0"/>
            </a:endParaRPr>
          </a:p>
        </p:txBody>
      </p:sp>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29</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pic>
        <p:nvPicPr>
          <p:cNvPr id="11" name="Picture 10" descr="Q.jpg"/>
          <p:cNvPicPr>
            <a:picLocks noChangeAspect="1"/>
          </p:cNvPicPr>
          <p:nvPr/>
        </p:nvPicPr>
        <p:blipFill>
          <a:blip r:embed="rId3" cstate="print"/>
          <a:stretch>
            <a:fillRect/>
          </a:stretch>
        </p:blipFill>
        <p:spPr>
          <a:xfrm>
            <a:off x="2362200" y="2286000"/>
            <a:ext cx="2924175" cy="105727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dirty="0">
                <a:solidFill>
                  <a:srgbClr val="000000"/>
                </a:solidFill>
                <a:latin typeface="Times New Roman"/>
                <a:ea typeface="DejaVu Sans"/>
              </a:rPr>
              <a:t>CHALLENGES </a:t>
            </a:r>
            <a:endParaRPr lang="en-US" sz="3600" b="0" strike="noStrike" spc="-1" dirty="0">
              <a:latin typeface="Arial"/>
            </a:endParaRPr>
          </a:p>
        </p:txBody>
      </p:sp>
      <p:sp>
        <p:nvSpPr>
          <p:cNvPr id="216" name="CustomShape 2"/>
          <p:cNvSpPr/>
          <p:nvPr/>
        </p:nvSpPr>
        <p:spPr>
          <a:xfrm>
            <a:off x="457200" y="1600200"/>
            <a:ext cx="8228160" cy="452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spcBef>
                <a:spcPts val="1001"/>
              </a:spcBef>
              <a:buClr>
                <a:srgbClr val="000000"/>
              </a:buClr>
              <a:buFont typeface="Arial"/>
              <a:buChar char="•"/>
            </a:pPr>
            <a:r>
              <a:rPr lang="en-US" sz="2600" spc="-1" dirty="0" smtClean="0">
                <a:solidFill>
                  <a:srgbClr val="000000"/>
                </a:solidFill>
                <a:latin typeface="Times New Roman"/>
                <a:ea typeface="DejaVu Sans"/>
              </a:rPr>
              <a:t>R</a:t>
            </a:r>
            <a:r>
              <a:rPr lang="en-US" sz="2600" b="0" strike="noStrike" spc="-1" dirty="0" smtClean="0">
                <a:solidFill>
                  <a:srgbClr val="000000"/>
                </a:solidFill>
                <a:latin typeface="Times New Roman"/>
                <a:ea typeface="DejaVu Sans"/>
              </a:rPr>
              <a:t>eliable</a:t>
            </a:r>
            <a:endParaRPr lang="en-US" sz="2600" spc="-1" dirty="0">
              <a:solidFill>
                <a:srgbClr val="000000"/>
              </a:solidFill>
              <a:latin typeface="Times New Roman"/>
              <a:ea typeface="DejaVu Sans"/>
            </a:endParaRPr>
          </a:p>
          <a:p>
            <a:pPr marL="343080" indent="-341640" algn="just">
              <a:lnSpc>
                <a:spcPct val="100000"/>
              </a:lnSpc>
              <a:spcBef>
                <a:spcPts val="1001"/>
              </a:spcBef>
              <a:buClr>
                <a:srgbClr val="000000"/>
              </a:buClr>
              <a:buFont typeface="Arial"/>
              <a:buChar char="•"/>
            </a:pPr>
            <a:r>
              <a:rPr lang="en-US" sz="2600" b="0" strike="noStrike" spc="-1" dirty="0" smtClean="0">
                <a:solidFill>
                  <a:srgbClr val="000000"/>
                </a:solidFill>
                <a:latin typeface="Times New Roman"/>
                <a:ea typeface="DejaVu Sans"/>
              </a:rPr>
              <a:t>Accurate</a:t>
            </a:r>
          </a:p>
          <a:p>
            <a:pPr marL="343080" indent="-341640" algn="just">
              <a:lnSpc>
                <a:spcPct val="100000"/>
              </a:lnSpc>
              <a:spcBef>
                <a:spcPts val="1001"/>
              </a:spcBef>
              <a:buClr>
                <a:srgbClr val="000000"/>
              </a:buClr>
              <a:buFont typeface="Arial"/>
              <a:buChar char="•"/>
            </a:pPr>
            <a:r>
              <a:rPr lang="en-US" sz="2600" spc="-1" dirty="0" smtClean="0">
                <a:solidFill>
                  <a:srgbClr val="000000"/>
                </a:solidFill>
                <a:latin typeface="Times New Roman"/>
                <a:ea typeface="DejaVu Sans"/>
              </a:rPr>
              <a:t>S</a:t>
            </a:r>
            <a:r>
              <a:rPr lang="en-US" sz="2600" b="0" strike="noStrike" spc="-1" dirty="0" smtClean="0">
                <a:solidFill>
                  <a:srgbClr val="000000"/>
                </a:solidFill>
                <a:latin typeface="Times New Roman"/>
                <a:ea typeface="DejaVu Sans"/>
              </a:rPr>
              <a:t>calable </a:t>
            </a:r>
          </a:p>
          <a:p>
            <a:pPr marL="343080" indent="-341640" algn="just">
              <a:lnSpc>
                <a:spcPct val="100000"/>
              </a:lnSpc>
              <a:spcBef>
                <a:spcPts val="1001"/>
              </a:spcBef>
              <a:buClr>
                <a:srgbClr val="000000"/>
              </a:buClr>
              <a:buFont typeface="Arial"/>
              <a:buChar char="•"/>
            </a:pPr>
            <a:r>
              <a:rPr lang="en-US" sz="2600" b="0" strike="noStrike" spc="-1" dirty="0" smtClean="0">
                <a:solidFill>
                  <a:srgbClr val="000000"/>
                </a:solidFill>
                <a:latin typeface="Times New Roman"/>
                <a:ea typeface="DejaVu Sans"/>
              </a:rPr>
              <a:t>Robust</a:t>
            </a:r>
            <a:endParaRPr lang="en-US" sz="2600" b="0" strike="noStrike" spc="-1" dirty="0">
              <a:latin typeface="Arial"/>
            </a:endParaRPr>
          </a:p>
          <a:p>
            <a:pPr marL="343080" indent="-341640" algn="just">
              <a:lnSpc>
                <a:spcPct val="100000"/>
              </a:lnSpc>
              <a:spcBef>
                <a:spcPts val="1001"/>
              </a:spcBef>
              <a:buClr>
                <a:srgbClr val="000000"/>
              </a:buClr>
              <a:buFont typeface="Arial"/>
              <a:buChar char="•"/>
            </a:pPr>
            <a:r>
              <a:rPr lang="en-US" sz="2600" b="0" strike="noStrike" spc="-1" dirty="0">
                <a:solidFill>
                  <a:srgbClr val="000000"/>
                </a:solidFill>
                <a:latin typeface="Times New Roman"/>
                <a:ea typeface="DejaVu Sans"/>
              </a:rPr>
              <a:t>Current QoE models do not focus on 5G networks.</a:t>
            </a:r>
            <a:endParaRPr lang="en-US" sz="2600" b="0" strike="noStrike" spc="-1" dirty="0">
              <a:latin typeface="Arial"/>
            </a:endParaRPr>
          </a:p>
          <a:p>
            <a:pPr marL="343080" indent="-341640" algn="just">
              <a:lnSpc>
                <a:spcPct val="100000"/>
              </a:lnSpc>
              <a:spcBef>
                <a:spcPts val="1001"/>
              </a:spcBef>
              <a:buClr>
                <a:srgbClr val="000000"/>
              </a:buClr>
              <a:buFont typeface="Arial"/>
              <a:buChar char="•"/>
            </a:pPr>
            <a:r>
              <a:rPr lang="en-US" sz="2600" b="0" strike="noStrike" spc="-1" dirty="0" smtClean="0">
                <a:solidFill>
                  <a:srgbClr val="000000"/>
                </a:solidFill>
                <a:latin typeface="Times New Roman"/>
                <a:ea typeface="DejaVu Sans"/>
              </a:rPr>
              <a:t>Current </a:t>
            </a:r>
            <a:r>
              <a:rPr lang="en-US" sz="2600" b="0" strike="noStrike" spc="-1" dirty="0">
                <a:solidFill>
                  <a:srgbClr val="000000"/>
                </a:solidFill>
                <a:latin typeface="Times New Roman"/>
                <a:ea typeface="DejaVu Sans"/>
              </a:rPr>
              <a:t>QoE model only consider single layer </a:t>
            </a:r>
            <a:r>
              <a:rPr lang="en-US" sz="2600" b="0" strike="noStrike" spc="-1" dirty="0" smtClean="0">
                <a:solidFill>
                  <a:srgbClr val="000000"/>
                </a:solidFill>
                <a:latin typeface="Times New Roman"/>
                <a:ea typeface="DejaVu Sans"/>
              </a:rPr>
              <a:t>video type.</a:t>
            </a:r>
            <a:endParaRPr lang="en-US" sz="2600" b="0" strike="noStrike" spc="-1" dirty="0">
              <a:latin typeface="Arial"/>
            </a:endParaRPr>
          </a:p>
        </p:txBody>
      </p:sp>
      <p:sp>
        <p:nvSpPr>
          <p:cNvPr id="217" name="CustomShape 3"/>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218"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19"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78A3F16-8E14-4437-BD0E-DB7FECE4C8FA}" type="slidenum">
              <a:rPr lang="en-US" sz="1200" b="0" strike="noStrike" spc="-1">
                <a:solidFill>
                  <a:srgbClr val="8B8B8B"/>
                </a:solidFill>
                <a:latin typeface="Times New Roman"/>
                <a:ea typeface="DejaVu Sans"/>
              </a:rPr>
              <a:pPr algn="r">
                <a:lnSpc>
                  <a:spcPct val="100000"/>
                </a:lnSpc>
              </a:pPr>
              <a:t>3</a:t>
            </a:fld>
            <a:endParaRPr lang="en-US" sz="1200" b="0" strike="noStrike" spc="-1" dirty="0">
              <a:latin typeface="Arial"/>
            </a:endParaRPr>
          </a:p>
        </p:txBody>
      </p:sp>
      <p:sp>
        <p:nvSpPr>
          <p:cNvPr id="220" name="CustomShape 6"/>
          <p:cNvSpPr/>
          <p:nvPr/>
        </p:nvSpPr>
        <p:spPr>
          <a:xfrm>
            <a:off x="0" y="0"/>
            <a:ext cx="7618680" cy="271800"/>
          </a:xfrm>
          <a:prstGeom prst="rect">
            <a:avLst/>
          </a:prstGeom>
          <a:noFill/>
          <a:ln>
            <a:noFill/>
          </a:ln>
        </p:spPr>
        <p:style>
          <a:lnRef idx="0">
            <a:scrgbClr r="0" g="0" b="0"/>
          </a:lnRef>
          <a:fillRef idx="0">
            <a:scrgbClr r="0" g="0" b="0"/>
          </a:fillRef>
          <a:effectRef idx="0">
            <a:scrgbClr r="0" g="0" b="0"/>
          </a:effectRef>
          <a:fontRef idx="minor"/>
        </p:style>
      </p:sp>
      <p:sp>
        <p:nvSpPr>
          <p:cNvPr id="221"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0" y="0"/>
            <a:ext cx="914400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800" b="1" dirty="0" smtClean="0">
                <a:latin typeface="Times New Roman" pitchFamily="18" charset="0"/>
                <a:cs typeface="Times New Roman" pitchFamily="18" charset="0"/>
              </a:rPr>
              <a:t>PSEUDO-CODE FOR QOE PREDICTION AND ALERT</a:t>
            </a:r>
            <a:endParaRPr lang="en-US" sz="2800" b="1" dirty="0">
              <a:latin typeface="Times New Roman" pitchFamily="18" charset="0"/>
              <a:cs typeface="Times New Roman" pitchFamily="18" charset="0"/>
            </a:endParaRPr>
          </a:p>
        </p:txBody>
      </p:sp>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30</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pic>
        <p:nvPicPr>
          <p:cNvPr id="10" name="Picture 9" descr="wang8-2816786-large.JPEG"/>
          <p:cNvPicPr>
            <a:picLocks noChangeAspect="1"/>
          </p:cNvPicPr>
          <p:nvPr/>
        </p:nvPicPr>
        <p:blipFill>
          <a:blip r:embed="rId3" cstate="print"/>
          <a:stretch>
            <a:fillRect/>
          </a:stretch>
        </p:blipFill>
        <p:spPr>
          <a:xfrm>
            <a:off x="2057400" y="762000"/>
            <a:ext cx="5105400" cy="5410200"/>
          </a:xfrm>
          <a:prstGeom prst="rect">
            <a:avLst/>
          </a:prstGeom>
        </p:spPr>
      </p:pic>
      <p:sp>
        <p:nvSpPr>
          <p:cNvPr id="12" name="Rectangle 11"/>
          <p:cNvSpPr/>
          <p:nvPr/>
        </p:nvSpPr>
        <p:spPr>
          <a:xfrm>
            <a:off x="838200" y="6183868"/>
            <a:ext cx="7086600" cy="369332"/>
          </a:xfrm>
          <a:prstGeom prst="rect">
            <a:avLst/>
          </a:prstGeom>
        </p:spPr>
        <p:txBody>
          <a:bodyPr wrap="square">
            <a:spAutoFit/>
          </a:bodyPr>
          <a:lstStyle/>
          <a:p>
            <a:r>
              <a:rPr lang="en-US" dirty="0" smtClean="0"/>
              <a:t>Courtesy : https://ieeexplore.ieee.org/document/8332093/</a:t>
            </a:r>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381000" y="30480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dirty="0">
                <a:latin typeface="Times New Roman" pitchFamily="18" charset="0"/>
                <a:cs typeface="Times New Roman" pitchFamily="18" charset="0"/>
              </a:rPr>
              <a:t>CONCLUSION</a:t>
            </a:r>
            <a:endParaRPr lang="en-US" sz="3200" b="1" strike="noStrike" spc="-1" dirty="0">
              <a:latin typeface="Times New Roman" pitchFamily="18" charset="0"/>
              <a:cs typeface="Times New Roman" pitchFamily="18" charset="0"/>
            </a:endParaRPr>
          </a:p>
        </p:txBody>
      </p:sp>
      <p:sp>
        <p:nvSpPr>
          <p:cNvPr id="314" name="CustomShape 2"/>
          <p:cNvSpPr/>
          <p:nvPr/>
        </p:nvSpPr>
        <p:spPr>
          <a:xfrm>
            <a:off x="0" y="1447800"/>
            <a:ext cx="9144000" cy="457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numCol="1"/>
          <a:lstStyle/>
          <a:p>
            <a:pPr>
              <a:buFont typeface="Arial" pitchFamily="34" charset="0"/>
              <a:buChar char="•"/>
            </a:pPr>
            <a:r>
              <a:rPr lang="en-US" sz="2400" dirty="0" smtClean="0">
                <a:latin typeface="Times New Roman" pitchFamily="18" charset="0"/>
                <a:cs typeface="Times New Roman" pitchFamily="18" charset="0"/>
              </a:rPr>
              <a:t>A fast </a:t>
            </a:r>
            <a:r>
              <a:rPr lang="en-US" sz="2400" dirty="0">
                <a:latin typeface="Times New Roman" pitchFamily="18" charset="0"/>
                <a:cs typeface="Times New Roman" pitchFamily="18" charset="0"/>
              </a:rPr>
              <a:t>and scalable method of </a:t>
            </a:r>
            <a:r>
              <a:rPr lang="en-US" sz="2400" dirty="0" smtClean="0">
                <a:latin typeface="Times New Roman" pitchFamily="18" charset="0"/>
                <a:cs typeface="Times New Roman" pitchFamily="18" charset="0"/>
              </a:rPr>
              <a:t>estimating quality </a:t>
            </a:r>
            <a:r>
              <a:rPr lang="en-US" sz="2400" dirty="0">
                <a:latin typeface="Times New Roman" pitchFamily="18" charset="0"/>
                <a:cs typeface="Times New Roman" pitchFamily="18" charset="0"/>
              </a:rPr>
              <a:t>of experience </a:t>
            </a:r>
            <a:r>
              <a:rPr lang="en-US" sz="2400" dirty="0" smtClean="0">
                <a:latin typeface="Times New Roman" pitchFamily="18" charset="0"/>
                <a:cs typeface="Times New Roman" pitchFamily="18" charset="0"/>
              </a:rPr>
              <a:t>of users.</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To achieved multi-tenancy and mobility.</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Providing </a:t>
            </a:r>
            <a:r>
              <a:rPr lang="en-US" sz="2400" dirty="0">
                <a:latin typeface="Times New Roman" pitchFamily="18" charset="0"/>
                <a:cs typeface="Times New Roman" pitchFamily="18" charset="0"/>
              </a:rPr>
              <a:t>empirical QoE scores that </a:t>
            </a:r>
            <a:r>
              <a:rPr lang="en-US" sz="2400" dirty="0" smtClean="0">
                <a:latin typeface="Times New Roman" pitchFamily="18" charset="0"/>
                <a:cs typeface="Times New Roman" pitchFamily="18" charset="0"/>
              </a:rPr>
              <a:t>closely match </a:t>
            </a:r>
            <a:r>
              <a:rPr lang="en-US" sz="2400" dirty="0">
                <a:latin typeface="Times New Roman" pitchFamily="18" charset="0"/>
                <a:cs typeface="Times New Roman" pitchFamily="18" charset="0"/>
              </a:rPr>
              <a:t>both those predicted by the </a:t>
            </a:r>
            <a:r>
              <a:rPr lang="en-US" sz="2400" dirty="0" smtClean="0">
                <a:latin typeface="Times New Roman" pitchFamily="18" charset="0"/>
                <a:cs typeface="Times New Roman" pitchFamily="18" charset="0"/>
              </a:rPr>
              <a:t>model.</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Future </a:t>
            </a:r>
            <a:r>
              <a:rPr lang="en-US" sz="2400" dirty="0">
                <a:latin typeface="Times New Roman" pitchFamily="18" charset="0"/>
                <a:cs typeface="Times New Roman" pitchFamily="18" charset="0"/>
              </a:rPr>
              <a:t>work will concentrate on building a </a:t>
            </a:r>
            <a:r>
              <a:rPr lang="en-US" sz="2400" dirty="0" smtClean="0">
                <a:latin typeface="Times New Roman" pitchFamily="18" charset="0"/>
                <a:cs typeface="Times New Roman" pitchFamily="18" charset="0"/>
              </a:rPr>
              <a:t>QoE video adaptation system.</a:t>
            </a:r>
            <a:endParaRPr lang="en-US" sz="2400" i="1" dirty="0">
              <a:latin typeface="Times New Roman" pitchFamily="18" charset="0"/>
              <a:cs typeface="Times New Roman" pitchFamily="18" charset="0"/>
            </a:endParaRPr>
          </a:p>
        </p:txBody>
      </p:sp>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31</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457200" y="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dirty="0">
                <a:latin typeface="Times New Roman" pitchFamily="18" charset="0"/>
                <a:cs typeface="Times New Roman" pitchFamily="18" charset="0"/>
              </a:rPr>
              <a:t>REFERENCES</a:t>
            </a:r>
            <a:endParaRPr lang="en-US" sz="3200" b="1" strike="noStrike" spc="-1" dirty="0">
              <a:latin typeface="Times New Roman" pitchFamily="18" charset="0"/>
              <a:cs typeface="Times New Roman" pitchFamily="18" charset="0"/>
            </a:endParaRPr>
          </a:p>
        </p:txBody>
      </p:sp>
      <p:sp>
        <p:nvSpPr>
          <p:cNvPr id="314" name="CustomShape 2"/>
          <p:cNvSpPr/>
          <p:nvPr/>
        </p:nvSpPr>
        <p:spPr>
          <a:xfrm>
            <a:off x="0" y="838200"/>
            <a:ext cx="9144000" cy="601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numCol="1"/>
          <a:lstStyle/>
          <a:p>
            <a:r>
              <a:rPr lang="en-GB" dirty="0" smtClean="0">
                <a:latin typeface="Times New Roman" pitchFamily="18" charset="0"/>
                <a:cs typeface="Times New Roman" pitchFamily="18" charset="0"/>
              </a:rPr>
              <a:t>[1] “Cisco visual networking index (VNI) global mobile data trafﬁc forecast update,” San Jose, CA, USA, Cisco, White Paper, 2016. [Online]. Available: http://www.cisco.com/c/en/us/solutions/collateral/serviceprovider/visualnetworking-index-vni/mobile-white-paper-c11520862.html.USA</a:t>
            </a:r>
          </a:p>
          <a:p>
            <a:r>
              <a:rPr lang="en-GB" dirty="0" smtClean="0">
                <a:latin typeface="Times New Roman" pitchFamily="18" charset="0"/>
                <a:cs typeface="Times New Roman" pitchFamily="18" charset="0"/>
              </a:rPr>
              <a:t>[2] 5G PPP. (2013). Advanced 5G Network Infrastructure for the Future Internet. [Online]. Available: https://5g-ppp.eu/wpcontent/uploads/2014/02/Advanced-5GNetwork-Infrastructure-PPPin-H2020_Final_November-2013.pdf </a:t>
            </a:r>
          </a:p>
          <a:p>
            <a:r>
              <a:rPr lang="en-GB" dirty="0" smtClean="0">
                <a:latin typeface="Times New Roman" pitchFamily="18" charset="0"/>
                <a:cs typeface="Times New Roman" pitchFamily="18" charset="0"/>
              </a:rPr>
              <a:t>[3] 5G PPP. (2015). 5G Vision—The 5G Infrastructure Public Private Partnership: The Next Generation of Communication Networks and Services. [Online]. Available: https://5g-ppp.eu/ wp-content/uploads/2015/02/5G-Vision-Brochure-v1.pdf </a:t>
            </a:r>
          </a:p>
          <a:p>
            <a:r>
              <a:rPr lang="en-GB" dirty="0" smtClean="0">
                <a:latin typeface="Times New Roman" pitchFamily="18" charset="0"/>
                <a:cs typeface="Times New Roman" pitchFamily="18" charset="0"/>
              </a:rPr>
              <a:t>[4] J. Ohm, G. J. Sullivan, H. Schwarz, T. K. Tan, and T. Wiegand, “Comparison of the coding efﬁciency of video coding standardsincluding high efﬁciency video coding (HEVC),” IEEE Trans. Circuits Syst. Video Technol., vol. 22, no. 12, pp. 1669–1684, Dec. 2012, doi: 10.1109/TCSVT.2012.2221192. </a:t>
            </a:r>
          </a:p>
          <a:p>
            <a:r>
              <a:rPr lang="en-GB" dirty="0" smtClean="0">
                <a:latin typeface="Times New Roman" pitchFamily="18" charset="0"/>
                <a:cs typeface="Times New Roman" pitchFamily="18" charset="0"/>
              </a:rPr>
              <a:t>[5] “High efﬁciency video coding,” Int. Telecommun. Union, Geneva, Switzerland, ITU-T Recommendation H.265 (V4), Dec. 2016. [Online]. Available: http://www.itu.int/ITU-T/recommendations/rec.aspx?rec= 11885 </a:t>
            </a:r>
          </a:p>
          <a:p>
            <a:r>
              <a:rPr lang="en-GB" dirty="0" smtClean="0">
                <a:latin typeface="Times New Roman" pitchFamily="18" charset="0"/>
                <a:cs typeface="Times New Roman" pitchFamily="18" charset="0"/>
              </a:rPr>
              <a:t>[6] (2017). DisplayPort. [Online]. Available: http://www.displayport.org/ wp-content/uploads/2016/06/Display-Summit-USA-2016-AMD-VESASAH_Final_r1.pdf</a:t>
            </a:r>
          </a:p>
        </p:txBody>
      </p:sp>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32</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457200" y="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dirty="0">
                <a:latin typeface="Times New Roman" pitchFamily="18" charset="0"/>
                <a:cs typeface="Times New Roman" pitchFamily="18" charset="0"/>
              </a:rPr>
              <a:t>REFERENCES</a:t>
            </a:r>
            <a:endParaRPr lang="en-US" sz="3200" b="1" strike="noStrike" spc="-1" dirty="0">
              <a:latin typeface="Times New Roman" pitchFamily="18" charset="0"/>
              <a:cs typeface="Times New Roman" pitchFamily="18" charset="0"/>
            </a:endParaRPr>
          </a:p>
        </p:txBody>
      </p:sp>
      <p:sp>
        <p:nvSpPr>
          <p:cNvPr id="314" name="CustomShape 2"/>
          <p:cNvSpPr/>
          <p:nvPr/>
        </p:nvSpPr>
        <p:spPr>
          <a:xfrm>
            <a:off x="0" y="838200"/>
            <a:ext cx="9144000" cy="601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numCol="1"/>
          <a:lstStyle/>
          <a:p>
            <a:r>
              <a:rPr lang="en-GB" dirty="0" smtClean="0">
                <a:latin typeface="Times New Roman" pitchFamily="18" charset="0"/>
                <a:cs typeface="Times New Roman" pitchFamily="18" charset="0"/>
              </a:rPr>
              <a:t>[7] (2017). Japan Display. [Online]. Available: http:// www.j-display.com/english/news/2017/20170519.html </a:t>
            </a:r>
          </a:p>
          <a:p>
            <a:r>
              <a:rPr lang="en-GB" dirty="0" smtClean="0">
                <a:latin typeface="Times New Roman" pitchFamily="18" charset="0"/>
                <a:cs typeface="Times New Roman" pitchFamily="18" charset="0"/>
              </a:rPr>
              <a:t>[8] 5G PPP. (2017). 5G-PPP Key Performance Indicators (KPIs). [Online]. Available: https://5g-ppp.eu/kpis/.DaunmuDaunmu </a:t>
            </a:r>
          </a:p>
          <a:p>
            <a:r>
              <a:rPr lang="en-GB" dirty="0" smtClean="0">
                <a:latin typeface="Times New Roman" pitchFamily="18" charset="0"/>
                <a:cs typeface="Times New Roman" pitchFamily="18" charset="0"/>
              </a:rPr>
              <a:t>[9] The EU 5G PPP SELFNET Project. (Apr. 2017). SELFNET: A Framework for Self-Organized Network Management in Virtualized and Software Deﬁned Networks. [Online]. Available: https://selfnet-5g.eu/</a:t>
            </a:r>
          </a:p>
          <a:p>
            <a:r>
              <a:rPr lang="en-GB" dirty="0" smtClean="0">
                <a:latin typeface="Times New Roman" pitchFamily="18" charset="0"/>
                <a:cs typeface="Times New Roman" pitchFamily="18" charset="0"/>
              </a:rPr>
              <a:t>[10] P. Neves et al., “Future mode of operations for 5G—The SELFNET approach enabled by SDN/NFV,” Comput. Stand. Interfaces, vol. 54, pp. 229–246, Nov. 2017, doi: 10.1016/j.csi.2016.12.008</a:t>
            </a:r>
          </a:p>
          <a:p>
            <a:r>
              <a:rPr lang="en-US" dirty="0"/>
              <a:t>[11] A. Takahashi, D. Hands, and V. Barriac, “Standardization activities in</a:t>
            </a:r>
          </a:p>
          <a:p>
            <a:r>
              <a:rPr lang="en-US" dirty="0"/>
              <a:t>the ITU for a QoE assessment of IPTV,” </a:t>
            </a:r>
            <a:r>
              <a:rPr lang="en-US" i="1" dirty="0"/>
              <a:t>IEEE Commun. Mag., vol. 46,</a:t>
            </a:r>
          </a:p>
          <a:p>
            <a:r>
              <a:rPr lang="pt-BR" dirty="0"/>
              <a:t>no. 2, pp. 78–84, Feb. 2008, doi: 10.1109/MCOM.2008.4473087.</a:t>
            </a:r>
          </a:p>
          <a:p>
            <a:r>
              <a:rPr lang="en-US" dirty="0"/>
              <a:t>[12] I. Slivar, M. Suznjevic, and L. Skorin-Kapov, “The impact of video</a:t>
            </a:r>
          </a:p>
          <a:p>
            <a:r>
              <a:rPr lang="en-US" dirty="0"/>
              <a:t>encoding parameters and game type on QoE for cloud gaming: A case</a:t>
            </a:r>
          </a:p>
          <a:p>
            <a:r>
              <a:rPr lang="en-US" dirty="0"/>
              <a:t>study using the steam platform,” in </a:t>
            </a:r>
            <a:r>
              <a:rPr lang="en-US" i="1" dirty="0"/>
              <a:t>Proc. 7th Int. Workshop Qual.</a:t>
            </a:r>
          </a:p>
          <a:p>
            <a:r>
              <a:rPr lang="en-US" i="1" dirty="0"/>
              <a:t>Multimedia Experience (QoMEX), Pylos-Nestor, Greece, 2015, pp. 1–6.</a:t>
            </a:r>
            <a:endParaRPr lang="en-US" i="1" dirty="0">
              <a:latin typeface="Times New Roman" pitchFamily="18" charset="0"/>
              <a:cs typeface="Times New Roman" pitchFamily="18" charset="0"/>
            </a:endParaRPr>
          </a:p>
        </p:txBody>
      </p:sp>
      <p:sp>
        <p:nvSpPr>
          <p:cNvPr id="31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1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8E8C85-DDED-4D14-95F7-4D5D4AB5184C}" type="slidenum">
              <a:rPr lang="en-US" sz="1200" b="0" strike="noStrike" spc="-1">
                <a:solidFill>
                  <a:srgbClr val="8B8B8B"/>
                </a:solidFill>
                <a:latin typeface="Times New Roman"/>
                <a:ea typeface="DejaVu Sans"/>
              </a:rPr>
              <a:pPr algn="r">
                <a:lnSpc>
                  <a:spcPct val="100000"/>
                </a:lnSpc>
              </a:pPr>
              <a:t>33</a:t>
            </a:fld>
            <a:endParaRPr lang="en-US" sz="1200" b="0" strike="noStrike" spc="-1" dirty="0">
              <a:latin typeface="Arial"/>
            </a:endParaRPr>
          </a:p>
        </p:txBody>
      </p:sp>
      <p:sp>
        <p:nvSpPr>
          <p:cNvPr id="31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31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685800" y="2130480"/>
            <a:ext cx="7770960" cy="14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dirty="0">
                <a:solidFill>
                  <a:srgbClr val="000000"/>
                </a:solidFill>
                <a:latin typeface="Times New Roman"/>
                <a:ea typeface="DejaVu Sans"/>
              </a:rPr>
              <a:t>THANK  YOU</a:t>
            </a:r>
            <a:endParaRPr lang="en-US" sz="4400" b="0" strike="noStrike" spc="-1" dirty="0">
              <a:latin typeface="Arial"/>
            </a:endParaRPr>
          </a:p>
        </p:txBody>
      </p:sp>
      <p:sp>
        <p:nvSpPr>
          <p:cNvPr id="328" name="CustomShape 2"/>
          <p:cNvSpPr/>
          <p:nvPr/>
        </p:nvSpPr>
        <p:spPr>
          <a:xfrm>
            <a:off x="1371600" y="3886200"/>
            <a:ext cx="6399360" cy="1751040"/>
          </a:xfrm>
          <a:prstGeom prst="rect">
            <a:avLst/>
          </a:prstGeom>
          <a:noFill/>
          <a:ln>
            <a:noFill/>
          </a:ln>
        </p:spPr>
        <p:style>
          <a:lnRef idx="0">
            <a:scrgbClr r="0" g="0" b="0"/>
          </a:lnRef>
          <a:fillRef idx="0">
            <a:scrgbClr r="0" g="0" b="0"/>
          </a:fillRef>
          <a:effectRef idx="0">
            <a:scrgbClr r="0" g="0" b="0"/>
          </a:effectRef>
          <a:fontRef idx="minor"/>
        </p:style>
      </p:sp>
      <p:sp>
        <p:nvSpPr>
          <p:cNvPr id="330"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331"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84DA449-7B26-4D38-B7E2-C71DACEA9F4B}" type="slidenum">
              <a:rPr lang="en-US" sz="1200" b="0" strike="noStrike" spc="-1">
                <a:solidFill>
                  <a:srgbClr val="8B8B8B"/>
                </a:solidFill>
                <a:latin typeface="Times New Roman"/>
                <a:ea typeface="DejaVu Sans"/>
              </a:rPr>
              <a:pPr algn="r">
                <a:lnSpc>
                  <a:spcPct val="100000"/>
                </a:lnSpc>
              </a:pPr>
              <a:t>34</a:t>
            </a:fld>
            <a:endParaRPr lang="en-US" sz="1200" b="0" strike="noStrike" spc="-1" dirty="0">
              <a:latin typeface="Arial"/>
            </a:endParaRPr>
          </a:p>
        </p:txBody>
      </p:sp>
      <p:sp>
        <p:nvSpPr>
          <p:cNvPr id="8"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
        <p:nvSpPr>
          <p:cNvPr id="9"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a:solidFill>
                  <a:srgbClr val="262626"/>
                </a:solidFill>
                <a:latin typeface="Times New Roman"/>
                <a:ea typeface="DejaVu Sans"/>
              </a:rPr>
              <a:t>RELATED WORKS</a:t>
            </a:r>
            <a:endParaRPr lang="en-US" sz="3200" b="0" strike="noStrike" spc="-1" dirty="0">
              <a:latin typeface="Arial"/>
            </a:endParaRPr>
          </a:p>
        </p:txBody>
      </p:sp>
      <p:sp>
        <p:nvSpPr>
          <p:cNvPr id="223" name="CustomShape 2"/>
          <p:cNvSpPr/>
          <p:nvPr/>
        </p:nvSpPr>
        <p:spPr>
          <a:xfrm>
            <a:off x="450360" y="1424520"/>
            <a:ext cx="8228160" cy="474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spcBef>
                <a:spcPts val="1284"/>
              </a:spcBef>
              <a:spcAft>
                <a:spcPts val="283"/>
              </a:spcAft>
              <a:buClr>
                <a:srgbClr val="000000"/>
              </a:buClr>
              <a:buFont typeface="Arial"/>
              <a:buChar char="•"/>
            </a:pPr>
            <a:r>
              <a:rPr lang="en-US" sz="2600" b="0" strike="noStrike" spc="-1" dirty="0">
                <a:solidFill>
                  <a:srgbClr val="000000"/>
                </a:solidFill>
                <a:latin typeface="Times New Roman" pitchFamily="18" charset="0"/>
                <a:ea typeface="DejaVu Sans"/>
                <a:cs typeface="Times New Roman" pitchFamily="18" charset="0"/>
              </a:rPr>
              <a:t>QoE modelling approaches</a:t>
            </a:r>
            <a:endParaRPr lang="en-US" sz="2600" b="0" strike="noStrike" spc="-1" dirty="0">
              <a:latin typeface="Times New Roman" pitchFamily="18" charset="0"/>
              <a:cs typeface="Times New Roman" pitchFamily="18" charset="0"/>
            </a:endParaRPr>
          </a:p>
          <a:p>
            <a:pPr>
              <a:lnSpc>
                <a:spcPct val="100000"/>
              </a:lnSpc>
              <a:spcBef>
                <a:spcPts val="1284"/>
              </a:spcBef>
              <a:spcAft>
                <a:spcPts val="283"/>
              </a:spcAft>
            </a:pPr>
            <a:r>
              <a:rPr lang="en-US" sz="2400" b="0" strike="noStrike" spc="-1" dirty="0">
                <a:solidFill>
                  <a:srgbClr val="000000"/>
                </a:solidFill>
                <a:latin typeface="Times New Roman" pitchFamily="18" charset="0"/>
                <a:ea typeface="DejaVu Sans"/>
                <a:cs typeface="Times New Roman" pitchFamily="18" charset="0"/>
              </a:rPr>
              <a:t>	- Subjective QoE Model</a:t>
            </a:r>
            <a:endParaRPr lang="en-US" sz="2400" b="0" strike="noStrike" spc="-1" dirty="0">
              <a:latin typeface="Times New Roman" pitchFamily="18" charset="0"/>
              <a:cs typeface="Times New Roman" pitchFamily="18" charset="0"/>
            </a:endParaRPr>
          </a:p>
          <a:p>
            <a:pPr>
              <a:lnSpc>
                <a:spcPct val="100000"/>
              </a:lnSpc>
              <a:spcBef>
                <a:spcPts val="1284"/>
              </a:spcBef>
              <a:spcAft>
                <a:spcPts val="283"/>
              </a:spcAft>
            </a:pPr>
            <a:r>
              <a:rPr lang="en-US" sz="2400" b="0" strike="noStrike" spc="-1" dirty="0">
                <a:solidFill>
                  <a:srgbClr val="000000"/>
                </a:solidFill>
                <a:latin typeface="Times New Roman" pitchFamily="18" charset="0"/>
                <a:ea typeface="DejaVu Sans"/>
                <a:cs typeface="Times New Roman" pitchFamily="18" charset="0"/>
              </a:rPr>
              <a:t>	- Objective QoE Models</a:t>
            </a:r>
            <a:endParaRPr lang="en-US" sz="2400" b="0" strike="noStrike" spc="-1" dirty="0">
              <a:latin typeface="Times New Roman" pitchFamily="18" charset="0"/>
              <a:cs typeface="Times New Roman" pitchFamily="18" charset="0"/>
            </a:endParaRPr>
          </a:p>
        </p:txBody>
      </p:sp>
      <p:sp>
        <p:nvSpPr>
          <p:cNvPr id="224"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225"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26"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0FC010D-956B-4049-9E3C-71841AC915E5}" type="slidenum">
              <a:rPr lang="en-US" sz="1200" b="0" strike="noStrike" spc="-1">
                <a:solidFill>
                  <a:srgbClr val="8B8B8B"/>
                </a:solidFill>
                <a:latin typeface="Times New Roman"/>
                <a:ea typeface="DejaVu Sans"/>
              </a:rPr>
              <a:pPr algn="r">
                <a:lnSpc>
                  <a:spcPct val="100000"/>
                </a:lnSpc>
              </a:pPr>
              <a:t>4</a:t>
            </a:fld>
            <a:endParaRPr lang="en-US" sz="1200" b="0" strike="noStrike" spc="-1" dirty="0">
              <a:latin typeface="Arial"/>
            </a:endParaRPr>
          </a:p>
        </p:txBody>
      </p:sp>
      <p:sp>
        <p:nvSpPr>
          <p:cNvPr id="227"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228"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a:solidFill>
                  <a:srgbClr val="262626"/>
                </a:solidFill>
                <a:latin typeface="Times New Roman"/>
                <a:ea typeface="DejaVu Sans"/>
              </a:rPr>
              <a:t>SUBJECTIVE QoE MODEL</a:t>
            </a:r>
            <a:endParaRPr lang="en-US" sz="3200" b="0" strike="noStrike" spc="-1" dirty="0">
              <a:latin typeface="Arial"/>
            </a:endParaRPr>
          </a:p>
        </p:txBody>
      </p:sp>
      <p:sp>
        <p:nvSpPr>
          <p:cNvPr id="230" name="CustomShape 2"/>
          <p:cNvSpPr/>
          <p:nvPr/>
        </p:nvSpPr>
        <p:spPr>
          <a:xfrm>
            <a:off x="304800" y="1752600"/>
            <a:ext cx="8549640" cy="355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Arial" pitchFamily="34" charset="0"/>
              <a:buChar char="•"/>
            </a:pPr>
            <a:r>
              <a:rPr lang="en-US" sz="2400" b="0" strike="noStrike" spc="-1" dirty="0" smtClean="0">
                <a:solidFill>
                  <a:srgbClr val="000000"/>
                </a:solidFill>
                <a:latin typeface="Times New Roman" pitchFamily="18" charset="0"/>
                <a:ea typeface="Microsoft YaHei"/>
                <a:cs typeface="Times New Roman" pitchFamily="18" charset="0"/>
              </a:rPr>
              <a:t> Organized </a:t>
            </a:r>
            <a:r>
              <a:rPr lang="en-US" sz="2400" b="0" strike="noStrike" spc="-1" dirty="0">
                <a:solidFill>
                  <a:srgbClr val="000000"/>
                </a:solidFill>
                <a:latin typeface="Times New Roman" pitchFamily="18" charset="0"/>
                <a:ea typeface="Microsoft YaHei"/>
                <a:cs typeface="Times New Roman" pitchFamily="18" charset="0"/>
              </a:rPr>
              <a:t>sessions of end users who view video </a:t>
            </a:r>
            <a:r>
              <a:rPr lang="en-US" sz="2400" b="0" strike="noStrike" spc="-1" dirty="0" smtClean="0">
                <a:solidFill>
                  <a:srgbClr val="000000"/>
                </a:solidFill>
                <a:latin typeface="Times New Roman" pitchFamily="18" charset="0"/>
                <a:ea typeface="Microsoft YaHei"/>
                <a:cs typeface="Times New Roman" pitchFamily="18" charset="0"/>
              </a:rPr>
              <a:t>content.</a:t>
            </a:r>
          </a:p>
          <a:p>
            <a:pPr algn="just">
              <a:lnSpc>
                <a:spcPct val="100000"/>
              </a:lnSpc>
              <a:buFont typeface="Arial" pitchFamily="34" charset="0"/>
              <a:buChar char="•"/>
            </a:pPr>
            <a:endParaRPr lang="en-US" sz="2400" b="0" strike="noStrike" spc="-1" dirty="0" smtClean="0">
              <a:solidFill>
                <a:srgbClr val="000000"/>
              </a:solidFill>
              <a:latin typeface="Times New Roman" pitchFamily="18" charset="0"/>
              <a:ea typeface="Microsoft YaHei"/>
              <a:cs typeface="Times New Roman" pitchFamily="18" charset="0"/>
            </a:endParaRPr>
          </a:p>
          <a:p>
            <a:pPr algn="just">
              <a:lnSpc>
                <a:spcPct val="100000"/>
              </a:lnSpc>
              <a:buFont typeface="Arial" pitchFamily="34" charset="0"/>
              <a:buChar char="•"/>
            </a:pPr>
            <a:r>
              <a:rPr lang="en-US" sz="2400" b="0" strike="noStrike" spc="-1" dirty="0" smtClean="0">
                <a:solidFill>
                  <a:srgbClr val="000000"/>
                </a:solidFill>
                <a:latin typeface="Times New Roman" pitchFamily="18" charset="0"/>
                <a:ea typeface="Microsoft YaHei"/>
                <a:cs typeface="Times New Roman" pitchFamily="18" charset="0"/>
              </a:rPr>
              <a:t> Rate the </a:t>
            </a:r>
            <a:r>
              <a:rPr lang="en-US" sz="2400" b="0" strike="noStrike" spc="-1" dirty="0">
                <a:solidFill>
                  <a:srgbClr val="000000"/>
                </a:solidFill>
                <a:latin typeface="Times New Roman" pitchFamily="18" charset="0"/>
                <a:ea typeface="Microsoft YaHei"/>
                <a:cs typeface="Times New Roman" pitchFamily="18" charset="0"/>
              </a:rPr>
              <a:t>visual quality using a MOS metric</a:t>
            </a:r>
            <a:r>
              <a:rPr lang="en-US" sz="2400" b="0" strike="noStrike" spc="-1" dirty="0" smtClean="0">
                <a:solidFill>
                  <a:srgbClr val="000000"/>
                </a:solidFill>
                <a:latin typeface="Times New Roman" pitchFamily="18" charset="0"/>
                <a:ea typeface="Microsoft YaHei"/>
                <a:cs typeface="Times New Roman" pitchFamily="18" charset="0"/>
              </a:rPr>
              <a:t>.</a:t>
            </a:r>
          </a:p>
          <a:p>
            <a:pPr algn="just">
              <a:lnSpc>
                <a:spcPct val="100000"/>
              </a:lnSpc>
              <a:buFont typeface="Arial" pitchFamily="34" charset="0"/>
              <a:buChar char="•"/>
            </a:pPr>
            <a:endParaRPr lang="en-US" sz="2400" b="0" strike="noStrike" spc="-1" dirty="0">
              <a:latin typeface="Times New Roman" pitchFamily="18" charset="0"/>
              <a:cs typeface="Times New Roman" pitchFamily="18" charset="0"/>
            </a:endParaRPr>
          </a:p>
          <a:p>
            <a:pPr algn="just">
              <a:lnSpc>
                <a:spcPct val="100000"/>
              </a:lnSpc>
              <a:buFont typeface="Arial" pitchFamily="34" charset="0"/>
              <a:buChar char="•"/>
            </a:pPr>
            <a:r>
              <a:rPr lang="en-US" sz="2400" b="0" strike="noStrike" spc="-1" dirty="0" smtClean="0">
                <a:solidFill>
                  <a:srgbClr val="000000"/>
                </a:solidFill>
                <a:latin typeface="Times New Roman" pitchFamily="18" charset="0"/>
                <a:ea typeface="Microsoft YaHei"/>
                <a:cs typeface="Times New Roman" pitchFamily="18" charset="0"/>
              </a:rPr>
              <a:t> Subjective </a:t>
            </a:r>
            <a:r>
              <a:rPr lang="en-US" sz="2400" b="0" strike="noStrike" spc="-1" dirty="0">
                <a:solidFill>
                  <a:srgbClr val="000000"/>
                </a:solidFill>
                <a:latin typeface="Times New Roman" pitchFamily="18" charset="0"/>
                <a:ea typeface="Microsoft YaHei"/>
                <a:cs typeface="Times New Roman" pitchFamily="18" charset="0"/>
              </a:rPr>
              <a:t>test involves direct data collection from </a:t>
            </a:r>
            <a:r>
              <a:rPr lang="en-US" sz="2400" b="0" strike="noStrike" spc="-1" dirty="0" smtClean="0">
                <a:solidFill>
                  <a:srgbClr val="000000"/>
                </a:solidFill>
                <a:latin typeface="Times New Roman" pitchFamily="18" charset="0"/>
                <a:ea typeface="Microsoft YaHei"/>
                <a:cs typeface="Times New Roman" pitchFamily="18" charset="0"/>
              </a:rPr>
              <a:t>users.</a:t>
            </a:r>
            <a:endParaRPr lang="en-US" sz="2400" b="0" strike="noStrike" spc="-1" dirty="0">
              <a:latin typeface="Times New Roman" pitchFamily="18" charset="0"/>
              <a:cs typeface="Times New Roman" pitchFamily="18" charset="0"/>
            </a:endParaRPr>
          </a:p>
        </p:txBody>
      </p:sp>
      <p:sp>
        <p:nvSpPr>
          <p:cNvPr id="231"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232"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33"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EE6603A-7CEC-4FF4-AAFE-F5A152B2DCFA}" type="slidenum">
              <a:rPr lang="en-US" sz="1200" b="0" strike="noStrike" spc="-1">
                <a:solidFill>
                  <a:srgbClr val="8B8B8B"/>
                </a:solidFill>
                <a:latin typeface="Times New Roman"/>
                <a:ea typeface="DejaVu Sans"/>
              </a:rPr>
              <a:pPr algn="r">
                <a:lnSpc>
                  <a:spcPct val="100000"/>
                </a:lnSpc>
              </a:pPr>
              <a:t>5</a:t>
            </a:fld>
            <a:endParaRPr lang="en-US" sz="1200" b="0" strike="noStrike" spc="-1" dirty="0">
              <a:latin typeface="Arial"/>
            </a:endParaRPr>
          </a:p>
        </p:txBody>
      </p:sp>
      <p:sp>
        <p:nvSpPr>
          <p:cNvPr id="234"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235"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smtClean="0">
                <a:solidFill>
                  <a:srgbClr val="262626"/>
                </a:solidFill>
                <a:latin typeface="Times New Roman"/>
                <a:ea typeface="DejaVu Sans"/>
              </a:rPr>
              <a:t>DISADVANTAGES</a:t>
            </a:r>
            <a:endParaRPr lang="en-US" sz="3200" b="0" strike="noStrike" spc="-1" dirty="0">
              <a:latin typeface="Arial"/>
            </a:endParaRPr>
          </a:p>
        </p:txBody>
      </p:sp>
      <p:sp>
        <p:nvSpPr>
          <p:cNvPr id="237" name="CustomShape 2"/>
          <p:cNvSpPr/>
          <p:nvPr/>
        </p:nvSpPr>
        <p:spPr>
          <a:xfrm>
            <a:off x="365760" y="1904040"/>
            <a:ext cx="8228160" cy="30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000000"/>
              </a:buClr>
              <a:buSzPct val="45000"/>
              <a:buFont typeface="Wingdings" charset="2"/>
              <a:buChar char=""/>
            </a:pPr>
            <a:r>
              <a:rPr lang="en-US" sz="2800" b="0" strike="noStrike" spc="-1" dirty="0" smtClean="0">
                <a:solidFill>
                  <a:srgbClr val="000000"/>
                </a:solidFill>
                <a:latin typeface="Times New Roman"/>
                <a:ea typeface="Times New Roman"/>
              </a:rPr>
              <a:t>Time-consuming</a:t>
            </a:r>
          </a:p>
          <a:p>
            <a:pPr marL="216000" indent="-215280">
              <a:lnSpc>
                <a:spcPct val="100000"/>
              </a:lnSpc>
              <a:buClr>
                <a:srgbClr val="000000"/>
              </a:buClr>
              <a:buSzPct val="45000"/>
              <a:buFont typeface="Wingdings" charset="2"/>
              <a:buChar char=""/>
            </a:pPr>
            <a:endParaRPr lang="en-US" sz="2800" b="0" strike="noStrike" spc="-1" dirty="0">
              <a:latin typeface="Arial"/>
            </a:endParaRPr>
          </a:p>
          <a:p>
            <a:pPr marL="216000" indent="-215280">
              <a:lnSpc>
                <a:spcPct val="100000"/>
              </a:lnSpc>
              <a:buClr>
                <a:srgbClr val="000000"/>
              </a:buClr>
              <a:buSzPct val="45000"/>
              <a:buFont typeface="Wingdings" charset="2"/>
              <a:buChar char=""/>
            </a:pPr>
            <a:r>
              <a:rPr lang="en-US" sz="2800" b="0" strike="noStrike" spc="-1" dirty="0" smtClean="0">
                <a:solidFill>
                  <a:srgbClr val="000000"/>
                </a:solidFill>
                <a:latin typeface="Times New Roman"/>
                <a:ea typeface="Times New Roman"/>
              </a:rPr>
              <a:t>Labour-intensive</a:t>
            </a:r>
          </a:p>
          <a:p>
            <a:pPr marL="216000" indent="-215280">
              <a:lnSpc>
                <a:spcPct val="100000"/>
              </a:lnSpc>
              <a:buClr>
                <a:srgbClr val="000000"/>
              </a:buClr>
              <a:buSzPct val="45000"/>
              <a:buFont typeface="Wingdings" charset="2"/>
              <a:buChar char=""/>
            </a:pPr>
            <a:endParaRPr lang="en-US" sz="2800" b="0" strike="noStrike" spc="-1" dirty="0">
              <a:latin typeface="Arial"/>
            </a:endParaRPr>
          </a:p>
          <a:p>
            <a:pPr marL="216000" indent="-215280">
              <a:lnSpc>
                <a:spcPct val="100000"/>
              </a:lnSpc>
              <a:buClr>
                <a:srgbClr val="000000"/>
              </a:buClr>
              <a:buSzPct val="45000"/>
              <a:buFont typeface="Wingdings" charset="2"/>
              <a:buChar char=""/>
            </a:pPr>
            <a:r>
              <a:rPr lang="en-US" sz="2800" b="0" strike="noStrike" spc="-1" dirty="0">
                <a:solidFill>
                  <a:srgbClr val="000000"/>
                </a:solidFill>
                <a:latin typeface="Times New Roman"/>
                <a:ea typeface="Times New Roman"/>
              </a:rPr>
              <a:t>Expensive </a:t>
            </a:r>
            <a:endParaRPr lang="en-US" sz="2800" b="0" strike="noStrike" spc="-1" dirty="0">
              <a:latin typeface="Arial"/>
            </a:endParaRPr>
          </a:p>
        </p:txBody>
      </p:sp>
      <p:sp>
        <p:nvSpPr>
          <p:cNvPr id="238"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239"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40"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0803644-AA9C-43F2-8753-5A5646F647C3}" type="slidenum">
              <a:rPr lang="en-US" sz="1200" b="0" strike="noStrike" spc="-1">
                <a:solidFill>
                  <a:srgbClr val="8B8B8B"/>
                </a:solidFill>
                <a:latin typeface="Times New Roman"/>
                <a:ea typeface="DejaVu Sans"/>
              </a:rPr>
              <a:pPr algn="r">
                <a:lnSpc>
                  <a:spcPct val="100000"/>
                </a:lnSpc>
              </a:pPr>
              <a:t>6</a:t>
            </a:fld>
            <a:endParaRPr lang="en-US" sz="1200" b="0" strike="noStrike" spc="-1" dirty="0">
              <a:latin typeface="Arial"/>
            </a:endParaRPr>
          </a:p>
        </p:txBody>
      </p:sp>
      <p:sp>
        <p:nvSpPr>
          <p:cNvPr id="241"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242"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457200" y="45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a:solidFill>
                  <a:srgbClr val="262626"/>
                </a:solidFill>
                <a:latin typeface="Times New Roman"/>
                <a:ea typeface="Times-Italic"/>
              </a:rPr>
              <a:t>OBJECTIVE QoE MODELS</a:t>
            </a:r>
            <a:endParaRPr lang="en-US" sz="3200" b="0" strike="noStrike" spc="-1" dirty="0">
              <a:latin typeface="Arial"/>
            </a:endParaRPr>
          </a:p>
        </p:txBody>
      </p:sp>
      <p:sp>
        <p:nvSpPr>
          <p:cNvPr id="244" name="CustomShape 2"/>
          <p:cNvSpPr/>
          <p:nvPr/>
        </p:nvSpPr>
        <p:spPr>
          <a:xfrm>
            <a:off x="365760" y="1904040"/>
            <a:ext cx="8228160" cy="30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000000"/>
              </a:buClr>
              <a:buSzPct val="45000"/>
              <a:buFont typeface="Wingdings" charset="2"/>
              <a:buChar char=""/>
            </a:pPr>
            <a:r>
              <a:rPr lang="en-US" sz="2800" b="0" strike="noStrike" spc="-1" dirty="0" smtClean="0">
                <a:solidFill>
                  <a:srgbClr val="000000"/>
                </a:solidFill>
                <a:latin typeface="Times New Roman"/>
                <a:ea typeface="Times New Roman"/>
              </a:rPr>
              <a:t>Collected </a:t>
            </a:r>
            <a:r>
              <a:rPr lang="en-US" sz="2800" b="0" strike="noStrike" spc="-1" dirty="0">
                <a:solidFill>
                  <a:srgbClr val="000000"/>
                </a:solidFill>
                <a:latin typeface="Times New Roman"/>
                <a:ea typeface="Times New Roman"/>
              </a:rPr>
              <a:t>measurements of factors that affect </a:t>
            </a:r>
            <a:r>
              <a:rPr lang="en-US" sz="2800" b="0" strike="noStrike" spc="-1" dirty="0" smtClean="0">
                <a:solidFill>
                  <a:srgbClr val="000000"/>
                </a:solidFill>
                <a:latin typeface="Times New Roman"/>
                <a:ea typeface="Times New Roman"/>
              </a:rPr>
              <a:t>QoE.</a:t>
            </a:r>
          </a:p>
          <a:p>
            <a:pPr marL="216000" indent="-215280">
              <a:lnSpc>
                <a:spcPct val="100000"/>
              </a:lnSpc>
              <a:buClr>
                <a:srgbClr val="000000"/>
              </a:buClr>
              <a:buSzPct val="45000"/>
              <a:buFont typeface="Wingdings" charset="2"/>
              <a:buChar char=""/>
            </a:pPr>
            <a:endParaRPr lang="en-US" sz="2800" b="0" strike="noStrike" spc="-1" dirty="0">
              <a:latin typeface="Arial"/>
            </a:endParaRPr>
          </a:p>
          <a:p>
            <a:pPr marL="216000" indent="-215280">
              <a:lnSpc>
                <a:spcPct val="100000"/>
              </a:lnSpc>
              <a:buClr>
                <a:srgbClr val="000000"/>
              </a:buClr>
              <a:buSzPct val="45000"/>
              <a:buFont typeface="Wingdings" charset="2"/>
              <a:buChar char=""/>
            </a:pPr>
            <a:r>
              <a:rPr lang="en-US" sz="2600" b="0" strike="noStrike" spc="-1" dirty="0" smtClean="0">
                <a:solidFill>
                  <a:srgbClr val="000000"/>
                </a:solidFill>
                <a:latin typeface="Times New Roman"/>
                <a:ea typeface="Times New Roman"/>
              </a:rPr>
              <a:t>Directly </a:t>
            </a:r>
            <a:r>
              <a:rPr lang="en-US" sz="2600" b="0" strike="noStrike" spc="-1" dirty="0">
                <a:solidFill>
                  <a:srgbClr val="000000"/>
                </a:solidFill>
                <a:latin typeface="Times New Roman"/>
                <a:ea typeface="Times New Roman"/>
              </a:rPr>
              <a:t>map an objective measurement of video </a:t>
            </a:r>
            <a:r>
              <a:rPr lang="en-US" sz="2600" b="0" strike="noStrike" spc="-1" dirty="0" smtClean="0">
                <a:solidFill>
                  <a:srgbClr val="000000"/>
                </a:solidFill>
                <a:latin typeface="Times New Roman"/>
                <a:ea typeface="Times New Roman"/>
              </a:rPr>
              <a:t>quality.</a:t>
            </a:r>
            <a:endParaRPr lang="en-US" sz="2600" b="0" strike="noStrike" spc="-1" dirty="0">
              <a:latin typeface="Arial"/>
            </a:endParaRPr>
          </a:p>
        </p:txBody>
      </p:sp>
      <p:sp>
        <p:nvSpPr>
          <p:cNvPr id="245"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246"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47"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81CA1CD-3BFB-4F33-9418-AFC9812BF1B7}" type="slidenum">
              <a:rPr lang="en-US" sz="1200" b="0" strike="noStrike" spc="-1">
                <a:solidFill>
                  <a:srgbClr val="8B8B8B"/>
                </a:solidFill>
                <a:latin typeface="Times New Roman"/>
                <a:ea typeface="DejaVu Sans"/>
              </a:rPr>
              <a:pPr algn="r">
                <a:lnSpc>
                  <a:spcPct val="100000"/>
                </a:lnSpc>
              </a:pPr>
              <a:t>7</a:t>
            </a:fld>
            <a:endParaRPr lang="en-US" sz="1200" b="0" strike="noStrike" spc="-1" dirty="0">
              <a:latin typeface="Arial"/>
            </a:endParaRPr>
          </a:p>
        </p:txBody>
      </p:sp>
      <p:sp>
        <p:nvSpPr>
          <p:cNvPr id="248"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249"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533400" y="15240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a:solidFill>
                  <a:srgbClr val="262626"/>
                </a:solidFill>
                <a:latin typeface="Times New Roman"/>
                <a:ea typeface="Times-Italic"/>
              </a:rPr>
              <a:t>PROPOSED 5G-QoE SYSTEM OVERVIEW</a:t>
            </a:r>
            <a:endParaRPr lang="en-US" sz="3200" b="0" strike="noStrike" spc="-1" dirty="0">
              <a:latin typeface="Arial"/>
            </a:endParaRPr>
          </a:p>
        </p:txBody>
      </p:sp>
      <p:sp>
        <p:nvSpPr>
          <p:cNvPr id="251" name="CustomShape 2"/>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252" name="CustomShape 3"/>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53" name="CustomShape 4"/>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C817F12-218F-4D93-8004-4685A39B52B5}" type="slidenum">
              <a:rPr lang="en-US" sz="1200" b="0" strike="noStrike" spc="-1">
                <a:solidFill>
                  <a:srgbClr val="8B8B8B"/>
                </a:solidFill>
                <a:latin typeface="Times New Roman"/>
                <a:ea typeface="DejaVu Sans"/>
              </a:rPr>
              <a:pPr algn="r">
                <a:lnSpc>
                  <a:spcPct val="100000"/>
                </a:lnSpc>
              </a:pPr>
              <a:t>8</a:t>
            </a:fld>
            <a:endParaRPr lang="en-US" sz="1200" b="0" strike="noStrike" spc="-1" dirty="0">
              <a:latin typeface="Arial"/>
            </a:endParaRPr>
          </a:p>
        </p:txBody>
      </p:sp>
      <p:sp>
        <p:nvSpPr>
          <p:cNvPr id="254" name="CustomShape 5"/>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255" name="CustomShape 6"/>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pic>
        <p:nvPicPr>
          <p:cNvPr id="256" name="Picture 255"/>
          <p:cNvPicPr/>
          <p:nvPr/>
        </p:nvPicPr>
        <p:blipFill>
          <a:blip r:embed="rId3" cstate="print"/>
          <a:stretch/>
        </p:blipFill>
        <p:spPr>
          <a:xfrm>
            <a:off x="1295400" y="1066800"/>
            <a:ext cx="6288480" cy="4731480"/>
          </a:xfrm>
          <a:prstGeom prst="rect">
            <a:avLst/>
          </a:prstGeom>
          <a:ln>
            <a:noFill/>
          </a:ln>
        </p:spPr>
      </p:pic>
      <p:sp>
        <p:nvSpPr>
          <p:cNvPr id="9" name="Rectangle 8"/>
          <p:cNvSpPr/>
          <p:nvPr/>
        </p:nvSpPr>
        <p:spPr>
          <a:xfrm>
            <a:off x="1371600" y="5867400"/>
            <a:ext cx="6400800" cy="369332"/>
          </a:xfrm>
          <a:prstGeom prst="rect">
            <a:avLst/>
          </a:prstGeom>
        </p:spPr>
        <p:txBody>
          <a:bodyPr wrap="square">
            <a:spAutoFit/>
          </a:bodyPr>
          <a:lstStyle/>
          <a:p>
            <a:r>
              <a:rPr lang="en-US" dirty="0" smtClean="0"/>
              <a:t>Courtesy : https://ieeexplore.ieee.org/document/8332093/</a:t>
            </a:r>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381000" y="15240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spc="-1" dirty="0">
                <a:solidFill>
                  <a:srgbClr val="262626"/>
                </a:solidFill>
                <a:latin typeface="Times New Roman"/>
                <a:ea typeface="Times-Italic"/>
              </a:rPr>
              <a:t>MONITORING LAYER</a:t>
            </a:r>
            <a:endParaRPr lang="en-US" sz="3200" b="0" strike="noStrike" spc="-1" dirty="0">
              <a:latin typeface="Arial"/>
            </a:endParaRPr>
          </a:p>
        </p:txBody>
      </p:sp>
      <p:sp>
        <p:nvSpPr>
          <p:cNvPr id="258" name="CustomShape 2"/>
          <p:cNvSpPr/>
          <p:nvPr/>
        </p:nvSpPr>
        <p:spPr>
          <a:xfrm>
            <a:off x="304800" y="1295400"/>
            <a:ext cx="8228160" cy="480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800" b="0" strike="noStrike" spc="-1" dirty="0" smtClean="0">
                <a:solidFill>
                  <a:srgbClr val="000000"/>
                </a:solidFill>
                <a:latin typeface="Times New Roman"/>
                <a:ea typeface="Times New Roman"/>
              </a:rPr>
              <a:t>Inspect </a:t>
            </a:r>
            <a:r>
              <a:rPr lang="en-US" sz="2800" b="0" strike="noStrike" spc="-1" dirty="0">
                <a:solidFill>
                  <a:srgbClr val="000000"/>
                </a:solidFill>
                <a:latin typeface="Times New Roman"/>
                <a:ea typeface="Times New Roman"/>
              </a:rPr>
              <a:t>and extract metrics from </a:t>
            </a:r>
            <a:r>
              <a:rPr lang="en-US" sz="2800" spc="-1" dirty="0" smtClean="0">
                <a:solidFill>
                  <a:srgbClr val="000000"/>
                </a:solidFill>
                <a:latin typeface="Times New Roman"/>
                <a:ea typeface="Times New Roman"/>
              </a:rPr>
              <a:t>physical and virtual</a:t>
            </a:r>
            <a:r>
              <a:rPr lang="en-US" sz="2800" b="0" strike="noStrike" spc="-1" dirty="0" smtClean="0">
                <a:solidFill>
                  <a:srgbClr val="000000"/>
                </a:solidFill>
                <a:latin typeface="Times New Roman"/>
                <a:ea typeface="Times New Roman"/>
              </a:rPr>
              <a:t>.</a:t>
            </a:r>
          </a:p>
          <a:p>
            <a:pPr marL="216000" indent="-215640" algn="just">
              <a:lnSpc>
                <a:spcPct val="100000"/>
              </a:lnSpc>
              <a:buClr>
                <a:srgbClr val="000000"/>
              </a:buClr>
              <a:buSzPct val="45000"/>
              <a:buFont typeface="Wingdings" charset="2"/>
              <a:buChar char=""/>
            </a:pPr>
            <a:endParaRPr lang="en-US" sz="2800" b="0" strike="noStrike" spc="-1" dirty="0" smtClean="0">
              <a:solidFill>
                <a:srgbClr val="000000"/>
              </a:solidFill>
              <a:latin typeface="Times New Roman"/>
              <a:ea typeface="Times New Roman"/>
            </a:endParaRPr>
          </a:p>
          <a:p>
            <a:pPr marL="216000" indent="-215640" algn="just">
              <a:lnSpc>
                <a:spcPct val="100000"/>
              </a:lnSpc>
              <a:buClr>
                <a:srgbClr val="000000"/>
              </a:buClr>
              <a:buSzPct val="45000"/>
              <a:buFont typeface="Wingdings" charset="2"/>
              <a:buChar char=""/>
            </a:pPr>
            <a:r>
              <a:rPr lang="en-US" sz="2800" b="0" strike="noStrike" spc="-1" dirty="0" smtClean="0">
                <a:solidFill>
                  <a:srgbClr val="000000"/>
                </a:solidFill>
                <a:latin typeface="Times New Roman"/>
                <a:ea typeface="Times New Roman"/>
              </a:rPr>
              <a:t>And the </a:t>
            </a:r>
            <a:r>
              <a:rPr lang="en-US" sz="2800" b="0" strike="noStrike" spc="-1" dirty="0">
                <a:solidFill>
                  <a:srgbClr val="000000"/>
                </a:solidFill>
                <a:latin typeface="Times New Roman"/>
                <a:ea typeface="Times New Roman"/>
              </a:rPr>
              <a:t>data flows traversing the network</a:t>
            </a:r>
            <a:r>
              <a:rPr lang="en-US" sz="2800" b="0" strike="noStrike" spc="-1" dirty="0" smtClean="0">
                <a:solidFill>
                  <a:srgbClr val="000000"/>
                </a:solidFill>
                <a:latin typeface="Times New Roman"/>
                <a:ea typeface="Times New Roman"/>
              </a:rPr>
              <a:t>.</a:t>
            </a:r>
            <a:endParaRPr lang="en-US" sz="2800" b="0" strike="noStrike" spc="-1" dirty="0">
              <a:latin typeface="Arial"/>
            </a:endParaRPr>
          </a:p>
          <a:p>
            <a:pPr marL="216000" indent="-215640" algn="just">
              <a:lnSpc>
                <a:spcPct val="100000"/>
              </a:lnSpc>
              <a:buClr>
                <a:srgbClr val="000000"/>
              </a:buClr>
              <a:buSzPct val="45000"/>
              <a:buFont typeface="Wingdings" charset="2"/>
              <a:buChar char=""/>
            </a:pPr>
            <a:endParaRPr lang="en-US" sz="2800" b="0" strike="noStrike" spc="-1" dirty="0" smtClean="0">
              <a:solidFill>
                <a:srgbClr val="000000"/>
              </a:solidFill>
              <a:latin typeface="Times New Roman"/>
              <a:ea typeface="Times New Roman"/>
            </a:endParaRPr>
          </a:p>
          <a:p>
            <a:pPr marL="216000" indent="-215640" algn="just">
              <a:lnSpc>
                <a:spcPct val="100000"/>
              </a:lnSpc>
              <a:buClr>
                <a:srgbClr val="000000"/>
              </a:buClr>
              <a:buSzPct val="45000"/>
              <a:buFont typeface="Wingdings" charset="2"/>
              <a:buChar char=""/>
            </a:pPr>
            <a:r>
              <a:rPr lang="en-US" sz="2800" b="0" strike="noStrike" spc="-1" dirty="0" smtClean="0">
                <a:solidFill>
                  <a:srgbClr val="000000"/>
                </a:solidFill>
                <a:latin typeface="Times New Roman"/>
                <a:ea typeface="Times New Roman"/>
              </a:rPr>
              <a:t>Monitoring </a:t>
            </a:r>
            <a:r>
              <a:rPr lang="en-US" sz="2800" b="0" strike="noStrike" spc="-1" dirty="0">
                <a:solidFill>
                  <a:srgbClr val="000000"/>
                </a:solidFill>
                <a:latin typeface="Times New Roman"/>
                <a:ea typeface="Times New Roman"/>
              </a:rPr>
              <a:t>data are stored in a database.</a:t>
            </a:r>
            <a:endParaRPr lang="en-US" sz="2800" b="0" strike="noStrike" spc="-1" dirty="0">
              <a:latin typeface="Arial"/>
            </a:endParaRPr>
          </a:p>
          <a:p>
            <a:pPr marL="216000" indent="-215640" algn="just">
              <a:lnSpc>
                <a:spcPct val="100000"/>
              </a:lnSpc>
              <a:buClr>
                <a:srgbClr val="000000"/>
              </a:buClr>
              <a:buSzPct val="45000"/>
              <a:buFont typeface="Wingdings" charset="2"/>
              <a:buChar char=""/>
            </a:pPr>
            <a:endParaRPr lang="en-US" sz="2800" b="0" strike="noStrike" spc="-1" dirty="0" smtClean="0">
              <a:solidFill>
                <a:srgbClr val="000000"/>
              </a:solidFill>
              <a:latin typeface="Times New Roman"/>
              <a:ea typeface="Times New Roman"/>
            </a:endParaRPr>
          </a:p>
          <a:p>
            <a:pPr marL="216000" indent="-215640" algn="just">
              <a:lnSpc>
                <a:spcPct val="100000"/>
              </a:lnSpc>
              <a:buClr>
                <a:srgbClr val="000000"/>
              </a:buClr>
              <a:buSzPct val="45000"/>
              <a:buFont typeface="Wingdings" charset="2"/>
              <a:buChar char=""/>
            </a:pPr>
            <a:r>
              <a:rPr lang="en-US" sz="2800" b="0" strike="noStrike" spc="-1" dirty="0" smtClean="0">
                <a:solidFill>
                  <a:srgbClr val="000000"/>
                </a:solidFill>
                <a:latin typeface="Times New Roman"/>
                <a:ea typeface="Times New Roman"/>
              </a:rPr>
              <a:t>Three </a:t>
            </a:r>
            <a:r>
              <a:rPr lang="en-US" sz="2800" b="0" strike="noStrike" spc="-1" dirty="0">
                <a:solidFill>
                  <a:srgbClr val="000000"/>
                </a:solidFill>
                <a:latin typeface="Times New Roman"/>
                <a:ea typeface="Times New Roman"/>
              </a:rPr>
              <a:t>sensors,</a:t>
            </a:r>
            <a:endParaRPr lang="en-US" sz="2800" b="0" strike="noStrike" spc="-1" dirty="0">
              <a:latin typeface="Arial"/>
            </a:endParaRPr>
          </a:p>
          <a:p>
            <a:pPr marL="432000" lvl="1" indent="-215640" algn="just">
              <a:lnSpc>
                <a:spcPct val="100000"/>
              </a:lnSpc>
              <a:buClr>
                <a:srgbClr val="000000"/>
              </a:buClr>
              <a:buSzPct val="45000"/>
              <a:buFont typeface="Symbol"/>
              <a:buChar char=""/>
            </a:pPr>
            <a:r>
              <a:rPr lang="en-US" sz="2800" b="0" strike="noStrike" spc="-1" dirty="0">
                <a:solidFill>
                  <a:srgbClr val="000000"/>
                </a:solidFill>
                <a:latin typeface="Times New Roman"/>
                <a:ea typeface="Times New Roman"/>
              </a:rPr>
              <a:t>Flow sensor</a:t>
            </a:r>
            <a:endParaRPr lang="en-US" sz="2800" b="0" strike="noStrike" spc="-1" dirty="0">
              <a:latin typeface="Arial"/>
            </a:endParaRPr>
          </a:p>
          <a:p>
            <a:pPr marL="432000" lvl="1" indent="-215640" algn="just">
              <a:lnSpc>
                <a:spcPct val="100000"/>
              </a:lnSpc>
              <a:buClr>
                <a:srgbClr val="000000"/>
              </a:buClr>
              <a:buSzPct val="45000"/>
              <a:buFont typeface="Symbol"/>
              <a:buChar char=""/>
            </a:pPr>
            <a:r>
              <a:rPr lang="en-US" sz="2800" b="0" strike="noStrike" spc="-1" dirty="0">
                <a:solidFill>
                  <a:srgbClr val="000000"/>
                </a:solidFill>
                <a:latin typeface="Times New Roman"/>
                <a:ea typeface="Times New Roman"/>
              </a:rPr>
              <a:t>Video sensor</a:t>
            </a:r>
            <a:endParaRPr lang="en-US" sz="2800" b="0" strike="noStrike" spc="-1" dirty="0">
              <a:latin typeface="Arial"/>
            </a:endParaRPr>
          </a:p>
          <a:p>
            <a:pPr marL="432000" lvl="1" indent="-215640" algn="just">
              <a:lnSpc>
                <a:spcPct val="100000"/>
              </a:lnSpc>
              <a:buClr>
                <a:srgbClr val="000000"/>
              </a:buClr>
              <a:buSzPct val="45000"/>
              <a:buFont typeface="Symbol"/>
              <a:buChar char=""/>
            </a:pPr>
            <a:r>
              <a:rPr lang="en-US" sz="2800" b="0" strike="noStrike" spc="-1" dirty="0">
                <a:solidFill>
                  <a:srgbClr val="000000"/>
                </a:solidFill>
                <a:latin typeface="Times New Roman"/>
                <a:ea typeface="Times New Roman"/>
              </a:rPr>
              <a:t>Resource sensor</a:t>
            </a:r>
            <a:endParaRPr lang="en-US" sz="2800" b="0" strike="noStrike" spc="-1" dirty="0">
              <a:latin typeface="Arial"/>
            </a:endParaRPr>
          </a:p>
        </p:txBody>
      </p:sp>
      <p:sp>
        <p:nvSpPr>
          <p:cNvPr id="259" name="CustomShape 3"/>
          <p:cNvSpPr/>
          <p:nvPr/>
        </p:nvSpPr>
        <p:spPr>
          <a:xfrm>
            <a:off x="457200" y="6356520"/>
            <a:ext cx="2132280" cy="36360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3124080" y="6356520"/>
            <a:ext cx="28940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dirty="0">
                <a:solidFill>
                  <a:srgbClr val="8B8B8B"/>
                </a:solidFill>
                <a:latin typeface="Times New Roman"/>
                <a:ea typeface="DejaVu Sans"/>
              </a:rPr>
              <a:t>Dept. of CSE, MACE Kothamangalam</a:t>
            </a:r>
            <a:endParaRPr lang="en-US" sz="1200" b="0" strike="noStrike" spc="-1" dirty="0">
              <a:latin typeface="Arial"/>
            </a:endParaRPr>
          </a:p>
        </p:txBody>
      </p:sp>
      <p:sp>
        <p:nvSpPr>
          <p:cNvPr id="261" name="CustomShape 5"/>
          <p:cNvSpPr/>
          <p:nvPr/>
        </p:nvSpPr>
        <p:spPr>
          <a:xfrm>
            <a:off x="6553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DF2D49B-4EF8-49C0-9277-0939B7DB929F}" type="slidenum">
              <a:rPr lang="en-US" sz="1200" b="0" strike="noStrike" spc="-1">
                <a:solidFill>
                  <a:srgbClr val="8B8B8B"/>
                </a:solidFill>
                <a:latin typeface="Times New Roman"/>
                <a:ea typeface="DejaVu Sans"/>
              </a:rPr>
              <a:pPr algn="r">
                <a:lnSpc>
                  <a:spcPct val="100000"/>
                </a:lnSpc>
              </a:pPr>
              <a:t>9</a:t>
            </a:fld>
            <a:endParaRPr lang="en-US" sz="1200" b="0" strike="noStrike" spc="-1" dirty="0">
              <a:latin typeface="Arial"/>
            </a:endParaRPr>
          </a:p>
        </p:txBody>
      </p:sp>
      <p:sp>
        <p:nvSpPr>
          <p:cNvPr id="262" name="CustomShape 6"/>
          <p:cNvSpPr/>
          <p:nvPr/>
        </p:nvSpPr>
        <p:spPr>
          <a:xfrm>
            <a:off x="16920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0" strike="noStrike" spc="-1" dirty="0">
                <a:solidFill>
                  <a:srgbClr val="8B8B8B"/>
                </a:solidFill>
                <a:latin typeface="Times New Roman"/>
                <a:ea typeface="DejaVu Sans"/>
              </a:rPr>
              <a:t>15/11/2018</a:t>
            </a:r>
            <a:endParaRPr lang="en-US" sz="1200" b="0" strike="noStrike" spc="-1" dirty="0">
              <a:latin typeface="Arial"/>
            </a:endParaRPr>
          </a:p>
        </p:txBody>
      </p:sp>
      <p:sp>
        <p:nvSpPr>
          <p:cNvPr id="263" name="CustomShape 7"/>
          <p:cNvSpPr/>
          <p:nvPr/>
        </p:nvSpPr>
        <p:spPr>
          <a:xfrm>
            <a:off x="32760" y="32400"/>
            <a:ext cx="4290120" cy="3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B2B2B2"/>
                </a:solidFill>
                <a:latin typeface="Times New Roman"/>
                <a:ea typeface="DejaVu Sans"/>
              </a:rPr>
              <a:t>5G-QOE Modelling for UHD Video Streaming in 5G Networks</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2685</TotalTime>
  <Words>2434</Words>
  <Application>Microsoft Office PowerPoint</Application>
  <PresentationFormat>On-screen Show (4:3)</PresentationFormat>
  <Paragraphs>472</Paragraphs>
  <Slides>34</Slides>
  <Notes>32</Notes>
  <HiddenSlides>0</HiddenSlides>
  <MMClips>0</MMClips>
  <ScaleCrop>false</ScaleCrop>
  <HeadingPairs>
    <vt:vector size="4" baseType="variant">
      <vt:variant>
        <vt:lpstr>Theme</vt:lpstr>
      </vt:variant>
      <vt:variant>
        <vt:i4>5</vt:i4>
      </vt:variant>
      <vt:variant>
        <vt:lpstr>Slide Titles</vt:lpstr>
      </vt:variant>
      <vt:variant>
        <vt:i4>34</vt:i4>
      </vt:variant>
    </vt:vector>
  </HeadingPairs>
  <TitlesOfParts>
    <vt:vector size="39"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STORAGE FOR ELECRTRONIC HEALTH RECORDS BASED ON SECRET SHARING WITH VERIFIABLE RECONSTRUCTION OUTSOURCING</dc:title>
  <dc:subject/>
  <dc:creator>user</dc:creator>
  <dc:description/>
  <cp:lastModifiedBy>User</cp:lastModifiedBy>
  <cp:revision>420</cp:revision>
  <dcterms:created xsi:type="dcterms:W3CDTF">2018-09-05T13:37:02Z</dcterms:created>
  <dcterms:modified xsi:type="dcterms:W3CDTF">2019-03-24T09:16:21Z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34</vt:i4>
  </property>
</Properties>
</file>