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0" r:id="rId3"/>
    <p:sldId id="265" r:id="rId4"/>
    <p:sldId id="286" r:id="rId5"/>
    <p:sldId id="264" r:id="rId6"/>
    <p:sldId id="263" r:id="rId7"/>
    <p:sldId id="266" r:id="rId8"/>
    <p:sldId id="267" r:id="rId9"/>
    <p:sldId id="268" r:id="rId10"/>
    <p:sldId id="269" r:id="rId11"/>
    <p:sldId id="270" r:id="rId12"/>
    <p:sldId id="271" r:id="rId13"/>
    <p:sldId id="287" r:id="rId14"/>
    <p:sldId id="272" r:id="rId15"/>
    <p:sldId id="273" r:id="rId16"/>
    <p:sldId id="282" r:id="rId17"/>
    <p:sldId id="274" r:id="rId18"/>
    <p:sldId id="288" r:id="rId19"/>
    <p:sldId id="275" r:id="rId20"/>
    <p:sldId id="277" r:id="rId21"/>
    <p:sldId id="289" r:id="rId22"/>
    <p:sldId id="276" r:id="rId23"/>
    <p:sldId id="284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Collective list only entity linking : A graph based approach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DD00C-9C10-4B9E-91E3-D1609FB119B3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3B853-6791-4178-8D5D-D7E7075F2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Collective list only entity linking : A graph based approach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C7C4D-AEA1-4B16-B5EA-B79A64FFE760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63488-24AA-4E10-880E-8CC4899F79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B63488-24AA-4E10-880E-8CC4899F790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B63488-24AA-4E10-880E-8CC4899F790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B63488-24AA-4E10-880E-8CC4899F790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B63488-24AA-4E10-880E-8CC4899F790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CBF3-4E17-42FA-AA49-861EEA4BE5AD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CSE,MACE,Kothamangalam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8DFC-8C4A-4B38-B1D3-CE8E24C8B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EBA6-2FF1-4384-B030-CDD72C9A7A10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CSE,MACE,Kothamangalam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8DFC-8C4A-4B38-B1D3-CE8E24C8B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53BE-64C1-4BEC-805B-E79E08DAAF79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CSE,MACE,Kothamangalam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8DFC-8C4A-4B38-B1D3-CE8E24C8B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01B78-9ED4-43A9-BB73-26B99375E0BE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CSE,MACE,Kothamangalam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8DFC-8C4A-4B38-B1D3-CE8E24C8B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3843-8954-4E8A-A67B-5F36975D0C6E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CSE,MACE,Kothamangalam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8DFC-8C4A-4B38-B1D3-CE8E24C8B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9507-6AF7-4C70-A559-71F30BCC2135}" type="datetime1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CSE,MACE,Kothamangalam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8DFC-8C4A-4B38-B1D3-CE8E24C8B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D5F3-8384-4C0B-B35F-D273FF93D62E}" type="datetime1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CSE,MACE,Kothamangalam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8DFC-8C4A-4B38-B1D3-CE8E24C8B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B359-565A-47C6-B1A7-B38472C4B620}" type="datetime1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CSE,MACE,Kothamangalam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8DFC-8C4A-4B38-B1D3-CE8E24C8B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7E8B-8FFE-492F-9CF9-BF6D6F97C706}" type="datetime1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CSE,MACE,Kothamangalam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8DFC-8C4A-4B38-B1D3-CE8E24C8B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DC9-983A-4C84-BA45-3F3A653119C7}" type="datetime1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CSE,MACE,Kothamangalam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8DFC-8C4A-4B38-B1D3-CE8E24C8B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377A-6BEC-4A1D-95BA-F6D897A7948E}" type="datetime1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CSE,MACE,Kothamangalam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8DFC-8C4A-4B38-B1D3-CE8E24C8B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E91A6-8129-47DB-8643-28B79E9B2AAC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Dept. of CSE,MACE,Kothamangalam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58DFC-8C4A-4B38-B1D3-CE8E24C8B4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071538" y="1428736"/>
            <a:ext cx="6858000" cy="1857388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COLLECTIVE LIST-ONLY ENTITY LINKING: A GRAPH-BASED APPROACH 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GB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ANIKA </a:t>
            </a:r>
            <a:r>
              <a:rPr lang="en-GB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BABU</a:t>
            </a:r>
            <a:endParaRPr lang="en-GB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GB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S7 BTECH CSE</a:t>
            </a:r>
          </a:p>
          <a:p>
            <a:pPr algn="ctr"/>
            <a:r>
              <a:rPr lang="en-GB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NO:11</a:t>
            </a:r>
          </a:p>
          <a:p>
            <a:pPr algn="ctr"/>
            <a:r>
              <a:rPr lang="en-GB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24 OCTOBER 2018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CSE,MACE,Kothamangalam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8DFC-8C4A-4B38-B1D3-CE8E24C8B44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EDCA-BDF2-4AF4-8E78-2F234AD7E63A}" type="datetime1">
              <a:rPr lang="en-US" smtClean="0"/>
              <a:t>10/24/2018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85786" y="214290"/>
            <a:ext cx="6186502" cy="1162050"/>
          </a:xfrm>
        </p:spPr>
        <p:txBody>
          <a:bodyPr>
            <a:normAutofit/>
          </a:bodyPr>
          <a:lstStyle/>
          <a:p>
            <a:r>
              <a:rPr lang="en-GB" sz="3200" b="0" dirty="0" smtClean="0">
                <a:latin typeface="Times New Roman" pitchFamily="18" charset="0"/>
                <a:cs typeface="Times New Roman" pitchFamily="18" charset="0"/>
              </a:rPr>
              <a:t>PREPROCESSING  (</a:t>
            </a:r>
            <a:r>
              <a:rPr lang="en-GB" sz="3200" b="0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GB" sz="3200" b="0" dirty="0" smtClean="0">
                <a:latin typeface="Times New Roman" pitchFamily="18" charset="0"/>
                <a:cs typeface="Times New Roman" pitchFamily="18" charset="0"/>
              </a:rPr>
              <a:t>…)</a:t>
            </a:r>
            <a:endParaRPr lang="en-US" sz="3200" b="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500166" y="2571744"/>
          <a:ext cx="6254793" cy="2750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2965"/>
                <a:gridCol w="3941828"/>
              </a:tblGrid>
              <a:tr h="8128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RULES</a:t>
                      </a:r>
                      <a:endParaRPr lang="en-US" sz="20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766" marR="6676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EXAMPLES</a:t>
                      </a:r>
                      <a:endParaRPr lang="en-US" sz="20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 rtl="0"/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766" marR="66766"/>
                </a:tc>
              </a:tr>
              <a:tr h="6159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latin typeface="Times New Roman" pitchFamily="18" charset="0"/>
                          <a:cs typeface="Times New Roman" pitchFamily="18" charset="0"/>
                        </a:rPr>
                        <a:t>Containment</a:t>
                      </a:r>
                      <a:endParaRPr lang="en-US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766" marR="6676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Chicago </a:t>
                      </a:r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 Chicago Bulls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766" marR="66766"/>
                </a:tc>
              </a:tr>
              <a:tr h="5798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latin typeface="Times New Roman" pitchFamily="18" charset="0"/>
                          <a:cs typeface="Times New Roman" pitchFamily="18" charset="0"/>
                        </a:rPr>
                        <a:t>Partial Matching</a:t>
                      </a:r>
                      <a:endParaRPr lang="en-US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766" marR="6676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President Trump </a:t>
                      </a:r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 Donald</a:t>
                      </a:r>
                      <a:r>
                        <a:rPr lang="en-GB" baseline="0" dirty="0" smtClean="0"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 Trump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766" marR="66766"/>
                </a:tc>
              </a:tr>
              <a:tr h="7421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>
                          <a:latin typeface="Times New Roman" pitchFamily="18" charset="0"/>
                          <a:cs typeface="Times New Roman" pitchFamily="18" charset="0"/>
                        </a:rPr>
                        <a:t>Alternative Names</a:t>
                      </a:r>
                      <a:endParaRPr lang="en-US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766" marR="66766"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National Capital </a:t>
                      </a:r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 Washington D.C.</a:t>
                      </a:r>
                    </a:p>
                    <a:p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Smiley</a:t>
                      </a:r>
                      <a:r>
                        <a:rPr lang="en-GB" baseline="0" dirty="0" smtClean="0"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  </a:t>
                      </a:r>
                      <a:r>
                        <a:rPr lang="en-GB" baseline="0" dirty="0" err="1" smtClean="0"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Miley</a:t>
                      </a:r>
                      <a:r>
                        <a:rPr lang="en-GB" baseline="0" dirty="0" smtClean="0"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 Cyrus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766" marR="66766"/>
                </a:tc>
              </a:tr>
            </a:tbl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4257676" cy="4691063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String Matching Rules :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E592-0833-4045-BF3E-C10C39A71527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CSE,MACE,Kothamangalam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8DFC-8C4A-4B38-B1D3-CE8E24C8B44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5143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Collective list only entity linking : A graph based approach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ENTITY INFORMATION ENRICHMENT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Enrich information on entity side .</a:t>
            </a:r>
          </a:p>
          <a:p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Select representatives from input documents</a:t>
            </a: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Candidate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representatives</a:t>
            </a:r>
          </a:p>
          <a:p>
            <a:pPr lvl="1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Extract text around all mentions in all documents.</a:t>
            </a:r>
          </a:p>
          <a:p>
            <a:pPr lvl="1">
              <a:buNone/>
            </a:pP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CCCF-E5AF-42B1-B988-ACEE3C8BD27B}" type="datetime1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CSE,MACE,Kothamangalam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8DFC-8C4A-4B38-B1D3-CE8E24C8B44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5143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Collective list only entity linking : A graph based approach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36B5-E9A9-40D5-A98E-FBE8EA354395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CSE,MACE,Kothamangalam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8DFC-8C4A-4B38-B1D3-CE8E24C8B44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5143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Collective list only entity linking : A graph based approach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ENTITY INFORMATION 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ENRICHMENT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Content Placeholder 10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071546"/>
            <a:ext cx="7643866" cy="4731290"/>
          </a:xfrm>
        </p:spPr>
      </p:pic>
      <p:sp>
        <p:nvSpPr>
          <p:cNvPr id="12" name="TextBox 11"/>
          <p:cNvSpPr txBox="1"/>
          <p:nvPr/>
        </p:nvSpPr>
        <p:spPr>
          <a:xfrm>
            <a:off x="500034" y="5786455"/>
            <a:ext cx="764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Courtesy</a:t>
            </a:r>
            <a:r>
              <a:rPr lang="en-GB" dirty="0" smtClean="0">
                <a:solidFill>
                  <a:srgbClr val="0070C0"/>
                </a:solidFill>
              </a:rPr>
              <a:t> :</a:t>
            </a:r>
            <a:r>
              <a:rPr lang="en-GB" u="sng" dirty="0" smtClean="0">
                <a:solidFill>
                  <a:srgbClr val="0070C0"/>
                </a:solidFill>
              </a:rPr>
              <a:t>https</a:t>
            </a:r>
            <a:r>
              <a:rPr lang="en-GB" u="sng" dirty="0" smtClean="0">
                <a:solidFill>
                  <a:srgbClr val="0070C0"/>
                </a:solidFill>
              </a:rPr>
              <a:t>://ieeexplore.ieee.org/stamp/stamp.jsp?arnumber=8320777</a:t>
            </a:r>
            <a:endParaRPr lang="en-US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COMPATIBILITY  SCORE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Between each mention &amp;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candidate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entity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Arial" pitchFamily="34" charset="0"/>
              <a:buChar char="•"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Based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on text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similarity</a:t>
            </a:r>
          </a:p>
          <a:p>
            <a:pPr lvl="1">
              <a:buNone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Input: Document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dᵢ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mij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mention.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1">
              <a:buFont typeface="Arial" pitchFamily="34" charset="0"/>
              <a:buChar char="•"/>
            </a:pP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E73D7-D0BD-47FA-BE9D-65294D49CBB9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CSE,MACE,Kothamangalam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8DFC-8C4A-4B38-B1D3-CE8E24C8B44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5143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Collective list only entity linking : A graph based approach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COMPATIBILITY  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SCORE(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…)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eᵢ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GB" sz="2800" i="1" dirty="0" smtClean="0">
                <a:latin typeface="Times New Roman" pitchFamily="18" charset="0"/>
                <a:cs typeface="Times New Roman" pitchFamily="18" charset="0"/>
              </a:rPr>
              <a:t> Eᵣ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is a candidate entity</a:t>
            </a:r>
          </a:p>
          <a:p>
            <a:pPr>
              <a:buNone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	  	 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Tʳ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= {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tʳ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₁,….,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tʳ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ₕ}</a:t>
            </a:r>
          </a:p>
          <a:p>
            <a:pPr>
              <a:buNone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	 	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– weight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coefficients</a:t>
            </a:r>
          </a:p>
          <a:p>
            <a:pPr>
              <a:buNone/>
            </a:pP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Compatibility score is measured by</a:t>
            </a: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2DD8-DE8A-4E70-A6D0-592BEAAAACCB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CSE,MACE,Kothamangalam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8DFC-8C4A-4B38-B1D3-CE8E24C8B44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5143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Collective list only entity linking : A graph based approach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4429132"/>
            <a:ext cx="8215370" cy="1400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GRAPH CONSTRUCTION AND DISAMBIGUATION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An entity graph G={V,E} is a weighted graph</a:t>
            </a:r>
          </a:p>
          <a:p>
            <a:pPr>
              <a:buNone/>
            </a:pP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   where node V – candidate entity and mention.</a:t>
            </a:r>
          </a:p>
          <a:p>
            <a:pPr>
              <a:buNone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			    E – relation between these entities.</a:t>
            </a:r>
          </a:p>
          <a:p>
            <a:pPr>
              <a:buNone/>
            </a:pP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9E50-ACB9-4990-8C3D-F009B70CB1A4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CSE,MACE,Kothamangalam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8DFC-8C4A-4B38-B1D3-CE8E24C8B44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5143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Collective list only entity linking : A graph based approach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GRAPH CONSTRUCTION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F4F2-C4FA-4129-9897-445DB62B288F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CSE,MACE,Kothamangalam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8DFC-8C4A-4B38-B1D3-CE8E24C8B44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Content Placeholder 6" descr="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6" y="1214422"/>
            <a:ext cx="6929486" cy="48861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0034" y="5929330"/>
            <a:ext cx="764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Courtesy</a:t>
            </a:r>
            <a:r>
              <a:rPr lang="en-GB" dirty="0" smtClean="0">
                <a:solidFill>
                  <a:srgbClr val="0070C0"/>
                </a:solidFill>
              </a:rPr>
              <a:t> :</a:t>
            </a:r>
            <a:r>
              <a:rPr lang="en-GB" u="sng" dirty="0" smtClean="0">
                <a:solidFill>
                  <a:srgbClr val="0070C0"/>
                </a:solidFill>
              </a:rPr>
              <a:t>https</a:t>
            </a:r>
            <a:r>
              <a:rPr lang="en-GB" u="sng" dirty="0" smtClean="0">
                <a:solidFill>
                  <a:srgbClr val="0070C0"/>
                </a:solidFill>
              </a:rPr>
              <a:t>://ieeexplore.ieee.org/stamp/stamp.jsp?arnumber=8320777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5143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Collective list only entity linking : A graph based approach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GRAPH 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CONSTRUCTION(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…)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2 nodes are connected when</a:t>
            </a:r>
          </a:p>
          <a:p>
            <a:pPr marL="914400" lvl="1" indent="-457200">
              <a:buFont typeface="+mj-lt"/>
              <a:buAutoNum type="alphaLcParenR"/>
            </a:pP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ame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entity list.</a:t>
            </a:r>
          </a:p>
          <a:p>
            <a:pPr marL="914400" lvl="1" indent="-457200">
              <a:buFont typeface="+mj-lt"/>
              <a:buAutoNum type="alphaLcParenR"/>
            </a:pP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ppears simultaneously in candidate representative.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lphaLcParenR"/>
            </a:pP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ther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entities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appears in candidate representative. 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34B8D-3B02-4CD3-8315-5F54287EA847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CSE,MACE,Kothamangalam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8DFC-8C4A-4B38-B1D3-CE8E24C8B44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5143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Collective list only entity linking : A graph based approach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RELATION SCORE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Relation between entities is considered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Mention  - irrelevant</a:t>
            </a:r>
          </a:p>
          <a:p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Implicit and Explicit relations.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C9CD-191E-4E8F-8E32-8CD0CE9C756C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CSE,MACE,Kothamangalam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8DFC-8C4A-4B38-B1D3-CE8E24C8B44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18612"/>
            <a:ext cx="5143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Collective list only entity linking : A graph based approach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RELATION 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SCORE(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…)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Given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2 entities   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2E8B-5470-4B6C-AB3C-3DCCBCC12B96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CSE,MACE,Kothamangalam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8DFC-8C4A-4B38-B1D3-CE8E24C8B44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5143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Collective list only entity linking : A graph based approach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6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2714620"/>
            <a:ext cx="6389605" cy="1143008"/>
          </a:xfrm>
          <a:prstGeom prst="rect">
            <a:avLst/>
          </a:prstGeom>
        </p:spPr>
      </p:pic>
      <p:pic>
        <p:nvPicPr>
          <p:cNvPr id="10" name="Picture 9" descr="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4143380"/>
            <a:ext cx="6903655" cy="1432530"/>
          </a:xfrm>
          <a:prstGeom prst="rect">
            <a:avLst/>
          </a:prstGeom>
        </p:spPr>
      </p:pic>
      <p:pic>
        <p:nvPicPr>
          <p:cNvPr id="11" name="Picture 10" descr="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16" y="1714488"/>
            <a:ext cx="2209076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Existing methods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Proposed Method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Pre-processing Step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Entity Information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Enrichment</a:t>
            </a: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Graph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Construction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DA4C-5223-4E91-9224-B433B6B7F986}" type="datetime1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CSE,MACE,Kothamangalam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2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143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Collective list only entity linking : A graph based approach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PAGE RANK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Graph based entity-linking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Utilises 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pagerank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concept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Each node vₛ is assigned with a vector p(vₛ)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Each document dᵢ is assigned with a vector p(dᵢ)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Coherence Score,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DFE9-5300-4FA9-92FB-029A63F8314B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48064" cy="365125"/>
          </a:xfrm>
        </p:spPr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Dept. of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CSE,MACE,Kothamangalam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8DFC-8C4A-4B38-B1D3-CE8E24C8B445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 descr="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85" y="4643446"/>
            <a:ext cx="6577224" cy="1428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8612"/>
            <a:ext cx="5143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Collective list only entity linking : A graph based approach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PAGE 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RANK(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…)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Candidate entity is unambiguous if :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-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eij,r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the only candidate entity of mention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mij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    - When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there are more than one candidate entities 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24F0-893C-4FC1-BA6B-340696E56B82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CSE,MACE,Kothamangalam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8DFC-8C4A-4B38-B1D3-CE8E24C8B44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5143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Collective list only entity linking : A graph based approach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SELECTING MENTION –ENTITY PAIR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F64-A09E-41EA-96FF-1317624DFBB7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</a:t>
            </a:r>
            <a:r>
              <a:rPr lang="en-US" dirty="0" err="1" smtClean="0"/>
              <a:t>CSE,MACE,Kothamangalam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8DFC-8C4A-4B38-B1D3-CE8E24C8B44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4294967295"/>
          </p:nvPr>
        </p:nvSpPr>
        <p:spPr>
          <a:xfrm>
            <a:off x="0" y="1500174"/>
            <a:ext cx="8286776" cy="4625989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5143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Collective list only entity linking : A graph based approach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For document dᵢ with mention 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mij</a:t>
            </a: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γ and δ are weight coefficients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2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2643182"/>
            <a:ext cx="6926506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EXPERIMENTS AND RESULTS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Precision</a:t>
            </a:r>
          </a:p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Recall </a:t>
            </a:r>
          </a:p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F1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–Balanced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Indicator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0BE7-2ACC-43CB-8329-BB21F6DE8C65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CSE,MACE,Kothamangalam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8DFC-8C4A-4B38-B1D3-CE8E24C8B445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71810"/>
            <a:ext cx="9171278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0" y="0"/>
            <a:ext cx="5143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Collective list only entity linking : A graph based approach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0034" y="5857892"/>
            <a:ext cx="8072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Courtesy</a:t>
            </a:r>
            <a:r>
              <a:rPr lang="en-GB" dirty="0" smtClean="0">
                <a:solidFill>
                  <a:srgbClr val="0070C0"/>
                </a:solidFill>
              </a:rPr>
              <a:t> :</a:t>
            </a:r>
            <a:r>
              <a:rPr lang="en-GB" u="sng" dirty="0" smtClean="0">
                <a:solidFill>
                  <a:srgbClr val="0070C0"/>
                </a:solidFill>
              </a:rPr>
              <a:t>https://ieeexplore.ieee.org/stamp/stamp.jsp?arnumber=8320777</a:t>
            </a:r>
            <a:endParaRPr lang="en-US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CONCLUSIONS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Utilizes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entity co-occurrences information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Provides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sparse information on the entity side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Improves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performance of the list-only EL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4235-A008-4F9A-AC35-ADCBBCBB1F3A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CSE,MACE,Kothamangalam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8DFC-8C4A-4B38-B1D3-CE8E24C8B44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5143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Collective list only entity linking : A graph based approach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[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1] Y. Lin, C.-Y. Lin, and H.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‘‘List-only entity linking,’’ in Proc. 55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Annu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Meeting Assoc.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Comput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Linguistics, Vancouver, BC, Canada, 2017, pp. 536–541. [Online]. Available: https://doi.org/10.18653/v1/P17-2085 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[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2] Y. Cao, J. Li, X.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Guo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S.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H.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and J. Tang, ‘‘Name list only? Target entity disambiguation in short texts,’’ in Proc. Conf. Empirical Methods Natural Lang. Process., Lisbon, Portugal, 2015, pp. 654–664. [Online]. Available: http://aclweb.org/anthology/D/D15/D15-1077.pdf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203E-1A63-473E-9640-B99FE64829BF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CSE,MACE,Kothamangalam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8DFC-8C4A-4B38-B1D3-CE8E24C8B44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5143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Collective list only entity linking : A graph based approach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REFERENCES(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…)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[3] M.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Pershina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Y. He, and R.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Grishman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‘‘Personalized page rank for named entity disambiguation,’’ in Proc. Conf. North Amer. Chapter Assoc.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Comput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Linguistics, Human Lang. Technol., Denver, CO, USA, 2015, pp. 238–243. [Online]. Available: http://aclweb.org/ anthology/N/N15/N15-1026.pdf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[4] A.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Alhelbawy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R. J.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Gaizauskas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‘‘Graph ranking for collective named entity disambiguation,’’ in Proc. 52nd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Annu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Meeting Assoc.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Comput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Linguistics, Baltimore, MD, USA, 2014, pp. 75–80. [Online]. Available: http://aclweb.org/anthology/P/P14/P14-2013.pdf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F788-97E1-4BCF-BCD8-C8D215156A45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CSE,MACE,Kothamangalam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8DFC-8C4A-4B38-B1D3-CE8E24C8B44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5143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Collective list only entity linking : A graph based approach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57158" y="1857364"/>
            <a:ext cx="8229600" cy="1143000"/>
          </a:xfrm>
        </p:spPr>
        <p:txBody>
          <a:bodyPr/>
          <a:lstStyle/>
          <a:p>
            <a:r>
              <a:rPr lang="en-GB" dirty="0" smtClean="0"/>
              <a:t>THANK </a:t>
            </a:r>
            <a:r>
              <a:rPr lang="en-GB" dirty="0" smtClean="0"/>
              <a:t>YOU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4C7D-7957-4496-9E48-CD9DDF634010}" type="datetime1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CSE,MACE,Kothamangalam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8DFC-8C4A-4B38-B1D3-CE8E24C8B44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5143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Collective list only entity linking : A graph based approach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What is List-only entity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linking(EL)?</a:t>
            </a:r>
          </a:p>
          <a:p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Mentions</a:t>
            </a: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Character strings</a:t>
            </a:r>
          </a:p>
          <a:p>
            <a:pPr lvl="1"/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: Jackson,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Newyork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Knicks</a:t>
            </a:r>
          </a:p>
          <a:p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Entity list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group of correlated entities.</a:t>
            </a:r>
          </a:p>
          <a:p>
            <a:pPr lvl="1"/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Cities,Teams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CSE,MACE,Kothamangalam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143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Collective list only entity linking : A graph based approach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8DFC-8C4A-4B38-B1D3-CE8E24C8B44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3572-F863-4C59-80A2-042A4419DB0D}" type="datetime1">
              <a:rPr lang="en-US" smtClean="0"/>
              <a:t>10/24/2018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INTRODUCTION (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…)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Uses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:co-occurrences of information in entity list.</a:t>
            </a:r>
          </a:p>
          <a:p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Local compatibilities are considered.</a:t>
            </a:r>
          </a:p>
          <a:p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Disambiguation using graph</a:t>
            </a:r>
          </a:p>
          <a:p>
            <a:pPr>
              <a:buNone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E4A8-4947-402F-A80C-C9B52C954C35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CSE,MACE,Kothamangalam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8DFC-8C4A-4B38-B1D3-CE8E24C8B44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5143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Collective list only entity linking : A graph based approach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143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Collective list only entity linking : A graph based approach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smtClean="0"/>
              <a:t>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CSE,MACE,Kothamangalam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0B2D-FCCE-4E24-886C-22007DC981C8}" type="datetime1">
              <a:rPr lang="en-US" smtClean="0"/>
              <a:t>10/24/2018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2910" y="571480"/>
            <a:ext cx="48798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INTRODUCTION(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…)</a:t>
            </a:r>
            <a:endParaRPr lang="en-US" sz="3200" dirty="0"/>
          </a:p>
        </p:txBody>
      </p:sp>
      <p:pic>
        <p:nvPicPr>
          <p:cNvPr id="11" name="Picture 10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11" y="1142984"/>
            <a:ext cx="8912689" cy="46434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0034" y="5845750"/>
            <a:ext cx="764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Courtesy</a:t>
            </a:r>
            <a:r>
              <a:rPr lang="en-GB" dirty="0" smtClean="0">
                <a:solidFill>
                  <a:srgbClr val="0070C0"/>
                </a:solidFill>
              </a:rPr>
              <a:t> :</a:t>
            </a:r>
            <a:r>
              <a:rPr lang="en-GB" u="sng" dirty="0" smtClean="0">
                <a:solidFill>
                  <a:srgbClr val="0070C0"/>
                </a:solidFill>
              </a:rPr>
              <a:t>https</a:t>
            </a:r>
            <a:r>
              <a:rPr lang="en-GB" u="sng" dirty="0" smtClean="0">
                <a:solidFill>
                  <a:srgbClr val="0070C0"/>
                </a:solidFill>
              </a:rPr>
              <a:t>://ieeexplore.ieee.org/stamp/stamp.jsp?arnumber=8320777</a:t>
            </a:r>
            <a:endParaRPr lang="en-US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EXISTING METHODS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Traditional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EL methods</a:t>
            </a:r>
          </a:p>
          <a:p>
            <a:pPr lvl="1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Uses Knowledge bases</a:t>
            </a:r>
          </a:p>
          <a:p>
            <a:pPr lvl="1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Offers rich semantic information</a:t>
            </a:r>
          </a:p>
          <a:p>
            <a:pPr lvl="1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Inapplicable when little information is available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Existing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EL methods</a:t>
            </a:r>
          </a:p>
          <a:p>
            <a:pPr lvl="1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Entity coherence not considered.</a:t>
            </a:r>
          </a:p>
          <a:p>
            <a:pPr lvl="1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Results were support less.</a:t>
            </a:r>
          </a:p>
          <a:p>
            <a:pPr lvl="1">
              <a:buNone/>
            </a:pP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CSE,MACE,Kothamangalam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8DFC-8C4A-4B38-B1D3-CE8E24C8B44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143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Collective list only entity linking : A graph based approach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720F-E96C-4025-913D-CC7BAB1D5B11}" type="datetime1">
              <a:rPr lang="en-US" smtClean="0"/>
              <a:t>10/24/2018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3 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Pre-processing step</a:t>
            </a:r>
          </a:p>
          <a:p>
            <a:pPr marL="1314450" lvl="2" indent="-457200">
              <a:buFont typeface="+mj-lt"/>
              <a:buAutoNum type="alphaLcPeriod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Optional Named Entity Recognition  process</a:t>
            </a:r>
          </a:p>
          <a:p>
            <a:pPr marL="1314450" lvl="2" indent="-457200">
              <a:buFont typeface="+mj-lt"/>
              <a:buAutoNum type="alphaLcPeriod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Candidate entity generation process</a:t>
            </a:r>
            <a:endParaRPr lang="en-GB" sz="1600" dirty="0">
              <a:latin typeface="Times New Roman" pitchFamily="18" charset="0"/>
              <a:cs typeface="Times New Roman" pitchFamily="18" charset="0"/>
            </a:endParaRPr>
          </a:p>
          <a:p>
            <a:pPr marL="1314450" lvl="2" indent="-457200">
              <a:buNone/>
            </a:pP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Entity Information Enrichment</a:t>
            </a:r>
          </a:p>
          <a:p>
            <a:pPr marL="914400" lvl="1" indent="-457200">
              <a:buNone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escription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of entities are provided.</a:t>
            </a:r>
          </a:p>
          <a:p>
            <a:pPr marL="914400" lvl="1" indent="-457200">
              <a:buNone/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AutoNum type="arabicPeriod" startAt="3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Graph-based Entity disambiguation</a:t>
            </a:r>
          </a:p>
          <a:p>
            <a:pPr marL="1314450" lvl="2" indent="-457200">
              <a:buNone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	An entity graph is constructed –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Gloel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None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None/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314450" lvl="2" indent="-457200">
              <a:buFont typeface="+mj-lt"/>
              <a:buAutoNum type="alphaLcPeriod"/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CSE,MACE,Kothamangalam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8DFC-8C4A-4B38-B1D3-CE8E24C8B44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5143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Collective list only entity linking : A graph based approach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17E4-0949-4DD6-A39C-1FFF17161D9F}" type="datetime1">
              <a:rPr lang="en-US" smtClean="0"/>
              <a:t>10/24/2018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CSE,MACE,Kothamangalam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8DFC-8C4A-4B38-B1D3-CE8E24C8B44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5143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Collective list only entity linking : A graph based approach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C6B3-36AA-4CC0-9528-EC20B7F04283}" type="datetime1">
              <a:rPr lang="en-US" smtClean="0"/>
              <a:t>10/24/2018</a:t>
            </a:fld>
            <a:endParaRPr lang="en-US"/>
          </a:p>
        </p:txBody>
      </p:sp>
      <p:pic>
        <p:nvPicPr>
          <p:cNvPr id="13" name="Content Placeholder 12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93008" y="2000240"/>
            <a:ext cx="9837008" cy="2418670"/>
          </a:xfrm>
        </p:spPr>
      </p:pic>
      <p:sp>
        <p:nvSpPr>
          <p:cNvPr id="14" name="TextBox 13"/>
          <p:cNvSpPr txBox="1"/>
          <p:nvPr/>
        </p:nvSpPr>
        <p:spPr>
          <a:xfrm>
            <a:off x="500034" y="5786455"/>
            <a:ext cx="764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Courtesy</a:t>
            </a:r>
            <a:r>
              <a:rPr lang="en-GB" dirty="0" smtClean="0">
                <a:solidFill>
                  <a:srgbClr val="0070C0"/>
                </a:solidFill>
              </a:rPr>
              <a:t> :</a:t>
            </a:r>
            <a:r>
              <a:rPr lang="en-GB" u="sng" dirty="0" smtClean="0">
                <a:solidFill>
                  <a:srgbClr val="0070C0"/>
                </a:solidFill>
              </a:rPr>
              <a:t>https</a:t>
            </a:r>
            <a:r>
              <a:rPr lang="en-GB" u="sng" dirty="0" smtClean="0">
                <a:solidFill>
                  <a:srgbClr val="0070C0"/>
                </a:solidFill>
              </a:rPr>
              <a:t>://ieeexplore.ieee.org/stamp/stamp.jsp?arnumber=8320777</a:t>
            </a:r>
            <a:endParaRPr lang="en-US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PREPROCESSING STEP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Detecting mentions </a:t>
            </a:r>
          </a:p>
          <a:p>
            <a:pPr marL="342900" lvl="1" indent="-342900">
              <a:buNone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Generating candidate entities for each mention</a:t>
            </a:r>
          </a:p>
          <a:p>
            <a:pPr>
              <a:buNone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based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on simple string matching rules</a:t>
            </a:r>
          </a:p>
          <a:p>
            <a:pPr>
              <a:buNone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: Chicago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Chicago {cities}</a:t>
            </a:r>
          </a:p>
          <a:p>
            <a:pPr>
              <a:buNone/>
            </a:pPr>
            <a:r>
              <a:rPr lang="en-GB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: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Chicago  Chicago Bulls{Teams}</a:t>
            </a:r>
          </a:p>
          <a:p>
            <a:pPr>
              <a:buNone/>
            </a:pP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A001-0250-4514-A20F-1B84E7262C87}" type="datetime1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CSE,MACE,Kothamangalam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8DFC-8C4A-4B38-B1D3-CE8E24C8B44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5143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Collective list only entity linking : A graph based approach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3159</TotalTime>
  <Words>1109</Words>
  <Application>Microsoft Office PowerPoint</Application>
  <PresentationFormat>On-screen Show (4:3)</PresentationFormat>
  <Paragraphs>287</Paragraphs>
  <Slides>27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COLLECTIVE LIST-ONLY ENTITY LINKING: A GRAPH-BASED APPROACH  </vt:lpstr>
      <vt:lpstr>CONTENTS</vt:lpstr>
      <vt:lpstr>INTRODUCTION</vt:lpstr>
      <vt:lpstr>INTRODUCTION (contd…)</vt:lpstr>
      <vt:lpstr>Slide 5</vt:lpstr>
      <vt:lpstr>EXISTING METHODS</vt:lpstr>
      <vt:lpstr>PROPOSED SYSTEM</vt:lpstr>
      <vt:lpstr>PROPOSED SYSTEM</vt:lpstr>
      <vt:lpstr>PREPROCESSING STEP</vt:lpstr>
      <vt:lpstr>PREPROCESSING  (Contd…)</vt:lpstr>
      <vt:lpstr>ENTITY INFORMATION ENRICHMENT</vt:lpstr>
      <vt:lpstr>ENTITY INFORMATION ENRICHMENT</vt:lpstr>
      <vt:lpstr>COMPATIBILITY  SCORE</vt:lpstr>
      <vt:lpstr>COMPATIBILITY  SCORE(contd…)</vt:lpstr>
      <vt:lpstr>GRAPH CONSTRUCTION AND DISAMBIGUATION</vt:lpstr>
      <vt:lpstr>GRAPH CONSTRUCTION</vt:lpstr>
      <vt:lpstr>GRAPH CONSTRUCTION(contd…)</vt:lpstr>
      <vt:lpstr>RELATION SCORE</vt:lpstr>
      <vt:lpstr>RELATION SCORE(contd…)</vt:lpstr>
      <vt:lpstr>PAGE RANK</vt:lpstr>
      <vt:lpstr>PAGE RANK(contd…)</vt:lpstr>
      <vt:lpstr>SELECTING MENTION –ENTITY PAIR</vt:lpstr>
      <vt:lpstr>EXPERIMENTS AND RESULTS</vt:lpstr>
      <vt:lpstr>CONCLUSIONS</vt:lpstr>
      <vt:lpstr>REFERENCES</vt:lpstr>
      <vt:lpstr>REFERENCES(contd…)</vt:lpstr>
      <vt:lpstr>THANK YOU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COLLECTIVE LIST-ONLY ENTITY LINKING: A GRAPH-BASED APPROACH  </dc:title>
  <dc:creator>Babu K M</dc:creator>
  <cp:lastModifiedBy>Babu K M</cp:lastModifiedBy>
  <cp:revision>21</cp:revision>
  <dcterms:created xsi:type="dcterms:W3CDTF">2018-10-20T13:33:06Z</dcterms:created>
  <dcterms:modified xsi:type="dcterms:W3CDTF">2018-10-24T07:14:29Z</dcterms:modified>
</cp:coreProperties>
</file>