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457" r:id="rId2"/>
    <p:sldId id="340" r:id="rId3"/>
    <p:sldId id="423" r:id="rId4"/>
    <p:sldId id="459" r:id="rId5"/>
    <p:sldId id="460" r:id="rId6"/>
    <p:sldId id="424" r:id="rId7"/>
    <p:sldId id="468" r:id="rId8"/>
    <p:sldId id="461" r:id="rId9"/>
    <p:sldId id="425" r:id="rId10"/>
    <p:sldId id="462" r:id="rId11"/>
    <p:sldId id="427" r:id="rId12"/>
    <p:sldId id="429" r:id="rId13"/>
    <p:sldId id="463" r:id="rId14"/>
    <p:sldId id="464" r:id="rId15"/>
    <p:sldId id="433" r:id="rId16"/>
    <p:sldId id="465" r:id="rId17"/>
    <p:sldId id="466" r:id="rId18"/>
    <p:sldId id="455" r:id="rId19"/>
    <p:sldId id="452" r:id="rId20"/>
    <p:sldId id="467" r:id="rId21"/>
    <p:sldId id="453" r:id="rId22"/>
    <p:sldId id="470" r:id="rId23"/>
    <p:sldId id="469" r:id="rId24"/>
    <p:sldId id="446" r:id="rId25"/>
    <p:sldId id="448" r:id="rId26"/>
    <p:sldId id="449" r:id="rId27"/>
    <p:sldId id="447" r:id="rId28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8" autoAdjust="0"/>
    <p:restoredTop sz="95400" autoAdjust="0"/>
  </p:normalViewPr>
  <p:slideViewPr>
    <p:cSldViewPr>
      <p:cViewPr>
        <p:scale>
          <a:sx n="80" d="100"/>
          <a:sy n="80" d="100"/>
        </p:scale>
        <p:origin x="1483" y="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7FF6-5755-4A8F-82BD-5A1FBCFC03A9}" type="datetimeFigureOut">
              <a:rPr lang="zh-TW" altLang="en-US" smtClean="0"/>
              <a:pPr/>
              <a:t>2018/11/21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5B32C-534F-49D1-9866-94696F19CF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74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3719-7EB5-4F49-992C-798A474A1115}" type="datetimeFigureOut">
              <a:rPr lang="zh-TW" altLang="en-US" smtClean="0"/>
              <a:pPr/>
              <a:t>2018/11/21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B2E5-1832-4A7B-9004-B098EDCCE2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3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55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97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11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19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61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7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9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7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1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94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02E9-8A95-4295-88A7-62A058D11A58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1DF7-570C-4C99-A513-027530DFCE51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A3D6-3F12-4720-9835-D67FF39ECFAA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0C3D-0557-48B7-B87E-6B82A723678C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6DA-067A-4E02-A4B0-D9E78A543465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863-4A3C-4F48-9042-E4CAD4518216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2F75-E665-441C-A396-BCE7A0BA5610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9A5C-65DD-4E5C-B558-1D848316CF17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F9F-20BC-4B05-BA80-955D4B6D66F1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5DB9-7658-4651-A5AE-F6BDD13F7640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44E9-0730-48C6-8DA7-689F1248B0C5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24B7-6790-443C-A226-511A8A330160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935.ibm.com/services/multimedia/GBE03620USE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chemeClr val="tx1"/>
                </a:solidFill>
              </a:rPr>
              <a:t>Binil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</a:rPr>
              <a:t>Biju</a:t>
            </a:r>
            <a:endParaRPr lang="en-IN" sz="2400" b="1" dirty="0" smtClean="0">
              <a:solidFill>
                <a:schemeClr val="tx1"/>
              </a:solidFill>
            </a:endParaRPr>
          </a:p>
          <a:p>
            <a:r>
              <a:rPr lang="en-IN" sz="2000" dirty="0" smtClean="0"/>
              <a:t>Class No.:20 B-tech CSE </a:t>
            </a:r>
          </a:p>
          <a:p>
            <a:r>
              <a:rPr lang="en-IN" sz="2000" dirty="0" smtClean="0"/>
              <a:t>Dept of MACE, Kothamangalam</a:t>
            </a:r>
          </a:p>
          <a:p>
            <a:r>
              <a:rPr lang="en-IN" sz="2000" dirty="0" smtClean="0"/>
              <a:t>22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November 2018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PRIVACY INVASION AND COUNTERMEASURES(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674C-C93C-4207-9862-FFB68860BEE2}" type="datetime1">
              <a:rPr lang="en-IN" altLang="zh-TW" smtClean="0"/>
              <a:t>22-11-2018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21508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28596" y="1714488"/>
            <a:ext cx="8072494" cy="378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Record scanning requests and replay the requests	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counters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Not able to obtain privacy policies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noProof="0" dirty="0" smtClean="0">
                <a:latin typeface="Times New Roman" pitchFamily="18" charset="0"/>
                <a:cs typeface="Times New Roman" pitchFamily="18" charset="0"/>
              </a:rPr>
              <a:t>Negotiation mechanisms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PROPOSED FRAMEWORK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300-A916-48CA-91B7-53A8F0AD6148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7744" y="6310415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51720" y="6061917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</a:t>
            </a: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ieeexplore.ieee.org/document/8327825</a:t>
            </a:r>
            <a:endParaRPr lang="en-I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70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</a:p>
          <a:p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7" y="1061516"/>
            <a:ext cx="8367547" cy="5040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93978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PRIVACYBAT FRAMEWORK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8518-4374-4477-8080-7D8418D1B9DC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55093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57158" y="1357298"/>
            <a:ext cx="835824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Device Information Service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SzPct val="130000"/>
              <a:buFont typeface="Arial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Device Registration and Management 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SzPct val="130000"/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Device Information and Privacy Policy Provision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3978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PRIVACYBAT FRAMEWORK(contd..)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307C-59E0-4178-99C2-FAC2615890D1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57502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57158" y="1357298"/>
            <a:ext cx="835824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UPnP device schema </a:t>
            </a:r>
            <a:endParaRPr lang="en-IN" sz="2400" noProof="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UPnP device schema to describe a device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Device information format extends UPnP device schema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PolicyList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attribute to store identities of the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privacy policies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Defines types of Services and Characteristics for GATT service</a:t>
            </a:r>
            <a:endParaRPr kumimoji="0" lang="en-IN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3978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PRIVACYBAT FRAMEWORK(contd..)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7205-2C9A-47A2-80E2-8C99EC56532B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0842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57158" y="1357298"/>
            <a:ext cx="835824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Defines privacy policies based on P3P </a:t>
            </a:r>
            <a:endParaRPr lang="en-IN" sz="2400" noProof="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Core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privacy policy is statements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EE0-CA91-4B66-8E6E-28E46D998352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3357554" y="5214950"/>
            <a:ext cx="578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https://ieeexplore.ieee.org/document/2827419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-33413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Data Schema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-33413"/>
            <a:ext cx="709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</a:p>
          <a:p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6" y="744560"/>
            <a:ext cx="7085688" cy="5408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9156" y="6100713"/>
            <a:ext cx="5665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https://ieeexplore.ieee.org/document/8327825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3978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PRIVACYBAT FRAMEWORK(contd..)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2796-E742-4B8A-979B-1ADBEE41F9BF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7052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57158" y="1357298"/>
            <a:ext cx="835824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Privacy Preference Expression GATT Service</a:t>
            </a: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noProof="0" dirty="0"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70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70" y="2492896"/>
            <a:ext cx="4217322" cy="3312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5644" y="5802250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https://ieeexplore.ieee.org/document/8327825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3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3978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PRIVACYBAT FRAMEWORK(contd..)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5D-7EFA-4C3D-8CFD-30FAC06BA5FC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9792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63667" y="1147727"/>
            <a:ext cx="835824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Policy ID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SzPct val="130000"/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user to specify policy</a:t>
            </a:r>
            <a:endParaRPr lang="en-IN" sz="2400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Action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SzPct val="130000"/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specify action for the policy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Policy Preference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SzPct val="130000"/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Exposes preference of policy</a:t>
            </a:r>
            <a:endParaRPr lang="en-IN" sz="2400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723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0044-03CA-4F17-98EB-C203CC230B73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REQUEST HANDLING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42934" y="6093296"/>
            <a:ext cx="7643866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Courtesy : https://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ieeexplore.ieee.org/document/8327825</a:t>
            </a:r>
            <a:endParaRPr kumimoji="0" lang="en-I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1" y="1124744"/>
            <a:ext cx="7356998" cy="499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800972" cy="85724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REQUEST HANDLING(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CC7-D279-4DB3-AE89-C19AFF04FD46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106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8596" y="1285860"/>
            <a:ext cx="8286808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Starts when it receives a write request to action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Identity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user device is verified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Uses device’s real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MAC address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peripheral device has a table of tuples</a:t>
            </a:r>
          </a:p>
          <a:p>
            <a:pPr marL="1200150" lvl="2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70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25144"/>
            <a:ext cx="3672408" cy="460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zh-TW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85720" y="6143644"/>
            <a:ext cx="2476500" cy="476250"/>
          </a:xfrm>
        </p:spPr>
        <p:txBody>
          <a:bodyPr/>
          <a:lstStyle/>
          <a:p>
            <a:endParaRPr lang="en-IN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fld id="{C1030AEE-DCB1-4E2F-90D4-51B8FA608B7E}" type="datetime1"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22-11-2018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8860" y="6143644"/>
            <a:ext cx="3962400" cy="457200"/>
          </a:xfrm>
        </p:spPr>
        <p:txBody>
          <a:bodyPr/>
          <a:lstStyle/>
          <a:p>
            <a:r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 , MACE kothamangalam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7158" y="1071546"/>
            <a:ext cx="8286808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Introduction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Background Knowledge And Related Work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Overview of the Proposed Framework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Framework Details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Proof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concept implementation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Limitations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0"/>
            <a:ext cx="69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User-Friendly Privacy Framework for Users to Achieve Consents With Nearby BLE Devices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800972" cy="85724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REQUEST HANDLING(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881-F25E-4932-897C-C60E62049D43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88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8596" y="1285860"/>
            <a:ext cx="8286808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Processing requests to normal characteristics </a:t>
            </a:r>
          </a:p>
          <a:p>
            <a:pPr marL="1200150" lvl="2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5762652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5705698"/>
            <a:ext cx="498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https://ieeexplore.ieee.org/document/8327825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7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321008" cy="857248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PROOF OF CONCEPT IMPLEMENTATION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8275-7B23-4464-8168-87656D945EE6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263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51520" y="1628800"/>
            <a:ext cx="821537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prototype system to verify practicality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</a:t>
            </a:r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16" y="2510043"/>
            <a:ext cx="4198984" cy="2872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56612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https://ieeexplore.ieee.org/document/8327825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909"/>
            <a:ext cx="8321008" cy="857248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PROOF OF CONCEPT IMPLEMENTATION(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5D44-1A2E-4960-9252-380A7BAEB8B5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263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51520" y="1628800"/>
            <a:ext cx="821537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</a:t>
            </a:r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2638110" cy="4670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98" y="1340767"/>
            <a:ext cx="2804403" cy="4670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72679" y="605684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https://ieeexplore.ieee.org/document/8327825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6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800972" cy="85724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FAE-613B-45AD-A301-0BD970BAE116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263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71472" y="1628800"/>
            <a:ext cx="821537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Legacy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BLE devices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Gateway to connect legacy devices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Implementing gateway is challenging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User acceptance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application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aseline="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know whether a device follows privacy policies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Tools for user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smartphone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2200" noProof="0" dirty="0" err="1" smtClean="0">
                <a:latin typeface="Times New Roman" pitchFamily="18" charset="0"/>
                <a:cs typeface="Times New Roman" pitchFamily="18" charset="0"/>
              </a:rPr>
              <a:t>IoTScanner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</a:t>
            </a:r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0496-961B-49D2-971F-D1A6ED536906}" type="datetime1">
              <a:rPr lang="en-IN" altLang="zh-TW" smtClean="0"/>
              <a:t>22-11-2018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4442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4282" y="1428736"/>
            <a:ext cx="871543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Proposed a framework of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Privacy Preferences Expression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Standard means to obtain privacy policies of nearby devices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can be implemented with commercially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available products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4624"/>
            <a:ext cx="70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319-B2F5-4BCD-9E40-A939847CC7AE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71472" y="1214422"/>
            <a:ext cx="8001056" cy="5357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2000" dirty="0" smtClean="0"/>
              <a:t>J</a:t>
            </a:r>
            <a:r>
              <a:rPr lang="en-IN" sz="2000" dirty="0"/>
              <a:t>. </a:t>
            </a:r>
            <a:r>
              <a:rPr lang="en-IN" sz="2000" dirty="0" err="1"/>
              <a:t>Groopman</a:t>
            </a:r>
            <a:r>
              <a:rPr lang="en-IN" sz="2000" dirty="0"/>
              <a:t> and S. </a:t>
            </a:r>
            <a:r>
              <a:rPr lang="en-IN" sz="2000" dirty="0" err="1"/>
              <a:t>Etlinger</a:t>
            </a:r>
            <a:r>
              <a:rPr lang="en-IN" sz="2000" dirty="0"/>
              <a:t>. (Jun. 2015). Consumer perceptions of privacy in the Internet of Things: What brands can learn from a concerned citizenry. Altimeter Group. Accessed: Feb. 9, 2018. [Online]. Available: </a:t>
            </a:r>
            <a:r>
              <a:rPr lang="en-IN" sz="2000" dirty="0" smtClean="0"/>
              <a:t>http://www.altimetergroup.com/pdf/reports/ConsumerPerceptions-Privacy-IoT-Altimeter-Group.pdf 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2000" dirty="0" smtClean="0"/>
              <a:t>V</a:t>
            </a:r>
            <a:r>
              <a:rPr lang="en-IN" sz="2000" dirty="0"/>
              <a:t>. </a:t>
            </a:r>
            <a:r>
              <a:rPr lang="en-IN" sz="2000" dirty="0" err="1"/>
              <a:t>Pureswaran</a:t>
            </a:r>
            <a:r>
              <a:rPr lang="en-IN" sz="2000" dirty="0"/>
              <a:t> and P. Brody, ‘‘Device democracy: Saving the future of the Internet of Things,’’ IBM Inst. Bus. Value, Tech. Rep. GBE03620USEN, 2015, accessed: Feb. 9, 2018. [Online]. Available: </a:t>
            </a:r>
            <a:r>
              <a:rPr lang="en-IN" sz="2000" dirty="0">
                <a:hlinkClick r:id="rId3"/>
              </a:rPr>
              <a:t>https://</a:t>
            </a:r>
            <a:r>
              <a:rPr lang="en-IN" sz="2000" dirty="0" smtClean="0">
                <a:hlinkClick r:id="rId3"/>
              </a:rPr>
              <a:t>www-935.ibm.com/services/multimedia/GBE03620USEN.pdf</a:t>
            </a:r>
            <a:endParaRPr lang="en-IN" sz="200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2000" dirty="0" smtClean="0"/>
              <a:t>EU </a:t>
            </a:r>
            <a:r>
              <a:rPr lang="en-IN" sz="2000" dirty="0"/>
              <a:t>Article 29 Data Protection Working Party, Opinion 8/2014 on the on Recent Developments on the Internet of Things, European Commission, Brussels, Belgium, 2014. </a:t>
            </a:r>
            <a:endParaRPr lang="en-IN" sz="200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2000" dirty="0" smtClean="0"/>
              <a:t>US </a:t>
            </a:r>
            <a:r>
              <a:rPr lang="en-IN" sz="2000" dirty="0"/>
              <a:t>Federal Trade Commission, The Internet of Things: Privacy and Security in a Connected World, Federal Trade Commission Staff Reports, DIANE Publishing Company, Collingdale, PA, USA, 2015</a:t>
            </a:r>
            <a:r>
              <a:rPr lang="en-IN" sz="2000" dirty="0" smtClean="0"/>
              <a:t>.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2000" dirty="0" smtClean="0"/>
              <a:t>Bluetooth </a:t>
            </a:r>
            <a:r>
              <a:rPr lang="en-IN" sz="2000" dirty="0"/>
              <a:t>Core Speciﬁcation, Bluetooth SIG, Inc., Kirkland, WA, USA, 2016.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70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REFERENCES(Contd..)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9CA2-6C82-43E9-BF06-BA2504DF0DAB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71472" y="1571588"/>
            <a:ext cx="821537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buAutoNum type="arabicPeriod" startAt="6"/>
              <a:defRPr/>
            </a:pPr>
            <a:r>
              <a:rPr lang="en-IN" sz="2000" dirty="0" smtClean="0"/>
              <a:t>R</a:t>
            </a:r>
            <a:r>
              <a:rPr lang="en-IN" sz="2000" dirty="0"/>
              <a:t>. Davidson, K. Townsend, C. Wang, and C. </a:t>
            </a:r>
            <a:r>
              <a:rPr lang="en-IN" sz="2000" dirty="0" err="1"/>
              <a:t>Cufí</a:t>
            </a:r>
            <a:r>
              <a:rPr lang="en-IN" sz="2000" dirty="0"/>
              <a:t>, Getting Started With Bluetooth Low Energy: Tools and Techniques for Low-Power Networking. Sebastopol, CA, USA: O’Reilly, 2014</a:t>
            </a:r>
            <a:r>
              <a:rPr lang="en-IN" sz="2000" dirty="0" smtClean="0"/>
              <a:t>.</a:t>
            </a:r>
          </a:p>
          <a:p>
            <a:pPr marL="457200" lvl="0" indent="-457200">
              <a:spcBef>
                <a:spcPct val="20000"/>
              </a:spcBef>
              <a:buAutoNum type="arabicPeriod" startAt="6"/>
              <a:defRPr/>
            </a:pPr>
            <a:r>
              <a:rPr lang="en-IN" sz="2000" dirty="0" smtClean="0"/>
              <a:t>N</a:t>
            </a:r>
            <a:r>
              <a:rPr lang="en-IN" sz="2000" dirty="0"/>
              <a:t>. Gupta, Inside Bluetooth Low Energy. Norwood, MA, USA: </a:t>
            </a:r>
            <a:r>
              <a:rPr lang="en-IN" sz="2000" dirty="0" err="1"/>
              <a:t>Artech</a:t>
            </a:r>
            <a:r>
              <a:rPr lang="en-IN" sz="2000" dirty="0"/>
              <a:t> House, 2013, accessed: Feb. 9, 2018. [Online]. Available: https://books.google.com.tw/books?id=-LMq0NhoEQgC </a:t>
            </a:r>
            <a:endParaRPr lang="en-IN" sz="2000" dirty="0" smtClean="0"/>
          </a:p>
          <a:p>
            <a:pPr marL="457200" lvl="0" indent="-457200">
              <a:spcBef>
                <a:spcPct val="20000"/>
              </a:spcBef>
              <a:buAutoNum type="arabicPeriod" startAt="6"/>
              <a:defRPr/>
            </a:pPr>
            <a:r>
              <a:rPr lang="en-IN" sz="2000" dirty="0" smtClean="0"/>
              <a:t>M</a:t>
            </a:r>
            <a:r>
              <a:rPr lang="en-IN" sz="2000" dirty="0"/>
              <a:t>. Ryan, ‘‘Bluetooth: With low energy comes low security,’’ in Proc. 7th USENIX Workshop Offensive Technol. (WOOT), Washington, DC, USA, Aug. 2013, accessed: Feb. 9, 2018. [Online]. Available: https://www.usenix.org/system/ﬁles/conference/woot13/woot13-ryan.pdf </a:t>
            </a:r>
            <a:endParaRPr lang="en-IN" sz="2000" dirty="0" smtClean="0"/>
          </a:p>
          <a:p>
            <a:pPr marL="457200" lvl="0" indent="-457200">
              <a:spcBef>
                <a:spcPct val="20000"/>
              </a:spcBef>
              <a:buAutoNum type="arabicPeriod" startAt="6"/>
              <a:defRPr/>
            </a:pPr>
            <a:r>
              <a:rPr lang="en-IN" sz="2000" dirty="0" smtClean="0"/>
              <a:t>K</a:t>
            </a:r>
            <a:r>
              <a:rPr lang="en-IN" sz="2000" dirty="0"/>
              <a:t>. </a:t>
            </a:r>
            <a:r>
              <a:rPr lang="en-IN" sz="2000" dirty="0" err="1"/>
              <a:t>Fawaz</a:t>
            </a:r>
            <a:r>
              <a:rPr lang="en-IN" sz="2000" dirty="0"/>
              <a:t>, K.-H. Kim, and K. G. Shin, ‘‘Protecting privacy of BLE device users,’’ in Proc. 25th USENIX </a:t>
            </a:r>
            <a:r>
              <a:rPr lang="en-IN" sz="2000" dirty="0" err="1"/>
              <a:t>Secur</a:t>
            </a:r>
            <a:r>
              <a:rPr lang="en-IN" sz="2000" dirty="0"/>
              <a:t>. </a:t>
            </a:r>
            <a:r>
              <a:rPr lang="en-IN" sz="2000" dirty="0" err="1"/>
              <a:t>Symp</a:t>
            </a:r>
            <a:r>
              <a:rPr lang="en-IN" sz="2000" dirty="0"/>
              <a:t>. (USENIX Security), Austin, TX, USA, Aug. 2016, pp. 1205–1221. 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714620"/>
            <a:ext cx="7772400" cy="33051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382-47C5-4196-9670-75ADD6D30F30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D0C-2A38-40B6-A75C-7A85D5ED50B9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3516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2844" y="1428712"/>
            <a:ext cx="9001156" cy="428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Advancement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technologies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IoT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devices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deployed around world to provide services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people worried about privacy risks of ubiquitous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devices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devices may collect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personal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0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68CD-1522-49BC-935B-571AA59963DA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3516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2844" y="1428712"/>
            <a:ext cx="9001156" cy="428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Governmental agencies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Low-quality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consents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devices accessed via BLE from smartphone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Privacy Preferences Expression Framework -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PrivacyBat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0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BACKGROUND KNOWLEDGE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0C9B-E7AE-45BF-AC4E-C9C6C62CB59D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3516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2416" y="1628800"/>
            <a:ext cx="9001156" cy="428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BLE security and privacy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rivacy invasion and countermeasures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0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WHAT IS BLE ?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3D4-1851-444D-86C3-34A8370CD2AF}" type="datetime1">
              <a:rPr lang="en-IN" altLang="zh-TW" smtClean="0"/>
              <a:t>22-11-2018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8243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7158" y="1071546"/>
            <a:ext cx="8429684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Bluetooth </a:t>
            </a: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Low Energy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Managed by Bluetooth Special Interest Groups</a:t>
            </a:r>
            <a:endParaRPr lang="en-IN" sz="2400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Operates in 2.4GHz ISM band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Data send as packets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79 designated Bluetooth channels with each 1MHz in bandwidth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Range is power-class-dependent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Bluetooth 4.2 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BLE SECURITY AND PRIVACY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D38-6EE0-4F04-B398-16F9F88F7DC0}" type="datetime1">
              <a:rPr lang="en-IN" altLang="zh-TW" smtClean="0"/>
              <a:t>22-11-2018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8243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7158" y="1071546"/>
            <a:ext cx="8429684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Low power communication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Communication with other device in two means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Broadcast message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Connect to other device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Pairing carried out by Security Management Protocol (SMP)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Bonding</a:t>
            </a:r>
            <a:r>
              <a:rPr kumimoji="0" lang="en-IN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process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BLE SECURITY AND PRIVACY(contd..)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165B-F7A5-4C89-8FAA-A485024604AC}" type="datetime1">
              <a:rPr lang="en-IN" altLang="zh-TW" smtClean="0"/>
              <a:t>22-11-2018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31031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38158" y="1225808"/>
            <a:ext cx="8429684" cy="5214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Pairing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schemes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600" baseline="0" dirty="0" smtClean="0">
                <a:latin typeface="Times New Roman" pitchFamily="18" charset="0"/>
                <a:cs typeface="Times New Roman" pitchFamily="18" charset="0"/>
              </a:rPr>
              <a:t>Numeric comparison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Passkey entry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600" baseline="0" dirty="0" smtClean="0">
                <a:latin typeface="Times New Roman" pitchFamily="18" charset="0"/>
                <a:cs typeface="Times New Roman" pitchFamily="18" charset="0"/>
              </a:rPr>
              <a:t>Out of band</a:t>
            </a:r>
          </a:p>
          <a:p>
            <a:pPr marL="342900" lvl="0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Temporary key to exchange following keys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Long Term Key (LTK)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Connection Signature Resolution Key (CSRK)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Identity Resolving Key (IRK)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70000"/>
              </a:lnSpc>
              <a:spcBef>
                <a:spcPct val="20000"/>
              </a:spcBef>
              <a:defRPr/>
            </a:pPr>
            <a:endParaRPr lang="en-IN" sz="24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70000"/>
              </a:lnSpc>
              <a:spcBef>
                <a:spcPct val="20000"/>
              </a:spcBef>
              <a:defRPr/>
            </a:pPr>
            <a:endParaRPr lang="en-IN" sz="24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70000"/>
              </a:lnSpc>
              <a:spcBef>
                <a:spcPct val="20000"/>
              </a:spcBef>
              <a:defRPr/>
            </a:pPr>
            <a:endParaRPr lang="en-IN" sz="2400" baseline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09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PRIVACY INVASION AND COUNTERMEASURES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D67A-B0B5-46B4-A20C-A11B890B0F65}" type="datetime1">
              <a:rPr lang="en-IN" altLang="zh-TW" smtClean="0"/>
              <a:t>22-11-2018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21508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28596" y="1714488"/>
            <a:ext cx="8072494" cy="378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noProof="0" dirty="0" smtClean="0">
                <a:latin typeface="Times New Roman" pitchFamily="18" charset="0"/>
                <a:cs typeface="Times New Roman" pitchFamily="18" charset="0"/>
              </a:rPr>
              <a:t>Malicious device may obtain smartphone MAC address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Rando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 address scheme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ay collect personal data from messages</a:t>
            </a:r>
          </a:p>
          <a:p>
            <a:pPr marL="1257300" lvl="2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Encrypt personal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data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0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User-Friendly Privacy Framework for Users to Achieve Consents With Nearby BLE Devices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21437</TotalTime>
  <Words>1444</Words>
  <Application>Microsoft Office PowerPoint</Application>
  <PresentationFormat>On-screen Show (4:3)</PresentationFormat>
  <Paragraphs>246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新細明體</vt:lpstr>
      <vt:lpstr>Times New Roman</vt:lpstr>
      <vt:lpstr>Office Theme</vt:lpstr>
      <vt:lpstr>A USER-FRIENDLY PRIVACY FRAMEWORK FOR USERS TO ACHIEVE CONSENTS WITH NEARBY BLE DEVICES</vt:lpstr>
      <vt:lpstr>CONTENTS</vt:lpstr>
      <vt:lpstr>INTRODUCTION</vt:lpstr>
      <vt:lpstr>INTRODUCTION(contd...)</vt:lpstr>
      <vt:lpstr>BACKGROUND KNOWLEDGE</vt:lpstr>
      <vt:lpstr>WHAT IS BLE ? </vt:lpstr>
      <vt:lpstr>BLE SECURITY AND PRIVACY</vt:lpstr>
      <vt:lpstr>BLE SECURITY AND PRIVACY(contd..)</vt:lpstr>
      <vt:lpstr>PRIVACY INVASION AND COUNTERMEASURES</vt:lpstr>
      <vt:lpstr>PRIVACY INVASION AND COUNTERMEASURES(contd…)</vt:lpstr>
      <vt:lpstr>PROPOSED FRAMEWORK</vt:lpstr>
      <vt:lpstr>PRIVACYBAT FRAMEWORK</vt:lpstr>
      <vt:lpstr>PRIVACYBAT FRAMEWORK(contd..)</vt:lpstr>
      <vt:lpstr>PRIVACYBAT FRAMEWORK(contd..)</vt:lpstr>
      <vt:lpstr>Data Schema</vt:lpstr>
      <vt:lpstr>PRIVACYBAT FRAMEWORK(contd..)</vt:lpstr>
      <vt:lpstr>PRIVACYBAT FRAMEWORK(contd..)</vt:lpstr>
      <vt:lpstr>REQUEST HANDLING</vt:lpstr>
      <vt:lpstr>REQUEST HANDLING(contd…)</vt:lpstr>
      <vt:lpstr>REQUEST HANDLING(contd…)</vt:lpstr>
      <vt:lpstr>PROOF OF CONCEPT IMPLEMENTATION</vt:lpstr>
      <vt:lpstr>PROOF OF CONCEPT IMPLEMENTATION(contd…)</vt:lpstr>
      <vt:lpstr>LIMITATIONS</vt:lpstr>
      <vt:lpstr>CONCLUSION</vt:lpstr>
      <vt:lpstr>REFERENCES</vt:lpstr>
      <vt:lpstr>REFERENCES(Contd..)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Fish</dc:creator>
  <cp:lastModifiedBy>Windows User</cp:lastModifiedBy>
  <cp:revision>1194</cp:revision>
  <cp:lastPrinted>2015-05-18T00:43:36Z</cp:lastPrinted>
  <dcterms:created xsi:type="dcterms:W3CDTF">2012-12-31T04:57:16Z</dcterms:created>
  <dcterms:modified xsi:type="dcterms:W3CDTF">2018-11-22T02:32:12Z</dcterms:modified>
</cp:coreProperties>
</file>