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86" r:id="rId4"/>
    <p:sldId id="258" r:id="rId5"/>
    <p:sldId id="269" r:id="rId6"/>
    <p:sldId id="259" r:id="rId7"/>
    <p:sldId id="265" r:id="rId8"/>
    <p:sldId id="260" r:id="rId9"/>
    <p:sldId id="266" r:id="rId10"/>
    <p:sldId id="261" r:id="rId11"/>
    <p:sldId id="262" r:id="rId12"/>
    <p:sldId id="268" r:id="rId13"/>
    <p:sldId id="263" r:id="rId14"/>
    <p:sldId id="264" r:id="rId15"/>
    <p:sldId id="271" r:id="rId16"/>
    <p:sldId id="270" r:id="rId17"/>
    <p:sldId id="272" r:id="rId18"/>
    <p:sldId id="287" r:id="rId19"/>
    <p:sldId id="273" r:id="rId20"/>
    <p:sldId id="274" r:id="rId21"/>
    <p:sldId id="288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2" r:id="rId31"/>
    <p:sldId id="283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22BFFC-2B45-445A-A9F0-DD8218F906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Iris Recognition using image pre-processing, two-dimensional gabor features and MLPNN/PSO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8C48B-7CBC-4F55-91DB-62B80C64E7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6571B-B38B-4092-8448-FA0F4D4C04E3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BAD43-C7BD-42A7-8400-80AAEB587D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64DBA-94CC-422F-9968-514ACE3DD8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97250-1410-4BAA-99AF-C2B175756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376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Iris Recognition using image pre-processing, two-dimensional gabor features and MLPNN/PSO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166DF-9EA9-4914-8439-07AD9D8B973D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984EA-A852-48C8-96D8-767BC91E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7055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859B-4E26-4EFF-AD2A-C25D9880AB0A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4333-AF82-4487-AE52-8C82C98637A3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4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CF78-5049-411E-8741-5C6375218153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4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2DB-E5C4-49FD-A5C8-FD1919977D9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8100-3D62-414C-8386-8DE7673C3C52}" type="datetime1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6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9CD9-A53E-41AF-A882-A39B16184957}" type="datetime1">
              <a:rPr lang="en-IN" smtClean="0"/>
              <a:t>26-03-2019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4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F624-0934-48AC-9482-75419795ED37}" type="datetime1">
              <a:rPr lang="en-IN" smtClean="0"/>
              <a:t>26-03-2019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4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1372-23CA-4239-942E-84AD8B16B0AB}" type="datetime1">
              <a:rPr lang="en-IN" smtClean="0"/>
              <a:t>26-03-2019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9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482ACC0-4837-484D-A013-C4DA403CA9C6}" type="datetime1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5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E468-56A1-4AB5-83F0-1640360ED968}" type="datetime1">
              <a:rPr lang="en-IN" smtClean="0"/>
              <a:t>26-03-2019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2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C3D96D-61D7-43CD-96A9-C3B22BBE6D19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615B9B-8218-4397-8579-CA3D8597131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1F80-D11C-49EE-90DE-EBD97A48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43797"/>
            <a:ext cx="7543800" cy="3566160"/>
          </a:xfrm>
        </p:spPr>
        <p:txBody>
          <a:bodyPr>
            <a:noAutofit/>
          </a:bodyPr>
          <a:lstStyle/>
          <a:p>
            <a:pPr algn="ctr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10B98-AC1E-4A7F-884D-D1FA24DE4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r>
              <a:rPr lang="en-US" sz="1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  Joby</a:t>
            </a:r>
          </a:p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No:21 S7 B-Tech CSE</a:t>
            </a:r>
          </a:p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CSE,MACE Kothamangalam</a:t>
            </a:r>
          </a:p>
          <a:p>
            <a:pPr algn="ctr"/>
            <a:r>
              <a:rPr lang="en-IN" sz="8000">
                <a:latin typeface="Times New Roman" panose="02020603050405020304" pitchFamily="18" charset="0"/>
                <a:cs typeface="Times New Roman" panose="02020603050405020304" pitchFamily="18" charset="0"/>
              </a:rPr>
              <a:t>NOvember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BD93-A4B4-4664-9C51-9A57CE19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47F0-6745-470A-B641-525618C770DD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74FD-DEED-460D-9B95-2A2B01F4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59E16-4BFD-4AA0-BEC6-38052F7E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66DC3-B4CF-4116-AB4F-2C542DEECFE2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4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C884-18AA-438C-8D8C-B64DCAB1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4B78-7D07-42E7-866B-B66D4FCC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Iris </a:t>
            </a:r>
            <a:r>
              <a:rPr lang="en-US" sz="3000" dirty="0" err="1"/>
              <a:t>Localisation</a:t>
            </a:r>
            <a:endParaRPr lang="en-US" sz="3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dirty="0"/>
              <a:t>Gray Scale Conversion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dirty="0"/>
              <a:t>Circular Hough </a:t>
            </a:r>
          </a:p>
          <a:p>
            <a:pPr marL="384048" lvl="2" indent="0">
              <a:buNone/>
            </a:pPr>
            <a:r>
              <a:rPr lang="en-US" sz="3000" dirty="0"/>
              <a:t>Transform</a:t>
            </a:r>
          </a:p>
          <a:p>
            <a:pPr marL="150876" lvl="1" indent="0">
              <a:buNone/>
            </a:pPr>
            <a:endParaRPr lang="en-US" sz="3000" dirty="0"/>
          </a:p>
          <a:p>
            <a:pPr marL="150876" lvl="1" indent="0">
              <a:buNone/>
            </a:pP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FF62-79C9-4FFF-A9AD-6DE357DF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B659-F241-4C30-A16C-F9A36D5C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DAC1-907B-4A59-9A51-D25A33DA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10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227AE3-EB63-4CCD-8923-6EA2A6F5B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6" r="11038" b="18029"/>
          <a:stretch/>
        </p:blipFill>
        <p:spPr>
          <a:xfrm>
            <a:off x="4708756" y="3270512"/>
            <a:ext cx="3455052" cy="1764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0F626-08A4-4B32-A908-AB23D4521E93}"/>
              </a:ext>
            </a:extLst>
          </p:cNvPr>
          <p:cNvSpPr txBox="1"/>
          <p:nvPr/>
        </p:nvSpPr>
        <p:spPr>
          <a:xfrm>
            <a:off x="4520484" y="5570630"/>
            <a:ext cx="383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1.</a:t>
            </a:r>
          </a:p>
          <a:p>
            <a:pPr algn="ctr"/>
            <a:r>
              <a:rPr lang="en-US" sz="1200" dirty="0"/>
              <a:t>(Courtesy :https://</a:t>
            </a:r>
            <a:r>
              <a:rPr lang="nn-NO" sz="1200" dirty="0"/>
              <a:t>arXiv https://arxiv.org/pdf/1111.5135)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0E9FF-018A-42CD-A322-7A33121ABD9E}"/>
              </a:ext>
            </a:extLst>
          </p:cNvPr>
          <p:cNvSpPr txBox="1"/>
          <p:nvPr/>
        </p:nvSpPr>
        <p:spPr>
          <a:xfrm>
            <a:off x="4594859" y="5093571"/>
            <a:ext cx="383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Detection of circular Boundaries of Pupil and Iris</a:t>
            </a:r>
          </a:p>
        </p:txBody>
      </p:sp>
    </p:spTree>
    <p:extLst>
      <p:ext uri="{BB962C8B-B14F-4D97-AF65-F5344CB8AC3E}">
        <p14:creationId xmlns:p14="http://schemas.microsoft.com/office/powerpoint/2010/main" val="271121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B397-2AE8-44E3-B6E5-57CA4104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74B4-A631-4DFF-9AC6-9C4DE24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Iris </a:t>
            </a:r>
            <a:r>
              <a:rPr lang="en-US" sz="3000" dirty="0" err="1"/>
              <a:t>Normalisation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Cartesian to Polar Coordinates</a:t>
            </a:r>
          </a:p>
          <a:p>
            <a:pPr marL="201168" lvl="1" indent="0">
              <a:buNone/>
            </a:pPr>
            <a:endParaRPr lang="en-US" sz="3000" dirty="0"/>
          </a:p>
          <a:p>
            <a:pPr marL="201168" lvl="1" indent="0">
              <a:buNone/>
            </a:pP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8336-0240-4C59-8BF9-C2A05B9F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A3AD-0F4A-4A08-B731-66E490B1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A5B4-C867-4444-B046-43703835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345EF-8900-4632-BD5D-A210EB7D0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40" b="11603"/>
          <a:stretch/>
        </p:blipFill>
        <p:spPr>
          <a:xfrm>
            <a:off x="593800" y="3103808"/>
            <a:ext cx="8002117" cy="953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FCC69-2012-4345-9D2D-52E1454C9C10}"/>
              </a:ext>
            </a:extLst>
          </p:cNvPr>
          <p:cNvSpPr txBox="1"/>
          <p:nvPr/>
        </p:nvSpPr>
        <p:spPr>
          <a:xfrm>
            <a:off x="2673943" y="4213691"/>
            <a:ext cx="400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2.</a:t>
            </a:r>
          </a:p>
          <a:p>
            <a:pPr algn="ctr"/>
            <a:r>
              <a:rPr lang="en-US" sz="1200" dirty="0"/>
              <a:t>(Courtesy: https://ieeexplore.ieee.org/document/8302830)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E31D4-17E2-4476-AEB6-197FE58CA11E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60A3-94E1-4609-9A3E-5CEC34FA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97A0-C34B-4872-A849-B136E65B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/>
              <a:t>Daugman</a:t>
            </a:r>
            <a:r>
              <a:rPr lang="en-US" sz="3000" dirty="0"/>
              <a:t> Rubber Sheet model</a:t>
            </a:r>
          </a:p>
          <a:p>
            <a:r>
              <a:rPr lang="en-US" sz="2100" dirty="0"/>
              <a:t>	</a:t>
            </a:r>
            <a:r>
              <a:rPr lang="pt-BR" i="1" dirty="0"/>
              <a:t>I</a:t>
            </a:r>
            <a:r>
              <a:rPr lang="pt-BR" dirty="0"/>
              <a:t>(</a:t>
            </a:r>
            <a:r>
              <a:rPr lang="pt-BR" i="1" dirty="0"/>
              <a:t>x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, </a:t>
            </a:r>
            <a:r>
              <a:rPr lang="pt-BR" i="1" dirty="0"/>
              <a:t>θ</a:t>
            </a:r>
            <a:r>
              <a:rPr lang="pt-BR" dirty="0"/>
              <a:t>), </a:t>
            </a:r>
            <a:r>
              <a:rPr lang="pt-BR" i="1" dirty="0"/>
              <a:t>y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, </a:t>
            </a:r>
            <a:r>
              <a:rPr lang="pt-BR" i="1" dirty="0"/>
              <a:t>θ</a:t>
            </a:r>
            <a:r>
              <a:rPr lang="pt-BR" dirty="0"/>
              <a:t>)) → </a:t>
            </a:r>
            <a:r>
              <a:rPr lang="pt-BR" i="1" dirty="0"/>
              <a:t>I</a:t>
            </a:r>
            <a:r>
              <a:rPr lang="pt-BR" dirty="0"/>
              <a:t>(</a:t>
            </a:r>
            <a:r>
              <a:rPr lang="pt-BR" i="1" dirty="0"/>
              <a:t>r</a:t>
            </a:r>
            <a:r>
              <a:rPr lang="pt-BR" dirty="0"/>
              <a:t>, </a:t>
            </a:r>
            <a:r>
              <a:rPr lang="pt-BR" i="1" dirty="0"/>
              <a:t>θ</a:t>
            </a:r>
            <a:r>
              <a:rPr lang="pt-BR" dirty="0"/>
              <a:t>)		(1)</a:t>
            </a:r>
          </a:p>
          <a:p>
            <a:pPr marL="201168" lvl="1" indent="0">
              <a:buNone/>
            </a:pPr>
            <a:r>
              <a:rPr lang="pt-BR" i="1" dirty="0"/>
              <a:t>	</a:t>
            </a:r>
            <a:r>
              <a:rPr lang="pt-BR" sz="2000" i="1" dirty="0"/>
              <a:t>x</a:t>
            </a:r>
            <a:r>
              <a:rPr lang="pt-BR" sz="2000" dirty="0"/>
              <a:t>(</a:t>
            </a:r>
            <a:r>
              <a:rPr lang="pt-BR" sz="2000" i="1" dirty="0"/>
              <a:t>r</a:t>
            </a:r>
            <a:r>
              <a:rPr lang="pt-BR" sz="2000" dirty="0"/>
              <a:t>, </a:t>
            </a:r>
            <a:r>
              <a:rPr lang="pt-BR" sz="2000" i="1" dirty="0"/>
              <a:t>θ</a:t>
            </a:r>
            <a:r>
              <a:rPr lang="pt-BR" sz="2000" dirty="0"/>
              <a:t>) = (1 − </a:t>
            </a:r>
            <a:r>
              <a:rPr lang="pt-BR" sz="2000" i="1" dirty="0"/>
              <a:t>r</a:t>
            </a:r>
            <a:r>
              <a:rPr lang="pt-BR" sz="2000" dirty="0"/>
              <a:t>)</a:t>
            </a:r>
            <a:r>
              <a:rPr lang="pt-BR" sz="2000" i="1" dirty="0"/>
              <a:t>xp</a:t>
            </a:r>
            <a:r>
              <a:rPr lang="pt-BR" sz="2000" dirty="0"/>
              <a:t>(</a:t>
            </a:r>
            <a:r>
              <a:rPr lang="pt-BR" sz="2000" i="1" dirty="0"/>
              <a:t>θ</a:t>
            </a:r>
            <a:r>
              <a:rPr lang="pt-BR" sz="2000" dirty="0"/>
              <a:t>) + </a:t>
            </a:r>
            <a:r>
              <a:rPr lang="pt-BR" sz="2000" i="1" dirty="0"/>
              <a:t>rxl</a:t>
            </a:r>
            <a:r>
              <a:rPr lang="pt-BR" sz="2000" dirty="0"/>
              <a:t>(</a:t>
            </a:r>
            <a:r>
              <a:rPr lang="pt-BR" sz="2000" i="1" dirty="0"/>
              <a:t>θ</a:t>
            </a:r>
            <a:r>
              <a:rPr lang="pt-BR" sz="2000" dirty="0"/>
              <a:t>)	(2)</a:t>
            </a:r>
          </a:p>
          <a:p>
            <a:pPr marL="201168" lvl="1" indent="0">
              <a:buNone/>
            </a:pPr>
            <a:r>
              <a:rPr lang="pt-BR" sz="2000" i="1" dirty="0"/>
              <a:t>	y</a:t>
            </a:r>
            <a:r>
              <a:rPr lang="pt-BR" sz="2000" dirty="0"/>
              <a:t>(</a:t>
            </a:r>
            <a:r>
              <a:rPr lang="pt-BR" sz="2000" i="1" dirty="0"/>
              <a:t>r</a:t>
            </a:r>
            <a:r>
              <a:rPr lang="pt-BR" sz="2000" dirty="0"/>
              <a:t>, </a:t>
            </a:r>
            <a:r>
              <a:rPr lang="pt-BR" sz="2000" i="1" dirty="0"/>
              <a:t>θ</a:t>
            </a:r>
            <a:r>
              <a:rPr lang="pt-BR" sz="2000" dirty="0"/>
              <a:t>) = (1 − </a:t>
            </a:r>
            <a:r>
              <a:rPr lang="pt-BR" sz="2000" i="1" dirty="0"/>
              <a:t>r</a:t>
            </a:r>
            <a:r>
              <a:rPr lang="pt-BR" sz="2000" dirty="0"/>
              <a:t>)</a:t>
            </a:r>
            <a:r>
              <a:rPr lang="pt-BR" sz="2000" i="1" dirty="0"/>
              <a:t>yp</a:t>
            </a:r>
            <a:r>
              <a:rPr lang="pt-BR" sz="2000" dirty="0"/>
              <a:t>(</a:t>
            </a:r>
            <a:r>
              <a:rPr lang="pt-BR" sz="2000" i="1" dirty="0"/>
              <a:t>θ</a:t>
            </a:r>
            <a:r>
              <a:rPr lang="pt-BR" sz="2000" dirty="0"/>
              <a:t>) + </a:t>
            </a:r>
            <a:r>
              <a:rPr lang="pt-BR" sz="2000" i="1" dirty="0"/>
              <a:t>ryl</a:t>
            </a:r>
            <a:r>
              <a:rPr lang="pt-BR" sz="2000" dirty="0"/>
              <a:t>(</a:t>
            </a:r>
            <a:r>
              <a:rPr lang="pt-BR" sz="2000" i="1" dirty="0"/>
              <a:t>θ</a:t>
            </a:r>
            <a:r>
              <a:rPr lang="pt-BR" sz="2000" dirty="0"/>
              <a:t>)	(3)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ADC4-8FBB-45EA-8309-B493C603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C678-1C5D-4693-9139-54A8D86E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DEC0-27E4-4021-B19F-6D26CCA4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12</a:t>
            </a:fld>
            <a:endParaRPr lang="en-IN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BD01992-7E78-425D-98EB-B9D7C115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45" y="3876541"/>
            <a:ext cx="6312571" cy="1695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106F59-3CC6-4571-BF18-203F867E841C}"/>
              </a:ext>
            </a:extLst>
          </p:cNvPr>
          <p:cNvSpPr txBox="1"/>
          <p:nvPr/>
        </p:nvSpPr>
        <p:spPr>
          <a:xfrm>
            <a:off x="2673943" y="5790380"/>
            <a:ext cx="400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3.</a:t>
            </a:r>
          </a:p>
          <a:p>
            <a:pPr algn="ctr"/>
            <a:r>
              <a:rPr lang="en-US" sz="1200" dirty="0"/>
              <a:t>(Courtesy: https://ieeexplore.ieee.org/document/8302830)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6005-210E-4F0C-AA4F-5BE8DFA573DD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0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CD9-09DB-42DB-A549-94B824A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 (Contd.)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825F-9302-49AA-B965-96223D0F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7C67-0A88-4BB3-8B0D-0710B83C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6FC0-714F-4458-8E05-D4DECAE6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13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31EB55-7024-44CE-9D1A-A96A899C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403532"/>
            <a:ext cx="7543801" cy="169504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Image Segmentation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3000" dirty="0"/>
              <a:t>Isolation of Eye Features.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A978D0-82D9-49F0-B5D7-9C10907C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82" y="3797506"/>
            <a:ext cx="4182059" cy="1752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B7F0D0-57A2-4FF7-993C-DDACD8285C28}"/>
              </a:ext>
            </a:extLst>
          </p:cNvPr>
          <p:cNvSpPr txBox="1"/>
          <p:nvPr/>
        </p:nvSpPr>
        <p:spPr>
          <a:xfrm>
            <a:off x="4275786" y="5802599"/>
            <a:ext cx="392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4.</a:t>
            </a:r>
          </a:p>
          <a:p>
            <a:pPr algn="ctr"/>
            <a:r>
              <a:rPr lang="en-US" sz="1200" dirty="0"/>
              <a:t>(Courtesy : https://ieeexplore.ieee.org/document/5571456)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031F7-660F-4E7E-BA49-8FDF1F46F5BF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D8AE-A0A8-42D9-A80E-5D90ED5A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 Gabor Kernel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0BEC-05A0-4EA3-AC9E-511C465B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Encoding of the feature extraction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2D Gabor wavelets</a:t>
            </a:r>
          </a:p>
          <a:p>
            <a:pPr marL="201168" lvl="1" indent="0">
              <a:buNone/>
            </a:pPr>
            <a:endParaRPr lang="en-IN" sz="3000" dirty="0"/>
          </a:p>
          <a:p>
            <a:pPr marL="201168" lvl="1" indent="0">
              <a:buNone/>
            </a:pPr>
            <a:endParaRPr lang="en-IN" sz="3000" dirty="0"/>
          </a:p>
          <a:p>
            <a:pPr marL="201168" lvl="1" indent="0">
              <a:buNone/>
            </a:pPr>
            <a:endParaRPr lang="en-IN" sz="3000" dirty="0"/>
          </a:p>
          <a:p>
            <a:pPr marL="201168" lvl="1" indent="0">
              <a:buNone/>
            </a:pPr>
            <a:endParaRPr lang="en-IN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IN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Optimum Conjoint Representation</a:t>
            </a:r>
          </a:p>
          <a:p>
            <a:pPr marL="201168" lvl="1" indent="0">
              <a:buNone/>
            </a:pPr>
            <a:endParaRPr lang="en-IN" sz="30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C450-2E99-48A9-9F28-57F635E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69F7-3A36-4735-AEDF-59F132A9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7D4F-A53B-4677-AD84-53DCA906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EE0FA-EEE3-44A5-B977-B1BB2474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02" y="3567499"/>
            <a:ext cx="5416640" cy="822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B8DAB-0FF8-48C4-A90E-BBE9B7EB2DD7}"/>
              </a:ext>
            </a:extLst>
          </p:cNvPr>
          <p:cNvSpPr txBox="1"/>
          <p:nvPr/>
        </p:nvSpPr>
        <p:spPr>
          <a:xfrm>
            <a:off x="1750062" y="4383430"/>
            <a:ext cx="383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Spatial Domain of the Gabor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61DFF-072C-40F1-B9A7-C429282ABB1C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1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B0C2-6226-4306-84AE-7611E496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 Gabor Kernel Method (Contd.)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B5DB-A612-49D1-BB9A-7623F3C7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Parameters for setting the Gabor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2FDC-5933-4138-8C1F-2B35CA25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AA09-59DF-4FC2-AE0F-F00B110F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B253-B232-48A5-9E4F-3CFAD91D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B61C4-56A8-42FD-A1F3-AE499DCD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39" y="2557341"/>
            <a:ext cx="6555961" cy="2272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A171A0-8612-42D5-A3A4-7D7DAB72918C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9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2192-CA24-4370-B113-54666241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B4ED-8167-4301-996A-34F9DDEB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Technique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Layer Output from Error Function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weights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CCAE-46FE-4701-B034-0314EAE3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F135-4E96-47AF-8492-83CD9EF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F0A6-074F-4116-9037-761A1CAB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758DA-B7F1-4B6C-ACC6-04E0926F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30" y="5033265"/>
            <a:ext cx="2717570" cy="976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5A372-9120-475C-B93A-C0892DE0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944093"/>
            <a:ext cx="4628541" cy="1305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74950-5774-4E4E-9CE2-1E987228ABF9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4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3D8F-9CA8-4F2E-8D75-A6E632EB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MLPNN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26BB-A3E6-4EC2-9375-D5861CD7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training patterns for the learning network.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Defining 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 hidden layers, and 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as fully connected layers with their prior layers by weight of connection.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Random production of initial weights.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4D2C-DAE3-45E2-88FE-880ABDE6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1810-8E00-48FF-BE9D-4F9485C3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453E-4BB2-4495-9D2B-D28672C4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0B0C6-C215-453F-8DB1-8ECEFFFABC85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7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D89A-8490-440A-B4AB-FB5525A6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MLPNN(Contd.)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5B13-5AA4-4642-A5A3-2B175A7D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Choosing error function 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updating the weight of all weights (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all training patterns (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pl-P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pl-PL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 </a:t>
            </a:r>
            <a:r>
              <a:rPr lang="pl-PL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pl-P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</a:t>
            </a:r>
            <a:r>
              <a:rPr lang="pl-PL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l-P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)/∂</a:t>
            </a:r>
            <a:r>
              <a:rPr lang="pl-PL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step 5 until the error function of the network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sufficiently small.</a:t>
            </a:r>
          </a:p>
          <a:p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106B-BAE6-4C09-932C-D4B75524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4C19-EF63-40DC-925E-804AEEC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9D71-2D65-4A34-9745-C9E4CBDD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9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68B9-C362-43EC-9A2D-0CF17CCE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5983-D5EB-42E2-B83A-9BE72CF1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Population of the Particles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benefits from distinct optimisation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the Particles are calculated by: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and Randomness is updated by:</a:t>
            </a:r>
          </a:p>
          <a:p>
            <a:pPr marL="201168" lvl="1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92FE-DEB7-450E-9750-4A5BE6ED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EB5C-82FC-4675-A4D2-BCC15DBF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162-1BAD-447D-82B4-8EACA636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E6EA5-5E3E-4F34-9E5E-4BD63E29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65" y="3850235"/>
            <a:ext cx="2524477" cy="7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752C9-0048-4668-AC55-E328699C9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04" y="5164928"/>
            <a:ext cx="5064140" cy="1142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C54915-BACF-4F09-BB2F-37426DC75766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2767-FCF3-432E-858D-85A3E785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04002"/>
            <a:ext cx="7543800" cy="90080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Covered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A907-08FD-49E9-A4D2-A366AC4F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42709"/>
            <a:ext cx="7543801" cy="402336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Importance of Iris Biometrics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Problem Explanation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Procedure for Iris Recognition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Preliminaries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Pre-Processing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2D Gabor Filtration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Multi-Layer Perceptron 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800" dirty="0"/>
              <a:t>Particle Swarm Optimisation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8C2E-9C48-4F51-BD8B-A1E2E8B3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BE3F-97CE-49F9-A9DD-A699D2B903D3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E3D7-AF8B-44EF-952B-16711C5D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61AA-207E-4266-8A9A-0CC9AA24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67537-6634-4362-9DA7-F8831265B843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6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8985-D8F4-401B-9372-194455D2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PSO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A1AB-1A24-4AE5-8935-A312EC9D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4068" lvl="1" indent="-3429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preliminary particle.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fitness function for all particles.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with step 4 if step 3&gt; personal best; otherwise go 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Allot the values of the present fitness to new personal jump 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2225-6191-45D2-8490-480734EE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E1AA-5E9D-4489-90E2-D2CEFFA5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7452-7C07-4A67-9E96-C9BCD53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661AA-9F51-4531-B2A0-AF5D652FC68D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7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556D-C8EB-4C2E-9C65-3F68F8A4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PSO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3BC1-15AD-498E-B757-B1BA00CE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Save prior personal best. Go to step 6.</a:t>
            </a:r>
          </a:p>
          <a:p>
            <a:pPr marL="201168" lvl="1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Allot the personal best of the best particle for the global best.</a:t>
            </a:r>
          </a:p>
          <a:p>
            <a:pPr marL="201168" lvl="1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Compute the velocity of all particles.</a:t>
            </a:r>
          </a:p>
          <a:p>
            <a:pPr marL="201168" lvl="1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Use the velocity values to update the data for all particles.</a:t>
            </a:r>
          </a:p>
          <a:p>
            <a:pPr marL="201168" lvl="1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If the target attained, continue to step 10; otherwise repeat steps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2–9.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B927-E1FC-4AB8-9800-A2DBD03A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B2A7A-6F05-413C-8128-A83A4A8C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C599-1077-42AB-A978-6B5B543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2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52FF-1E4F-45C3-978C-2433A33D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MLPNN – PSO Combined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9394-7ACB-4440-98F3-BA6791A1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combined formula: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by Trial and Error.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Gabor Extraction is done by: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92B-89BF-4D6E-A877-1493507F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8978-BCC2-4D46-AE4B-BDAF4979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89F4-4210-4A6A-9622-C602DE08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3BF5C-74C7-475F-809E-A6DBBAB7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2" y="2305515"/>
            <a:ext cx="6475916" cy="1017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565E8-B2A1-47DF-B02E-6B7406BB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37" y="5203107"/>
            <a:ext cx="2884001" cy="640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A381AF-2E0B-401E-8315-5DF18FA59622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3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58B6-162E-434C-B039-EAE8650B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94A1-BB1B-4AAA-B501-27262EBB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Weights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Neurons in the hidden Layer.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 inputs to pre-processed Iris Images.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Neuron to the Output layer.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MLPNN modified by PSO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79A7-F0B7-4D51-8F40-31AA2D01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5B5F-5D81-49FB-9B9E-54AF073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908C-C046-4BA3-8D3A-6F567A6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668F3-1D98-44B5-A6D1-EDBCFFF1571D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70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9630-8717-4B16-A141-3ABBE41E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0D6B-F546-48E0-BA54-734E781A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4914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 is located in the Outer and Inner Loops.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 - training error.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Loop - Neural Network Structure.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* 486 number of neurons used. (486 inputs)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Weight of 100*1. (100 neurons and 1 Output)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3470-A31F-4E86-AAEA-B71A18D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91D4-2A28-4475-A752-0D374AEA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C6E0-6C9C-4D54-8D7D-A1FB6E2E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09E09-D7D7-4EC8-8C82-50129B8791F0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66CC-119F-44C7-A2C7-47DC7B2F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6530-DFAD-4D48-B31B-3A0336ED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of the algorithm.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Error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the PSO Algorithm: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8BAC-022D-42E0-A972-AAD9151E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5802-172D-48A1-9F91-E393CE40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85B6-5F6A-43C5-B117-B3BB013E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5197E-AD6A-43E2-BEC2-3BE410468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32" b="10928"/>
          <a:stretch/>
        </p:blipFill>
        <p:spPr>
          <a:xfrm>
            <a:off x="1197825" y="3857414"/>
            <a:ext cx="5595095" cy="2011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91E18B-FBA2-46C3-ACF9-F1864F124DD6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7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4ACD-2A7C-41FB-AF3B-3FEC9535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A0F5A-7373-4BD1-81B0-2AEE0D919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83" t="19737" r="15809"/>
          <a:stretch/>
        </p:blipFill>
        <p:spPr>
          <a:xfrm>
            <a:off x="822960" y="1953072"/>
            <a:ext cx="4779350" cy="1930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C6DC-E78F-4F1F-B864-B5720BA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A8AB-22C8-4D0F-896F-0C29856C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2556-2E7D-4FD7-BE04-4B78CB7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26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46484-BADB-422F-B01A-5B77734E787F}"/>
              </a:ext>
            </a:extLst>
          </p:cNvPr>
          <p:cNvSpPr/>
          <p:nvPr/>
        </p:nvSpPr>
        <p:spPr>
          <a:xfrm>
            <a:off x="156037" y="3851497"/>
            <a:ext cx="6747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Fig. 5.</a:t>
            </a:r>
          </a:p>
          <a:p>
            <a:pPr algn="ctr"/>
            <a:r>
              <a:rPr lang="en-US" sz="1200" dirty="0"/>
              <a:t>(Courtesy: https://ieeexplore.ieee.org/document/8302830)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E2ADF-2BC2-4F21-8AC3-DCB074B5ECF6}"/>
              </a:ext>
            </a:extLst>
          </p:cNvPr>
          <p:cNvSpPr txBox="1"/>
          <p:nvPr/>
        </p:nvSpPr>
        <p:spPr>
          <a:xfrm>
            <a:off x="5602310" y="2525552"/>
            <a:ext cx="3142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Gabor Filter Feature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6B7164-7481-4B54-AC2F-00831E9E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33" y="4327712"/>
            <a:ext cx="2443523" cy="17788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0AFD64-A957-48EA-8D8A-778E1E8F0F46}"/>
              </a:ext>
            </a:extLst>
          </p:cNvPr>
          <p:cNvSpPr/>
          <p:nvPr/>
        </p:nvSpPr>
        <p:spPr>
          <a:xfrm>
            <a:off x="-915055" y="6106547"/>
            <a:ext cx="6747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Fig. 6. (Courtesy: https://ieeexplore.ieee.org/document/8302830)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6301F-7E98-4518-A0BB-CE28B075241D}"/>
              </a:ext>
            </a:extLst>
          </p:cNvPr>
          <p:cNvSpPr txBox="1"/>
          <p:nvPr/>
        </p:nvSpPr>
        <p:spPr>
          <a:xfrm>
            <a:off x="4209245" y="4672025"/>
            <a:ext cx="29867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Gabor Filter Bank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1CEE7-7B2E-4258-9365-451124B856F6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7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D5C6-79B9-4827-BEFE-30D6070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(Contd.)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CFB235-1644-44B6-9DA5-4210CF377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52"/>
          <a:stretch/>
        </p:blipFill>
        <p:spPr>
          <a:xfrm>
            <a:off x="874475" y="1901938"/>
            <a:ext cx="5377114" cy="21020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FC67-B548-45D9-9A1B-B3CC45BA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8BC8-34AB-40C0-A201-6AA4FD14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95F7-6B68-436F-AE82-2DFDDD87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E15DE-1651-4B1A-86D8-1B45EB315CEC}"/>
              </a:ext>
            </a:extLst>
          </p:cNvPr>
          <p:cNvSpPr txBox="1"/>
          <p:nvPr/>
        </p:nvSpPr>
        <p:spPr>
          <a:xfrm>
            <a:off x="874475" y="4481848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proposed method CASIA-v3 Dataset has been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10672-E848-478B-8289-B8BEF19BC2F6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52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2BA8-EDAB-4474-B1AB-C747714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5CEB-C4A6-4B14-A88C-1A37E5AE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018" y="1845734"/>
            <a:ext cx="353874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images are shown in Fig. 7. As seen, the network with the PSO algorithm was trained precisely and obtained a high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accuracy.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2D1B-BDCF-4A69-9048-98A21981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AF25-3D39-40E1-9477-AF792F5A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2399-CA03-48DD-8D59-DCA142A1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7993E-F092-4F15-B388-6B7DF5F3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45734"/>
            <a:ext cx="4005059" cy="38656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55F5CA-4B4B-4CC1-8E43-12A54FEDF9F0}"/>
              </a:ext>
            </a:extLst>
          </p:cNvPr>
          <p:cNvSpPr/>
          <p:nvPr/>
        </p:nvSpPr>
        <p:spPr>
          <a:xfrm>
            <a:off x="478638" y="5977467"/>
            <a:ext cx="6102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Fig. 7.(Courtesy: https://ieeexplore.ieee.org/document/8302830)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CC750-CBC7-40E8-944A-7B4EAA717F46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7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DC93-06A8-477E-A061-091248AE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9732-64F4-484C-9D43-D691ABF7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MLPNN and PSO used for Classification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Gabor Filter Algorithm was used for feature extraction.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a new chamber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outcomes were better.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35B3-7D87-4E74-8886-47993284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666C2-88C3-4B63-AAFC-6C3EE8D2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51A5-FB0D-453B-B5D7-F405CF4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29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0D4E7-1F23-4BC3-98D0-827CA2DE62B8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5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D729-68E3-4D5F-BDD6-BA6C90AC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0D27-99F9-4954-A0B7-76125D79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Conclusion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DA88-F32B-4EDD-BF52-1AB621A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9E0A-4C50-41ED-9A21-96B0E940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D52C-A6EC-451E-BA17-209AD8C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3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3011CC-199B-47F0-8CDF-E5228D281933}"/>
              </a:ext>
            </a:extLst>
          </p:cNvPr>
          <p:cNvSpPr txBox="1">
            <a:spLocks/>
          </p:cNvSpPr>
          <p:nvPr/>
        </p:nvSpPr>
        <p:spPr>
          <a:xfrm>
            <a:off x="822960" y="304002"/>
            <a:ext cx="7543800" cy="9008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Covered (Contd.)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9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8535-8201-4C63-9088-9DFE88B1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2FC6-799A-4806-8C38-11A29856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Tisse, C.L., Martin, L., Torres, L.</a:t>
            </a:r>
            <a:r>
              <a:rPr lang="fr-F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‘Person identification technique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human iris recognition’. Proc. Vision Interface, 2002, pp. 294–299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Grgic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M.: ‘A survey of biometric recognition methods’. 46th IEEE Int. Proc.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Electronics and Marine, 2004, pp. 184–193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Jain, A.K., Ross, A.,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Pankanti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S.: ‘Biometrics: a tool for information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security’,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Sec.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2006,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(2), pp. 125–143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Yan, S., Xu, D., Zhang, B.: ‘Graph embedding and extensions: a general framework for dimensionality reduction’, 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2007,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(1), pp. 40–51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Ahmadi, N.,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Akbarizadeh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G.: ‘A review of iris recognition based 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technologies’,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Transylvanian Rev.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(4), pp. 151–163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Alheeti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K.M.A.: ‘Biometric iris recognition based on hybrid technique’,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Soft </a:t>
            </a:r>
            <a:r>
              <a:rPr lang="en-I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2011,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(4), p. 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Tallapragada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V.S.,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E.G.: ‘Morphology based non-ideal iris recognition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decision tree classifier’. IEEE Int. Conf. Pervasive Computing (ICPC),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2015, pp. 1–4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Daugman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J.G.: U.S. Patent No. 5,291,560, U.S. Patent and Trademark Office,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Washington, DC, 1994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Abiyev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R.H.,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Altunkaya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K.: ‘Neural network based biometric personal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with fast iris segmentation’, 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Control </a:t>
            </a:r>
            <a:r>
              <a:rPr lang="en-I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(1), pp. 17–23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9A96-249C-4F23-BDC9-47BBA9D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4303-335A-45D5-A843-2A8EEAD0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9BA0-E7DF-4E98-96C4-58F6639E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30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B6B4A-556B-4816-A679-0A57E91BEE5D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94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A099-0E51-44A3-A82B-8DFCFF2F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BE24-A366-449C-8D47-C6E10A2F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Cho, S., Kim, J.: ‘Iris recognition using LVQ neural network’. Int.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Networks, 2006, pp. 26–33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Srivastava, V., Tripathi, B.K., Pathak, V.K.: ‘Biometric recognition by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evolutionary fuzzy clustering with functional neural networks’,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Ambient Int. Humanized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(4), pp. 525–537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Ye, X., Yao, P., Long, F.: ‘Iris image real-time pre-estimation using compound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 neural network’. Int. Conf. Biometrics, 2006, pp. 450–456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Ma, Z., Qi, M., Kang, : ‘Iris verification using wavelet moments and neural network’. Int. Conf. Life System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Simulation, 2007, pp. 218–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226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S.S., Hegde, S.S.,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Manikantan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K.: ‘DWT-based feature extraction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radon transform based contrast enhancement for improved iris recognition’,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</a:t>
            </a:r>
            <a:r>
              <a:rPr lang="en-I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256–265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Chen, C.H., Chu, C.T.: ‘High performance iris recognition based on 1-D circular feature extraction and PSO–PNN classifier’,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Syst. Appl.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(7), pp. 10351–10356.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FA7B-7697-4AE4-A8CE-90E3083E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56FA-C164-4B78-B90C-758AAA19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A665-0C9E-4114-A1B0-FDDF5495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31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A44D-D637-4452-BE41-0BF43CBC408C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4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0E77-F430-45DE-BED3-BAF49748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DC4C-5E0A-4B0C-999A-778475AC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C4A0-352D-46EC-A0FD-2D7AC53A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2EF6-9570-466A-8FA8-521BE2E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0D-6510-4D12-8020-D47DF37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32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2B648-F7DA-4B2C-BA9B-9EB40BB5ADDC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0249-62F1-4C8A-8848-10FAB2C9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623C-625A-46EE-8EB2-54DFB930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biometric technology?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-Biometrics [Biological measurement]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-Traditional method of identification (password, card, PIN)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iris recognition?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working.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-Failure of a test of a statistical independence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1F8-FA38-4719-AEC5-8156A73F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4973-7B30-4EA1-ADE8-35951559E893}" type="datetime1">
              <a:rPr lang="en-IN" smtClean="0"/>
              <a:t>26-03-2019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8A575-C1C5-4E47-87A7-945CE4C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CSE, MACE, Kothamangalam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576D-3EE1-4224-A6F7-4C3495A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4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5FE1C-C604-4DC3-9585-29B08C821C78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85EF-0944-4455-A5C5-15A7E9C2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Iris Biometric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4401-7373-455B-A725-5923E733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Crime Rate</a:t>
            </a:r>
          </a:p>
          <a:p>
            <a:pPr marL="201168" lvl="1" indent="0">
              <a:buNone/>
            </a:pP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Fraud in Applications</a:t>
            </a:r>
          </a:p>
          <a:p>
            <a:pPr marL="201168" lvl="1" indent="0">
              <a:buNone/>
            </a:pP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Unauthorized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BE51-2E6B-4547-9043-2C4F3B42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8304-CDB8-4969-BEDF-16391F84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2CEB-0D73-4507-A45F-E1DF0738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1232D-F014-4DE4-A516-B9008FF1AB82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578B-3BBB-4C9F-BD91-048ED5E5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Explanation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76EC-DC34-4305-BC37-26380F20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Tallapragada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Iris Recognition method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Wavelet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Rate</a:t>
            </a:r>
          </a:p>
          <a:p>
            <a:pPr marL="150876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876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the problem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- 2-D Gabor Kernel and MLPNN/PSO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742B-F4CC-4105-A15F-882DE906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5BFC-9AE3-46AE-A0D3-8F15456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4159-1992-4248-A2BD-835B5E8B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8B2AC-4763-40A3-8435-246567C94B9E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1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69A-410D-491F-AA93-362BBE4E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Iris 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E9DE-0DF1-42DB-8AD8-F92495EA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Acquisition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Segmentation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Normalization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Encoding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3000" dirty="0"/>
              <a:t>Database </a:t>
            </a:r>
            <a:r>
              <a:rPr lang="en-IN" sz="3000" dirty="0" err="1"/>
              <a:t>Enrollment</a:t>
            </a:r>
            <a:endParaRPr lang="en-IN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Matching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Decision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B61F-EB8D-4792-B33A-9816E380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DA7A-6EE9-45F7-9AB7-AFB639D3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3286-61DD-4C1B-BA13-4BB60F98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CB3DE-02A9-4EFA-A79A-59DE44D9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938" y="1960474"/>
            <a:ext cx="3461270" cy="3719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9CE0CD-96F7-4B69-B227-2C7D9C91A230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4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8E42-EDC9-4202-A2CA-169F7E0B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Premliminaries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4D9B-792D-4104-84E0-2682D26D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</a:t>
            </a:r>
          </a:p>
          <a:p>
            <a:pPr marL="150876" lvl="1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Localisation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AD70-DC99-434B-BD5E-3BC43E05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B9D4-AA69-41E3-87B9-525D63AF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863D-EDE8-42F4-A9F3-D3290F2C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8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0B563-5170-4A09-9A74-6B25B820BBF9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F636-1155-4DC0-9B49-A00DBEC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1127-07DA-4C4A-B98F-E50E9B77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 Gabor Kernel Method</a:t>
            </a:r>
          </a:p>
          <a:p>
            <a:pPr marL="201168" lvl="1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</a:t>
            </a:r>
          </a:p>
          <a:p>
            <a:pPr lvl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MLPNN – PSO Method for performance enhancement.</a:t>
            </a:r>
          </a:p>
          <a:p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EFDB-084D-40CD-B832-CA2434C5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5B24-287C-49EC-958C-2F9184961A8C}" type="datetime1">
              <a:rPr lang="en-IN" smtClean="0"/>
              <a:t>26-03-2019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1635-C40F-48CC-BC19-D8658B05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MACE, Kothamangalam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238E-A09E-4F69-8EBD-8404D3C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5B9B-8218-4397-8579-CA3D85971311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74B93-80C7-49E4-8FE2-21530AC03347}"/>
              </a:ext>
            </a:extLst>
          </p:cNvPr>
          <p:cNvSpPr txBox="1"/>
          <p:nvPr/>
        </p:nvSpPr>
        <p:spPr>
          <a:xfrm>
            <a:off x="373486" y="63491"/>
            <a:ext cx="821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robust iris recognition approach using iris image processing, two-dimensional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Multi Layer Perceptron Neural Network/PSO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90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4061</TotalTime>
  <Words>2391</Words>
  <Application>Microsoft Office PowerPoint</Application>
  <PresentationFormat>On-screen Show (4:3)</PresentationFormat>
  <Paragraphs>327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Retrospect</vt:lpstr>
      <vt:lpstr>Hybrid robust iris recognition approach using iris image processing, two-dimensional gabor features and Multi Layer Perceptron Neural Network/PSO</vt:lpstr>
      <vt:lpstr>Contents Covered</vt:lpstr>
      <vt:lpstr>PowerPoint Presentation</vt:lpstr>
      <vt:lpstr>Introduction</vt:lpstr>
      <vt:lpstr>Importance of Iris Biometric</vt:lpstr>
      <vt:lpstr>Problem Explanation</vt:lpstr>
      <vt:lpstr>Steps Involved in Iris Recognition</vt:lpstr>
      <vt:lpstr>Premliminaries</vt:lpstr>
      <vt:lpstr>Preliminaries (Contd.)</vt:lpstr>
      <vt:lpstr>Image Pre-processing</vt:lpstr>
      <vt:lpstr>Image Pre-processing (Contd.)</vt:lpstr>
      <vt:lpstr>Image Pre-processing (Contd.)</vt:lpstr>
      <vt:lpstr>Image Pre-processing (Contd.)</vt:lpstr>
      <vt:lpstr>2-D Gabor Kernel Method</vt:lpstr>
      <vt:lpstr>2-D Gabor Kernel Method (Contd.)</vt:lpstr>
      <vt:lpstr>Multi-Layer Perceptron NN</vt:lpstr>
      <vt:lpstr>Algorithm For MLPNN</vt:lpstr>
      <vt:lpstr>Algorithm For MLPNN(Contd.)</vt:lpstr>
      <vt:lpstr>Particle Swarm Optimization (PSO)</vt:lpstr>
      <vt:lpstr>Algorithm for PSO</vt:lpstr>
      <vt:lpstr>Algorithm for PSO (Contd.)</vt:lpstr>
      <vt:lpstr>MLPNN – PSO Combined method</vt:lpstr>
      <vt:lpstr>Architecture</vt:lpstr>
      <vt:lpstr>Architecture (Contd.)</vt:lpstr>
      <vt:lpstr>Architecture (Contd.)</vt:lpstr>
      <vt:lpstr>Results</vt:lpstr>
      <vt:lpstr>Results (Contd.)</vt:lpstr>
      <vt:lpstr>Results (Contd.)</vt:lpstr>
      <vt:lpstr>Conclusion</vt:lpstr>
      <vt:lpstr>References</vt:lpstr>
      <vt:lpstr>Reference (Contd.)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robust iris recognition approach using iris image processing, two-dimensional gabor features and multi layer perceptron neural network</dc:title>
  <dc:creator>Christo Joby</dc:creator>
  <cp:lastModifiedBy>Christo Joby</cp:lastModifiedBy>
  <cp:revision>42</cp:revision>
  <dcterms:created xsi:type="dcterms:W3CDTF">2018-09-12T15:34:26Z</dcterms:created>
  <dcterms:modified xsi:type="dcterms:W3CDTF">2019-03-25T20:47:09Z</dcterms:modified>
</cp:coreProperties>
</file>