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30"/>
  </p:notesMasterIdLst>
  <p:handoutMasterIdLst>
    <p:handoutMasterId r:id="rId31"/>
  </p:handoutMasterIdLst>
  <p:sldIdLst>
    <p:sldId id="256" r:id="rId2"/>
    <p:sldId id="282" r:id="rId3"/>
    <p:sldId id="258" r:id="rId4"/>
    <p:sldId id="262" r:id="rId5"/>
    <p:sldId id="259" r:id="rId6"/>
    <p:sldId id="272" r:id="rId7"/>
    <p:sldId id="273" r:id="rId8"/>
    <p:sldId id="266" r:id="rId9"/>
    <p:sldId id="274" r:id="rId10"/>
    <p:sldId id="275" r:id="rId11"/>
    <p:sldId id="312" r:id="rId12"/>
    <p:sldId id="277" r:id="rId13"/>
    <p:sldId id="276" r:id="rId14"/>
    <p:sldId id="278" r:id="rId15"/>
    <p:sldId id="296" r:id="rId16"/>
    <p:sldId id="313" r:id="rId17"/>
    <p:sldId id="306" r:id="rId18"/>
    <p:sldId id="317" r:id="rId19"/>
    <p:sldId id="302" r:id="rId20"/>
    <p:sldId id="283" r:id="rId21"/>
    <p:sldId id="281" r:id="rId22"/>
    <p:sldId id="314" r:id="rId23"/>
    <p:sldId id="286" r:id="rId24"/>
    <p:sldId id="307" r:id="rId25"/>
    <p:sldId id="287" r:id="rId26"/>
    <p:sldId id="290" r:id="rId27"/>
    <p:sldId id="292" r:id="rId28"/>
    <p:sldId id="29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203" autoAdjust="0"/>
  </p:normalViewPr>
  <p:slideViewPr>
    <p:cSldViewPr snapToGrid="0">
      <p:cViewPr varScale="1">
        <p:scale>
          <a:sx n="67" d="100"/>
          <a:sy n="67" d="100"/>
        </p:scale>
        <p:origin x="-85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681458-D93C-44F1-B2D1-834CF4930B8D}" type="datetimeFigureOut">
              <a:rPr lang="en-US" smtClean="0"/>
              <a:pPr/>
              <a:t>9/26/2018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D24D25-EE6D-49E6-AB64-91567CE5A938}" type="slidenum">
              <a:rPr lang="en-US" smtClean="0"/>
              <a:pPr/>
              <a:t>‹#›</a:t>
            </a:fld>
            <a:endParaRPr lang="en-US" dirty="0"/>
          </a:p>
        </p:txBody>
      </p:sp>
    </p:spTree>
    <p:extLst>
      <p:ext uri="{BB962C8B-B14F-4D97-AF65-F5344CB8AC3E}">
        <p14:creationId xmlns:p14="http://schemas.microsoft.com/office/powerpoint/2010/main" val="4031840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170F5-D34F-4684-A308-AF2DAAA98228}" type="datetimeFigureOut">
              <a:rPr lang="en-IN" smtClean="0"/>
              <a:pPr/>
              <a:t>26-09-2018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CC30A-FD54-4D69-B1B3-823DC2AEE3B8}" type="slidenum">
              <a:rPr lang="en-IN" smtClean="0"/>
              <a:pPr/>
              <a:t>‹#›</a:t>
            </a:fld>
            <a:endParaRPr lang="en-IN" dirty="0"/>
          </a:p>
        </p:txBody>
      </p:sp>
    </p:spTree>
    <p:extLst>
      <p:ext uri="{BB962C8B-B14F-4D97-AF65-F5344CB8AC3E}">
        <p14:creationId xmlns:p14="http://schemas.microsoft.com/office/powerpoint/2010/main" val="292199212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ECC30A-FD54-4D69-B1B3-823DC2AEE3B8}" type="slidenum">
              <a:rPr lang="en-IN" smtClean="0"/>
              <a:pPr/>
              <a:t>1</a:t>
            </a:fld>
            <a:endParaRPr lang="en-IN" dirty="0"/>
          </a:p>
        </p:txBody>
      </p:sp>
      <p:sp>
        <p:nvSpPr>
          <p:cNvPr id="5" name="Footer Placeholder 4"/>
          <p:cNvSpPr>
            <a:spLocks noGrp="1"/>
          </p:cNvSpPr>
          <p:nvPr>
            <p:ph type="ftr" sz="quarter" idx="11"/>
          </p:nvPr>
        </p:nvSpPr>
        <p:spPr/>
        <p:txBody>
          <a:bodyPr/>
          <a:lstStyle/>
          <a:p>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0ECC30A-FD54-4D69-B1B3-823DC2AEE3B8}" type="slidenum">
              <a:rPr lang="en-IN" smtClean="0"/>
              <a:pPr/>
              <a:t>3</a:t>
            </a:fld>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3336398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Direct based on rgb color spaces of the skin color</a:t>
            </a:r>
          </a:p>
          <a:p>
            <a:r>
              <a:rPr lang="en-IN" dirty="0" smtClean="0"/>
              <a:t>Indirect using</a:t>
            </a:r>
            <a:r>
              <a:rPr lang="en-IN" baseline="0" dirty="0" smtClean="0"/>
              <a:t> data glove</a:t>
            </a:r>
            <a:endParaRPr lang="en-IN" dirty="0" smtClean="0"/>
          </a:p>
          <a:p>
            <a:r>
              <a:rPr lang="en-IN" dirty="0" smtClean="0"/>
              <a:t>     </a:t>
            </a:r>
            <a:endParaRPr lang="en-IN" dirty="0"/>
          </a:p>
        </p:txBody>
      </p:sp>
      <p:sp>
        <p:nvSpPr>
          <p:cNvPr id="4" name="Slide Number Placeholder 3"/>
          <p:cNvSpPr>
            <a:spLocks noGrp="1"/>
          </p:cNvSpPr>
          <p:nvPr>
            <p:ph type="sldNum" sz="quarter" idx="10"/>
          </p:nvPr>
        </p:nvSpPr>
        <p:spPr/>
        <p:txBody>
          <a:bodyPr/>
          <a:lstStyle/>
          <a:p>
            <a:fld id="{90ECC30A-FD54-4D69-B1B3-823DC2AEE3B8}" type="slidenum">
              <a:rPr lang="en-IN" smtClean="0"/>
              <a:pPr/>
              <a:t>5</a:t>
            </a:fld>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676764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18F208-9F6E-403E-BE74-F300187CE2D9}" type="slidenum">
              <a:rPr lang="sv-SE"/>
              <a:pPr/>
              <a:t>19</a:t>
            </a:fld>
            <a:endParaRPr lang="sv-SE"/>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IN" dirty="0"/>
          </a:p>
        </p:txBody>
      </p:sp>
      <p:sp>
        <p:nvSpPr>
          <p:cNvPr id="5" name="Slide Number Placeholder 4"/>
          <p:cNvSpPr>
            <a:spLocks noGrp="1"/>
          </p:cNvSpPr>
          <p:nvPr>
            <p:ph type="sldNum" sz="quarter" idx="11"/>
          </p:nvPr>
        </p:nvSpPr>
        <p:spPr/>
        <p:txBody>
          <a:bodyPr/>
          <a:lstStyle/>
          <a:p>
            <a:fld id="{90ECC30A-FD54-4D69-B1B3-823DC2AEE3B8}" type="slidenum">
              <a:rPr lang="en-IN" smtClean="0"/>
              <a:pPr/>
              <a:t>22</a:t>
            </a:fld>
            <a:endParaRPr lang="en-IN" dirty="0"/>
          </a:p>
        </p:txBody>
      </p:sp>
    </p:spTree>
    <p:extLst>
      <p:ext uri="{BB962C8B-B14F-4D97-AF65-F5344CB8AC3E}">
        <p14:creationId xmlns:p14="http://schemas.microsoft.com/office/powerpoint/2010/main" val="4099912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0ECC30A-FD54-4D69-B1B3-823DC2AEE3B8}" type="slidenum">
              <a:rPr lang="en-IN" smtClean="0"/>
              <a:pPr/>
              <a:t>28</a:t>
            </a:fld>
            <a:endParaRPr lang="en-IN" dirty="0"/>
          </a:p>
        </p:txBody>
      </p:sp>
      <p:sp>
        <p:nvSpPr>
          <p:cNvPr id="5" name="Footer Placeholder 4"/>
          <p:cNvSpPr>
            <a:spLocks noGrp="1"/>
          </p:cNvSpPr>
          <p:nvPr>
            <p:ph type="ftr" sz="quarter" idx="11"/>
          </p:nvPr>
        </p:nvSpPr>
        <p:spPr/>
        <p:txBody>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D017BF-226D-443E-901E-CC03DD793444}"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2D34F4-4363-4082-907C-2153CAACB992}"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987710-C2F9-4099-9CD6-6D831A6540CC}"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19DA78-97CB-485A-B8A9-CC9310B96F98}"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E7A6CF-B192-4EC7-95A5-99B08907DF00}"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AB5BF9-0B0D-48FD-9986-E213719EDCC5}" type="datetime1">
              <a:rPr lang="en-US" smtClean="0"/>
              <a:pPr/>
              <a:t>9/26/2018</a:t>
            </a:fld>
            <a:endParaRPr lang="en-US" dirty="0"/>
          </a:p>
        </p:txBody>
      </p:sp>
      <p:sp>
        <p:nvSpPr>
          <p:cNvPr id="6" name="Footer Placeholder 5"/>
          <p:cNvSpPr>
            <a:spLocks noGrp="1"/>
          </p:cNvSpPr>
          <p:nvPr>
            <p:ph type="ftr" sz="quarter" idx="11"/>
          </p:nvPr>
        </p:nvSpPr>
        <p:spPr/>
        <p:txBody>
          <a:bodyPr/>
          <a:lstStyle/>
          <a:p>
            <a:r>
              <a:rPr lang="en-US" dirty="0" smtClean="0"/>
              <a:t>Dept of CSE,MACE Kothamangalam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18CEF0-174A-43E0-9F92-104DC2332AA0}" type="datetime1">
              <a:rPr lang="en-US" smtClean="0"/>
              <a:pPr/>
              <a:t>9/26/2018</a:t>
            </a:fld>
            <a:endParaRPr lang="en-US" dirty="0"/>
          </a:p>
        </p:txBody>
      </p:sp>
      <p:sp>
        <p:nvSpPr>
          <p:cNvPr id="8" name="Footer Placeholder 7"/>
          <p:cNvSpPr>
            <a:spLocks noGrp="1"/>
          </p:cNvSpPr>
          <p:nvPr>
            <p:ph type="ftr" sz="quarter" idx="11"/>
          </p:nvPr>
        </p:nvSpPr>
        <p:spPr/>
        <p:txBody>
          <a:bodyPr/>
          <a:lstStyle/>
          <a:p>
            <a:r>
              <a:rPr lang="en-US" dirty="0" smtClean="0"/>
              <a:t>Dept of CSE,MACE Kothamangalam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A6F374-F3D1-4FAC-97AB-A8E120BAB58D}" type="datetime1">
              <a:rPr lang="en-US" smtClean="0"/>
              <a:pPr/>
              <a:t>9/26/2018</a:t>
            </a:fld>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226F9-E58E-47B6-BEE8-605E15D80337}" type="datetime1">
              <a:rPr lang="en-US" smtClean="0"/>
              <a:pPr/>
              <a:t>9/26/2018</a:t>
            </a:fld>
            <a:endParaRPr lang="en-US" dirty="0"/>
          </a:p>
        </p:txBody>
      </p:sp>
      <p:sp>
        <p:nvSpPr>
          <p:cNvPr id="3" name="Footer Placeholder 2"/>
          <p:cNvSpPr>
            <a:spLocks noGrp="1"/>
          </p:cNvSpPr>
          <p:nvPr>
            <p:ph type="ftr" sz="quarter" idx="11"/>
          </p:nvPr>
        </p:nvSpPr>
        <p:spPr/>
        <p:txBody>
          <a:bodyPr/>
          <a:lstStyle/>
          <a:p>
            <a:r>
              <a:rPr lang="en-US" dirty="0" smtClean="0"/>
              <a:t>Dept of CSE,MACE Kothamangalam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45AA9D-03F5-4E4F-B761-07F8E2667A0E}" type="datetime1">
              <a:rPr lang="en-US" smtClean="0"/>
              <a:pPr/>
              <a:t>9/26/2018</a:t>
            </a:fld>
            <a:endParaRPr lang="en-US" dirty="0"/>
          </a:p>
        </p:txBody>
      </p:sp>
      <p:sp>
        <p:nvSpPr>
          <p:cNvPr id="6" name="Footer Placeholder 5"/>
          <p:cNvSpPr>
            <a:spLocks noGrp="1"/>
          </p:cNvSpPr>
          <p:nvPr>
            <p:ph type="ftr" sz="quarter" idx="11"/>
          </p:nvPr>
        </p:nvSpPr>
        <p:spPr/>
        <p:txBody>
          <a:bodyPr/>
          <a:lstStyle/>
          <a:p>
            <a:r>
              <a:rPr lang="en-US" dirty="0" smtClean="0"/>
              <a:t>Dept of CSE,MACE Kothamangalam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ECAB5-7A60-4132-9D6F-60A048440E5A}" type="datetime1">
              <a:rPr lang="en-US" smtClean="0"/>
              <a:pPr/>
              <a:t>9/26/2018</a:t>
            </a:fld>
            <a:endParaRPr lang="en-US" dirty="0"/>
          </a:p>
        </p:txBody>
      </p:sp>
      <p:sp>
        <p:nvSpPr>
          <p:cNvPr id="6" name="Footer Placeholder 5"/>
          <p:cNvSpPr>
            <a:spLocks noGrp="1"/>
          </p:cNvSpPr>
          <p:nvPr>
            <p:ph type="ftr" sz="quarter" idx="11"/>
          </p:nvPr>
        </p:nvSpPr>
        <p:spPr/>
        <p:txBody>
          <a:bodyPr/>
          <a:lstStyle/>
          <a:p>
            <a:r>
              <a:rPr lang="en-US" dirty="0" smtClean="0"/>
              <a:t>Dept of CSE,MACE Kothamangalam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60E1E-762F-448E-B7B2-77EB1FC489A4}" type="datetime1">
              <a:rPr lang="en-US" smtClean="0"/>
              <a:pPr/>
              <a:t>9/26/2018</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Dept of CSE,MACE Kothamangalam</a:t>
            </a:r>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b="1" dirty="0">
                <a:latin typeface="Times New Roman" pitchFamily="18" charset="0"/>
                <a:cs typeface="Times New Roman" pitchFamily="18" charset="0"/>
              </a:rPr>
              <a:t>A HYBRID APPROACH FOR IDENTIFICATION  OF MANHOLE AND STAIRCASE TO ASSIST VISUALLY CHALLENGED</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IN" sz="4400" b="1" dirty="0" smtClean="0">
                <a:latin typeface="Times New Roman" pitchFamily="18" charset="0"/>
                <a:cs typeface="Times New Roman" pitchFamily="18" charset="0"/>
              </a:rPr>
              <a:t/>
            </a:r>
            <a:br>
              <a:rPr lang="en-IN" sz="4400" b="1" dirty="0" smtClean="0">
                <a:latin typeface="Times New Roman" pitchFamily="18" charset="0"/>
                <a:cs typeface="Times New Roman" pitchFamily="18" charset="0"/>
              </a:rPr>
            </a:br>
            <a:r>
              <a:rPr lang="en-IN" sz="4000" b="1" dirty="0" smtClean="0"/>
              <a:t/>
            </a:r>
            <a:br>
              <a:rPr lang="en-IN" sz="4000" b="1" dirty="0" smtClean="0"/>
            </a:br>
            <a:r>
              <a:rPr lang="en-IN" sz="4000" b="1" dirty="0" smtClean="0"/>
              <a:t/>
            </a:r>
            <a:br>
              <a:rPr lang="en-IN" sz="4000" b="1" dirty="0" smtClean="0"/>
            </a:br>
            <a:endParaRPr lang="en-IN" sz="4000" b="1" dirty="0"/>
          </a:p>
        </p:txBody>
      </p:sp>
      <p:sp>
        <p:nvSpPr>
          <p:cNvPr id="3" name="Subtitle 2"/>
          <p:cNvSpPr>
            <a:spLocks noGrp="1"/>
          </p:cNvSpPr>
          <p:nvPr>
            <p:ph type="subTitle" idx="1"/>
          </p:nvPr>
        </p:nvSpPr>
        <p:spPr>
          <a:xfrm>
            <a:off x="1100051" y="4339771"/>
            <a:ext cx="10058400" cy="1258850"/>
          </a:xfrm>
        </p:spPr>
        <p:txBody>
          <a:bodyPr>
            <a:normAutofit/>
          </a:bodyPr>
          <a:lstStyle/>
          <a:p>
            <a:pPr algn="ctr"/>
            <a:r>
              <a:rPr lang="en-IN" sz="2400" b="1" dirty="0" err="1" smtClean="0">
                <a:latin typeface="Times New Roman" pitchFamily="18" charset="0"/>
                <a:cs typeface="Times New Roman" pitchFamily="18" charset="0"/>
              </a:rPr>
              <a:t>Dilna</a:t>
            </a:r>
            <a:r>
              <a:rPr lang="en-IN" sz="2400" b="1" dirty="0" smtClean="0">
                <a:latin typeface="Times New Roman" pitchFamily="18" charset="0"/>
                <a:cs typeface="Times New Roman" pitchFamily="18" charset="0"/>
              </a:rPr>
              <a:t> V</a:t>
            </a:r>
          </a:p>
          <a:p>
            <a:pPr algn="ctr"/>
            <a:r>
              <a:rPr lang="en-IN" sz="2100" dirty="0" smtClean="0">
                <a:latin typeface="Times New Roman" pitchFamily="18" charset="0"/>
                <a:cs typeface="Times New Roman" pitchFamily="18" charset="0"/>
              </a:rPr>
              <a:t>Class no:24 S7 Btech CSE</a:t>
            </a:r>
          </a:p>
          <a:p>
            <a:pPr algn="ctr"/>
            <a:r>
              <a:rPr lang="en-IN" sz="2100" dirty="0" smtClean="0">
                <a:latin typeface="Times New Roman" pitchFamily="18" charset="0"/>
                <a:cs typeface="Times New Roman" pitchFamily="18" charset="0"/>
              </a:rPr>
              <a:t>26 SEPTEMBER,2018</a:t>
            </a:r>
          </a:p>
          <a:p>
            <a:endParaRPr lang="en-IN" dirty="0"/>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43712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01019"/>
          </a:xfrm>
        </p:spPr>
        <p:txBody>
          <a:bodyPr>
            <a:normAutofit/>
          </a:bodyPr>
          <a:lstStyle/>
          <a:p>
            <a:r>
              <a:rPr lang="en-IN" sz="3600" b="1" dirty="0" smtClean="0">
                <a:latin typeface="Times New Roman" pitchFamily="18" charset="0"/>
                <a:cs typeface="Times New Roman" pitchFamily="18" charset="0"/>
              </a:rPr>
              <a:t>HC-05 BLUETOOTH</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90171"/>
            <a:ext cx="10972800" cy="4935995"/>
          </a:xfrm>
        </p:spPr>
        <p:txBody>
          <a:bodyPr>
            <a:normAutofit/>
          </a:bodyPr>
          <a:lstStyle/>
          <a:p>
            <a:pPr>
              <a:buFont typeface="Wingdings" pitchFamily="2" charset="2"/>
              <a:buChar char="v"/>
            </a:pPr>
            <a:r>
              <a:rPr lang="en-IN" sz="2400" dirty="0" smtClean="0">
                <a:latin typeface="Times New Roman" pitchFamily="18" charset="0"/>
                <a:cs typeface="Times New Roman" pitchFamily="18" charset="0"/>
              </a:rPr>
              <a:t>Wireless serial connection.</a:t>
            </a:r>
          </a:p>
          <a:p>
            <a:pPr>
              <a:buFont typeface="Wingdings" pitchFamily="2" charset="2"/>
              <a:buChar char="v"/>
            </a:pPr>
            <a:endParaRPr lang="en-IN" sz="2400" dirty="0" smtClean="0">
              <a:latin typeface="Times New Roman" pitchFamily="18" charset="0"/>
              <a:cs typeface="Times New Roman" pitchFamily="18" charset="0"/>
            </a:endParaRPr>
          </a:p>
          <a:p>
            <a:pPr>
              <a:buFont typeface="Wingdings" pitchFamily="2" charset="2"/>
              <a:buChar char="v"/>
            </a:pPr>
            <a:r>
              <a:rPr lang="en-IN" sz="2400" dirty="0" smtClean="0">
                <a:latin typeface="Times New Roman" pitchFamily="18" charset="0"/>
                <a:cs typeface="Times New Roman" pitchFamily="18" charset="0"/>
              </a:rPr>
              <a:t>Establishes master-slave configuration.</a:t>
            </a:r>
          </a:p>
          <a:p>
            <a:pPr>
              <a:buFont typeface="Wingdings" pitchFamily="2" charset="2"/>
              <a:buChar char="v"/>
            </a:pPr>
            <a:endParaRPr lang="en-IN" sz="2400" dirty="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y </a:t>
            </a:r>
            <a:r>
              <a:rPr lang="en-US" sz="2400" dirty="0">
                <a:latin typeface="Times New Roman" pitchFamily="18" charset="0"/>
                <a:cs typeface="Times New Roman" pitchFamily="18" charset="0"/>
              </a:rPr>
              <a:t>default it works as a </a:t>
            </a:r>
            <a:r>
              <a:rPr lang="en-US" sz="2400" dirty="0" smtClean="0">
                <a:latin typeface="Times New Roman" pitchFamily="18" charset="0"/>
                <a:cs typeface="Times New Roman" pitchFamily="18" charset="0"/>
              </a:rPr>
              <a:t>slave.</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t> </a:t>
            </a: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be configured by AT </a:t>
            </a:r>
            <a:r>
              <a:rPr lang="en-US" sz="2400" dirty="0" smtClean="0">
                <a:latin typeface="Times New Roman" pitchFamily="18" charset="0"/>
                <a:cs typeface="Times New Roman" pitchFamily="18" charset="0"/>
              </a:rPr>
              <a:t>commands</a:t>
            </a:r>
            <a:r>
              <a:rPr lang="en-US" sz="2400" dirty="0" smtClean="0">
                <a:latin typeface="Times New Roman" pitchFamily="18" charset="0"/>
                <a:cs typeface="Times New Roman" pitchFamily="18" charset="0"/>
              </a:rPr>
              <a:t>.</a:t>
            </a: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Enhance </a:t>
            </a:r>
            <a:r>
              <a:rPr lang="en-US" sz="2400" dirty="0" err="1" smtClean="0">
                <a:latin typeface="Times New Roman" pitchFamily="18" charset="0"/>
                <a:cs typeface="Times New Roman" pitchFamily="18" charset="0"/>
              </a:rPr>
              <a:t>datarate</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t>
            </a:r>
            <a:r>
              <a:rPr lang="en-US" sz="2400" dirty="0" smtClean="0">
                <a:latin typeface="Times New Roman" pitchFamily="18" charset="0"/>
                <a:cs typeface="Times New Roman" pitchFamily="18" charset="0"/>
              </a:rPr>
              <a:t>etter transmission</a:t>
            </a:r>
          </a:p>
          <a:p>
            <a:pPr marL="0" indent="0">
              <a:buNone/>
            </a:pPr>
            <a:endParaRPr lang="en-US" sz="24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10</a:t>
            </a:fld>
            <a:endParaRPr lang="en-US" dirty="0"/>
          </a:p>
        </p:txBody>
      </p:sp>
      <p:sp>
        <p:nvSpPr>
          <p:cNvPr id="7" name="TextBox 6"/>
          <p:cNvSpPr txBox="1"/>
          <p:nvPr/>
        </p:nvSpPr>
        <p:spPr>
          <a:xfrm>
            <a:off x="261257" y="188686"/>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6663" y="1814099"/>
            <a:ext cx="2843212" cy="298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543675" y="5072063"/>
            <a:ext cx="5648325" cy="646331"/>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://ieeexplore.ieee.org/document/831465</a:t>
            </a:r>
          </a:p>
          <a:p>
            <a:endParaRPr lang="en-US" dirty="0"/>
          </a:p>
        </p:txBody>
      </p:sp>
    </p:spTree>
    <p:extLst>
      <p:ext uri="{BB962C8B-B14F-4D97-AF65-F5344CB8AC3E}">
        <p14:creationId xmlns:p14="http://schemas.microsoft.com/office/powerpoint/2010/main" val="104093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5" y="89980"/>
            <a:ext cx="10953750" cy="938719"/>
          </a:xfrm>
        </p:spPr>
        <p:txBody>
          <a:bodyPr>
            <a:normAutofit/>
          </a:bodyPr>
          <a:lstStyle/>
          <a:p>
            <a:r>
              <a:rPr lang="en-IN" sz="3600" b="1" dirty="0" smtClean="0">
                <a:latin typeface="Times New Roman" pitchFamily="18" charset="0"/>
                <a:cs typeface="Times New Roman" pitchFamily="18" charset="0"/>
              </a:rPr>
              <a:t>SCHEMATIC DIAGRAM</a:t>
            </a:r>
            <a:endParaRPr lang="en-IN" sz="3600" b="1" dirty="0"/>
          </a:p>
        </p:txBody>
      </p:sp>
      <p:sp>
        <p:nvSpPr>
          <p:cNvPr id="3" name="Content Placeholder 2"/>
          <p:cNvSpPr>
            <a:spLocks noGrp="1"/>
          </p:cNvSpPr>
          <p:nvPr>
            <p:ph idx="1"/>
          </p:nvPr>
        </p:nvSpPr>
        <p:spPr>
          <a:xfrm>
            <a:off x="609600" y="1494971"/>
            <a:ext cx="10972800" cy="4631195"/>
          </a:xfrm>
        </p:spPr>
        <p:txBody>
          <a:bodyPr>
            <a:noAutofit/>
          </a:bodyPr>
          <a:lstStyle/>
          <a:p>
            <a:pPr>
              <a:buFont typeface="Wingdings" panose="05000000000000000000" pitchFamily="2" charset="2"/>
              <a:buChar char="v"/>
            </a:pPr>
            <a:endParaRPr lang="en-US" sz="2400" dirty="0" smtClean="0"/>
          </a:p>
          <a:p>
            <a:pPr marL="0" indent="0">
              <a:buNone/>
            </a:pPr>
            <a:endParaRPr lang="en-IN"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11</a:t>
            </a:fld>
            <a:endParaRPr lang="en-US" dirty="0"/>
          </a:p>
        </p:txBody>
      </p:sp>
      <p:sp>
        <p:nvSpPr>
          <p:cNvPr id="7" name="TextBox 6"/>
          <p:cNvSpPr txBox="1"/>
          <p:nvPr/>
        </p:nvSpPr>
        <p:spPr>
          <a:xfrm>
            <a:off x="277358" y="89980"/>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28699"/>
            <a:ext cx="6629400" cy="5423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1" y="900113"/>
            <a:ext cx="5357812" cy="5552389"/>
          </a:xfrm>
          <a:prstGeom prst="rect">
            <a:avLst/>
          </a:prstGeom>
        </p:spPr>
      </p:pic>
      <p:sp>
        <p:nvSpPr>
          <p:cNvPr id="9" name="TextBox 8"/>
          <p:cNvSpPr txBox="1"/>
          <p:nvPr/>
        </p:nvSpPr>
        <p:spPr>
          <a:xfrm>
            <a:off x="1885950" y="6129338"/>
            <a:ext cx="5229225" cy="646331"/>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://ieeexplore.ieee.org/document/831465</a:t>
            </a:r>
          </a:p>
          <a:p>
            <a:endParaRPr lang="en-US" dirty="0"/>
          </a:p>
        </p:txBody>
      </p:sp>
    </p:spTree>
    <p:extLst>
      <p:ext uri="{BB962C8B-B14F-4D97-AF65-F5344CB8AC3E}">
        <p14:creationId xmlns:p14="http://schemas.microsoft.com/office/powerpoint/2010/main" val="25910414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IDENTIFICATION OF MAN HOLES</a:t>
            </a:r>
            <a:endParaRPr lang="en-IN" sz="3600" b="1" dirty="0"/>
          </a:p>
        </p:txBody>
      </p:sp>
      <p:sp>
        <p:nvSpPr>
          <p:cNvPr id="3" name="Content Placeholder 2"/>
          <p:cNvSpPr>
            <a:spLocks noGrp="1"/>
          </p:cNvSpPr>
          <p:nvPr>
            <p:ph idx="1"/>
          </p:nvPr>
        </p:nvSpPr>
        <p:spPr>
          <a:xfrm>
            <a:off x="609600" y="1494971"/>
            <a:ext cx="10972800" cy="4631195"/>
          </a:xfrm>
        </p:spPr>
        <p:txBody>
          <a:bodyPr>
            <a:noAutofit/>
          </a:bodyPr>
          <a:lstStyle/>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Hybrid method using the threshold values.</a:t>
            </a:r>
          </a:p>
          <a:p>
            <a:pPr>
              <a:lnSpc>
                <a:spcPct val="150000"/>
              </a:lnSpc>
              <a:buFont typeface="Wingdings" panose="05000000000000000000" pitchFamily="2" charset="2"/>
              <a:buChar char="v"/>
            </a:pP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manhole sensor reads </a:t>
            </a:r>
            <a:r>
              <a:rPr lang="en-US" sz="2400" dirty="0">
                <a:latin typeface="Times New Roman" pitchFamily="18" charset="0"/>
                <a:cs typeface="Times New Roman" pitchFamily="18" charset="0"/>
              </a:rPr>
              <a:t>the signals from time to </a:t>
            </a:r>
            <a:r>
              <a:rPr lang="en-US" sz="2400" dirty="0" smtClean="0">
                <a:latin typeface="Times New Roman" pitchFamily="18" charset="0"/>
                <a:cs typeface="Times New Roman" pitchFamily="18" charset="0"/>
              </a:rPr>
              <a:t>time.</a:t>
            </a:r>
          </a:p>
          <a:p>
            <a:pPr>
              <a:lnSpc>
                <a:spcPct val="150000"/>
              </a:lnSpc>
              <a:buFont typeface="Wingdings" panose="05000000000000000000" pitchFamily="2" charset="2"/>
              <a:buChar char="v"/>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vacuum is </a:t>
            </a:r>
            <a:r>
              <a:rPr lang="en-US" sz="2400" dirty="0" smtClean="0">
                <a:latin typeface="Times New Roman" pitchFamily="18" charset="0"/>
                <a:cs typeface="Times New Roman" pitchFamily="18" charset="0"/>
              </a:rPr>
              <a:t>identified.</a:t>
            </a:r>
          </a:p>
          <a:p>
            <a:pPr>
              <a:lnSpc>
                <a:spcPct val="150000"/>
              </a:lnSpc>
              <a:buFont typeface="Wingdings" panose="05000000000000000000" pitchFamily="2" charset="2"/>
              <a:buChar char="v"/>
            </a:pPr>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eflects </a:t>
            </a:r>
            <a:r>
              <a:rPr lang="en-US" sz="2400" dirty="0">
                <a:latin typeface="Times New Roman" pitchFamily="18" charset="0"/>
                <a:cs typeface="Times New Roman" pitchFamily="18" charset="0"/>
              </a:rPr>
              <a:t>the signal back through the ultrasonic waves</a:t>
            </a:r>
            <a:r>
              <a:rPr lang="en-US" sz="2400" dirty="0" smtClean="0">
                <a:latin typeface="Times New Roman" pitchFamily="18" charset="0"/>
                <a:cs typeface="Times New Roman" pitchFamily="18" charset="0"/>
              </a:rPr>
              <a:t>.</a:t>
            </a:r>
          </a:p>
          <a:p>
            <a:pPr>
              <a:lnSpc>
                <a:spcPct val="150000"/>
              </a:lnSpc>
              <a:buFont typeface="Wingdings" panose="05000000000000000000"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a:t>
            </a:r>
            <a:r>
              <a:rPr lang="en-US" sz="2400" dirty="0" smtClean="0">
                <a:latin typeface="Times New Roman" pitchFamily="18" charset="0"/>
                <a:cs typeface="Times New Roman" pitchFamily="18" charset="0"/>
              </a:rPr>
              <a:t>acuum </a:t>
            </a:r>
            <a:r>
              <a:rPr lang="en-US" sz="2400" dirty="0">
                <a:latin typeface="Times New Roman" pitchFamily="18" charset="0"/>
                <a:cs typeface="Times New Roman" pitchFamily="18" charset="0"/>
              </a:rPr>
              <a:t>is then converted into </a:t>
            </a:r>
            <a:r>
              <a:rPr lang="en-US" sz="2400" dirty="0" smtClean="0">
                <a:latin typeface="Times New Roman" pitchFamily="18" charset="0"/>
                <a:cs typeface="Times New Roman" pitchFamily="18" charset="0"/>
              </a:rPr>
              <a:t>distance.</a:t>
            </a:r>
          </a:p>
          <a:p>
            <a:pPr>
              <a:lnSpc>
                <a:spcPct val="150000"/>
              </a:lnSpc>
              <a:buFont typeface="Wingdings" panose="05000000000000000000" pitchFamily="2" charset="2"/>
              <a:buChar char="v"/>
            </a:pPr>
            <a:r>
              <a:rPr lang="en-US" sz="2400" dirty="0">
                <a:latin typeface="Times New Roman" pitchFamily="18" charset="0"/>
                <a:cs typeface="Times New Roman" pitchFamily="18" charset="0"/>
              </a:rPr>
              <a:t>Distance = (speed * time) / </a:t>
            </a:r>
            <a:r>
              <a:rPr lang="en-US" sz="2400" dirty="0" smtClean="0">
                <a:latin typeface="Times New Roman" pitchFamily="18" charset="0"/>
                <a:cs typeface="Times New Roman" pitchFamily="18" charset="0"/>
              </a:rPr>
              <a:t>2</a:t>
            </a:r>
          </a:p>
          <a:p>
            <a:pPr>
              <a:lnSpc>
                <a:spcPct val="150000"/>
              </a:lnSpc>
              <a:buFont typeface="Wingdings" panose="05000000000000000000" pitchFamily="2" charset="2"/>
              <a:buChar char="v"/>
            </a:pPr>
            <a:r>
              <a:rPr lang="en-US" sz="2400" dirty="0">
                <a:latin typeface="Times New Roman" pitchFamily="18" charset="0"/>
                <a:cs typeface="Times New Roman" pitchFamily="18" charset="0"/>
              </a:rPr>
              <a:t>speed of sound in air = 340 m/s</a:t>
            </a:r>
            <a:r>
              <a:rPr lang="en-US" sz="2400" dirty="0" smtClean="0">
                <a:latin typeface="Times New Roman" pitchFamily="18" charset="0"/>
                <a:cs typeface="Times New Roman" pitchFamily="18" charset="0"/>
              </a:rPr>
              <a:t>.</a:t>
            </a:r>
          </a:p>
          <a:p>
            <a:pPr marL="0" indent="0">
              <a:buNone/>
            </a:pPr>
            <a:endParaRPr lang="en-IN"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12</a:t>
            </a:fld>
            <a:endParaRPr lang="en-US" dirty="0"/>
          </a:p>
        </p:txBody>
      </p:sp>
      <p:sp>
        <p:nvSpPr>
          <p:cNvPr id="7" name="TextBox 6"/>
          <p:cNvSpPr txBox="1"/>
          <p:nvPr/>
        </p:nvSpPr>
        <p:spPr>
          <a:xfrm>
            <a:off x="377371" y="232229"/>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spTree>
    <p:extLst>
      <p:ext uri="{BB962C8B-B14F-4D97-AF65-F5344CB8AC3E}">
        <p14:creationId xmlns:p14="http://schemas.microsoft.com/office/powerpoint/2010/main" val="1353263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210058"/>
            <a:ext cx="10972800" cy="1143000"/>
          </a:xfrm>
        </p:spPr>
        <p:txBody>
          <a:bodyPr>
            <a:normAutofit/>
          </a:bodyPr>
          <a:lstStyle/>
          <a:p>
            <a:r>
              <a:rPr lang="en-IN" sz="3600" b="1" dirty="0" smtClean="0">
                <a:latin typeface="Times New Roman" pitchFamily="18" charset="0"/>
                <a:cs typeface="Times New Roman" pitchFamily="18" charset="0"/>
              </a:rPr>
              <a:t>ARCHITECTURE OF MANHOLE DETECTION</a:t>
            </a:r>
            <a:endParaRPr lang="en-IN" sz="3600" b="1" dirty="0"/>
          </a:p>
        </p:txBody>
      </p:sp>
      <p:sp>
        <p:nvSpPr>
          <p:cNvPr id="3" name="Content Placeholder 2"/>
          <p:cNvSpPr>
            <a:spLocks noGrp="1"/>
          </p:cNvSpPr>
          <p:nvPr>
            <p:ph idx="1"/>
          </p:nvPr>
        </p:nvSpPr>
        <p:spPr>
          <a:xfrm>
            <a:off x="333829" y="628650"/>
            <a:ext cx="11481934" cy="6015037"/>
          </a:xfrm>
        </p:spPr>
        <p:txBody>
          <a:bodyPr>
            <a:noAutofit/>
          </a:bodyPr>
          <a:lstStyle/>
          <a:p>
            <a:pPr marL="0" indent="0">
              <a:buNone/>
            </a:pPr>
            <a:endParaRPr lang="en-IN" sz="2400" dirty="0">
              <a:latin typeface="Times New Roman" pitchFamily="18" charset="0"/>
              <a:cs typeface="Times New Roman" pitchFamily="18" charset="0"/>
            </a:endParaRPr>
          </a:p>
        </p:txBody>
      </p:sp>
      <p:sp>
        <p:nvSpPr>
          <p:cNvPr id="5" name="Date Placeholder 4"/>
          <p:cNvSpPr>
            <a:spLocks noGrp="1"/>
          </p:cNvSpPr>
          <p:nvPr>
            <p:ph type="dt" sz="half" idx="10"/>
          </p:nvPr>
        </p:nvSpPr>
        <p:spPr>
          <a:xfrm>
            <a:off x="0" y="6446836"/>
            <a:ext cx="2844800" cy="365125"/>
          </a:xfrm>
        </p:spPr>
        <p:txBody>
          <a:bodyPr/>
          <a:lstStyle/>
          <a:p>
            <a:r>
              <a:rPr lang="en-US" dirty="0" smtClean="0"/>
              <a:t>09/26/2018</a:t>
            </a:r>
            <a:endParaRPr lang="en-US" dirty="0"/>
          </a:p>
        </p:txBody>
      </p:sp>
      <p:sp>
        <p:nvSpPr>
          <p:cNvPr id="4" name="Footer Placeholder 3"/>
          <p:cNvSpPr>
            <a:spLocks noGrp="1"/>
          </p:cNvSpPr>
          <p:nvPr>
            <p:ph type="ftr" sz="quarter" idx="11"/>
          </p:nvPr>
        </p:nvSpPr>
        <p:spPr>
          <a:xfrm>
            <a:off x="4206042" y="6643687"/>
            <a:ext cx="4023557" cy="214313"/>
          </a:xfrm>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13</a:t>
            </a:fld>
            <a:endParaRPr lang="en-US" dirty="0"/>
          </a:p>
        </p:txBody>
      </p:sp>
      <p:sp>
        <p:nvSpPr>
          <p:cNvPr id="7" name="TextBox 6"/>
          <p:cNvSpPr txBox="1"/>
          <p:nvPr/>
        </p:nvSpPr>
        <p:spPr>
          <a:xfrm>
            <a:off x="333829" y="-52895"/>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682" y="700086"/>
            <a:ext cx="8872538" cy="594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85776" y="5347987"/>
            <a:ext cx="5514975" cy="923330"/>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://ieeexplore.ieee.org/document/831465</a:t>
            </a:r>
          </a:p>
          <a:p>
            <a:endParaRPr lang="en-US" dirty="0"/>
          </a:p>
          <a:p>
            <a:endParaRPr lang="en-US" dirty="0"/>
          </a:p>
        </p:txBody>
      </p:sp>
    </p:spTree>
    <p:extLst>
      <p:ext uri="{BB962C8B-B14F-4D97-AF65-F5344CB8AC3E}">
        <p14:creationId xmlns:p14="http://schemas.microsoft.com/office/powerpoint/2010/main" val="1074848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THRESHOLD VALUES</a:t>
            </a:r>
            <a:endParaRPr lang="en-IN" sz="3600" b="1" dirty="0"/>
          </a:p>
        </p:txBody>
      </p:sp>
      <p:sp>
        <p:nvSpPr>
          <p:cNvPr id="3" name="Content Placeholder 2"/>
          <p:cNvSpPr>
            <a:spLocks noGrp="1"/>
          </p:cNvSpPr>
          <p:nvPr>
            <p:ph idx="1"/>
          </p:nvPr>
        </p:nvSpPr>
        <p:spPr>
          <a:xfrm>
            <a:off x="609600" y="1285875"/>
            <a:ext cx="10972800" cy="5029200"/>
          </a:xfrm>
        </p:spPr>
        <p:txBody>
          <a:bodyPr>
            <a:normAutofit/>
          </a:bodyPr>
          <a:lstStyle/>
          <a:p>
            <a:pPr>
              <a:buFont typeface="Wingdings" panose="05000000000000000000" pitchFamily="2" charset="2"/>
              <a:buChar char="v"/>
            </a:pPr>
            <a:r>
              <a:rPr lang="en-IN" sz="2400" dirty="0" smtClean="0">
                <a:latin typeface="Times New Roman" pitchFamily="18" charset="0"/>
                <a:cs typeface="Times New Roman" pitchFamily="18" charset="0"/>
              </a:rPr>
              <a:t>Various </a:t>
            </a:r>
            <a:r>
              <a:rPr lang="en-IN" sz="2400" dirty="0">
                <a:latin typeface="Times New Roman" pitchFamily="18" charset="0"/>
                <a:cs typeface="Times New Roman" pitchFamily="18" charset="0"/>
              </a:rPr>
              <a:t>patterns of holding the stick.</a:t>
            </a:r>
          </a:p>
          <a:p>
            <a:pPr marL="0" indent="0">
              <a:buNone/>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US" sz="2400" dirty="0" err="1" smtClean="0">
                <a:latin typeface="Times New Roman" pitchFamily="18" charset="0"/>
                <a:cs typeface="Times New Roman" pitchFamily="18" charset="0"/>
              </a:rPr>
              <a:t>Avg</a:t>
            </a:r>
            <a:r>
              <a:rPr lang="en-US" sz="2400" dirty="0" smtClean="0">
                <a:latin typeface="Times New Roman" pitchFamily="18" charset="0"/>
                <a:cs typeface="Times New Roman" pitchFamily="18" charset="0"/>
              </a:rPr>
              <a:t>-value </a:t>
            </a:r>
            <a:r>
              <a:rPr lang="en-US" sz="2400" dirty="0">
                <a:latin typeface="Times New Roman" pitchFamily="18" charset="0"/>
                <a:cs typeface="Times New Roman" pitchFamily="18" charset="0"/>
              </a:rPr>
              <a:t>= (sum of 10 values) / 10. </a:t>
            </a:r>
            <a:endParaRPr lang="en-US" sz="2400" dirty="0" smtClean="0">
              <a:latin typeface="Times New Roman" pitchFamily="18" charset="0"/>
              <a:cs typeface="Times New Roman" pitchFamily="18" charset="0"/>
            </a:endParaRPr>
          </a:p>
          <a:p>
            <a:pPr>
              <a:buFont typeface="Wingdings" panose="05000000000000000000" pitchFamily="2" charset="2"/>
              <a:buChar char="v"/>
            </a:pPr>
            <a:endParaRPr lang="en-US" sz="2400" dirty="0" smtClean="0">
              <a:latin typeface="Times New Roman" pitchFamily="18" charset="0"/>
              <a:cs typeface="Times New Roman" pitchFamily="18" charset="0"/>
            </a:endParaRPr>
          </a:p>
          <a:p>
            <a:pPr>
              <a:buFont typeface="Wingdings" panose="05000000000000000000" pitchFamily="2" charset="2"/>
              <a:buChar char="v"/>
            </a:pPr>
            <a:r>
              <a:rPr lang="en-US" sz="2400" dirty="0">
                <a:latin typeface="Times New Roman" pitchFamily="18" charset="0"/>
                <a:cs typeface="Times New Roman" pitchFamily="18" charset="0"/>
              </a:rPr>
              <a:t>Threshold = maximum among the </a:t>
            </a:r>
            <a:r>
              <a:rPr lang="en-US" sz="2400" dirty="0" err="1">
                <a:latin typeface="Times New Roman" pitchFamily="18" charset="0"/>
                <a:cs typeface="Times New Roman" pitchFamily="18" charset="0"/>
              </a:rPr>
              <a:t>avg</a:t>
            </a:r>
            <a:r>
              <a:rPr lang="en-US" sz="2400" dirty="0">
                <a:latin typeface="Times New Roman" pitchFamily="18" charset="0"/>
                <a:cs typeface="Times New Roman" pitchFamily="18" charset="0"/>
              </a:rPr>
              <a:t>-values. </a:t>
            </a:r>
            <a:endParaRPr lang="en-US" sz="2400" dirty="0" smtClean="0">
              <a:latin typeface="Times New Roman" pitchFamily="18" charset="0"/>
              <a:cs typeface="Times New Roman" pitchFamily="18" charset="0"/>
            </a:endParaRPr>
          </a:p>
          <a:p>
            <a:pPr>
              <a:buFont typeface="Wingdings" panose="05000000000000000000" pitchFamily="2" charset="2"/>
              <a:buChar char="v"/>
            </a:pPr>
            <a:endParaRPr lang="en-US" sz="2400" dirty="0">
              <a:latin typeface="Times New Roman" pitchFamily="18" charset="0"/>
              <a:cs typeface="Times New Roman" pitchFamily="18" charset="0"/>
            </a:endParaRPr>
          </a:p>
          <a:p>
            <a:pPr>
              <a:buFont typeface="Wingdings" panose="05000000000000000000" pitchFamily="2" charset="2"/>
              <a:buChar char="v"/>
            </a:pPr>
            <a:r>
              <a:rPr lang="en-IN" sz="2400" dirty="0">
                <a:latin typeface="Times New Roman" pitchFamily="18" charset="0"/>
                <a:cs typeface="Times New Roman" pitchFamily="18" charset="0"/>
              </a:rPr>
              <a:t>Threshold value is compared with the distance value</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buFont typeface="Wingdings" panose="05000000000000000000" pitchFamily="2" charset="2"/>
              <a:buChar char="v"/>
            </a:pPr>
            <a:endParaRPr lang="en-US" sz="2400" dirty="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Values above the threshold </a:t>
            </a:r>
            <a:r>
              <a:rPr lang="en-IN" sz="2400" dirty="0">
                <a:latin typeface="Times New Roman" pitchFamily="18" charset="0"/>
                <a:cs typeface="Times New Roman" pitchFamily="18" charset="0"/>
              </a:rPr>
              <a:t>considered </a:t>
            </a:r>
            <a:r>
              <a:rPr lang="en-IN" sz="2400" dirty="0" smtClean="0">
                <a:latin typeface="Times New Roman" pitchFamily="18" charset="0"/>
                <a:cs typeface="Times New Roman" pitchFamily="18" charset="0"/>
              </a:rPr>
              <a:t>as </a:t>
            </a:r>
            <a:r>
              <a:rPr lang="en-IN" sz="2400" dirty="0">
                <a:latin typeface="Times New Roman" pitchFamily="18" charset="0"/>
                <a:cs typeface="Times New Roman" pitchFamily="18" charset="0"/>
              </a:rPr>
              <a:t>manhole.</a:t>
            </a:r>
          </a:p>
          <a:p>
            <a:pPr marL="0" indent="0">
              <a:buNone/>
            </a:pPr>
            <a:endParaRPr lang="en-IN" sz="2400" dirty="0">
              <a:latin typeface="Times New Roman" pitchFamily="18" charset="0"/>
              <a:cs typeface="Times New Roman" pitchFamily="18" charset="0"/>
            </a:endParaRPr>
          </a:p>
          <a:p>
            <a:pPr>
              <a:buFont typeface="Wingdings" panose="05000000000000000000" pitchFamily="2" charset="2"/>
              <a:buChar char="v"/>
            </a:pPr>
            <a:endParaRPr lang="en-US" sz="2400" dirty="0">
              <a:latin typeface="Times New Roman" pitchFamily="18" charset="0"/>
              <a:cs typeface="Times New Roman" pitchFamily="18" charset="0"/>
            </a:endParaRP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lvl="1">
              <a:buFont typeface="Wingdings" pitchFamily="2" charset="2"/>
              <a:buChar char="Ø"/>
            </a:pPr>
            <a:endParaRPr lang="en-IN" sz="2400" dirty="0" smtClean="0">
              <a:latin typeface="Times New Roman" pitchFamily="18" charset="0"/>
              <a:cs typeface="Times New Roman" pitchFamily="18" charset="0"/>
            </a:endParaRPr>
          </a:p>
          <a:p>
            <a:pPr lvl="1">
              <a:buFont typeface="Wingdings" pitchFamily="2" charset="2"/>
              <a:buChar char="Ø"/>
            </a:pPr>
            <a:endParaRPr lang="en-IN" sz="2400" dirty="0" smtClean="0">
              <a:latin typeface="Times New Roman" pitchFamily="18" charset="0"/>
              <a:cs typeface="Times New Roman" pitchFamily="18" charset="0"/>
            </a:endParaRP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None/>
            </a:pPr>
            <a:endParaRPr lang="en-IN" sz="2400" dirty="0"/>
          </a:p>
        </p:txBody>
      </p:sp>
      <p:sp>
        <p:nvSpPr>
          <p:cNvPr id="6" name="Date Placeholder 5"/>
          <p:cNvSpPr>
            <a:spLocks noGrp="1"/>
          </p:cNvSpPr>
          <p:nvPr>
            <p:ph type="dt" sz="half" idx="10"/>
          </p:nvPr>
        </p:nvSpPr>
        <p:spPr/>
        <p:txBody>
          <a:bodyPr/>
          <a:lstStyle/>
          <a:p>
            <a:r>
              <a:rPr lang="en-US" dirty="0" smtClean="0"/>
              <a:t>09/26/2018</a:t>
            </a:r>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7" name="Slide Number Placeholder 6"/>
          <p:cNvSpPr>
            <a:spLocks noGrp="1"/>
          </p:cNvSpPr>
          <p:nvPr>
            <p:ph type="sldNum" sz="quarter" idx="12"/>
          </p:nvPr>
        </p:nvSpPr>
        <p:spPr/>
        <p:txBody>
          <a:bodyPr/>
          <a:lstStyle/>
          <a:p>
            <a:fld id="{629637A9-119A-49DA-BD12-AAC58B377D80}" type="slidenum">
              <a:rPr lang="en-US" smtClean="0"/>
              <a:pPr/>
              <a:t>14</a:t>
            </a:fld>
            <a:endParaRPr lang="en-US" dirty="0"/>
          </a:p>
        </p:txBody>
      </p:sp>
      <p:sp>
        <p:nvSpPr>
          <p:cNvPr id="11" name="TextBox 10"/>
          <p:cNvSpPr txBox="1"/>
          <p:nvPr/>
        </p:nvSpPr>
        <p:spPr>
          <a:xfrm>
            <a:off x="246743" y="217714"/>
            <a:ext cx="7744428" cy="769441"/>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p:txBody>
      </p:sp>
    </p:spTree>
    <p:extLst>
      <p:ext uri="{BB962C8B-B14F-4D97-AF65-F5344CB8AC3E}">
        <p14:creationId xmlns:p14="http://schemas.microsoft.com/office/powerpoint/2010/main" val="4141984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THRESHOLD </a:t>
            </a:r>
            <a:r>
              <a:rPr lang="en-IN" sz="3600" b="1" dirty="0" smtClean="0">
                <a:latin typeface="Times New Roman" pitchFamily="18" charset="0"/>
                <a:cs typeface="Times New Roman" pitchFamily="18" charset="0"/>
              </a:rPr>
              <a:t>VALUES(CONT..)</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itchFamily="18" charset="0"/>
                <a:cs typeface="Times New Roman" pitchFamily="18" charset="0"/>
              </a:rPr>
              <a:t>Performance is tested using 3 metrics.</a:t>
            </a:r>
          </a:p>
          <a:p>
            <a:pPr lvl="1">
              <a:buFont typeface="Wingdings" pitchFamily="2" charset="2"/>
              <a:buChar char="Ø"/>
            </a:pPr>
            <a:r>
              <a:rPr lang="en-IN" sz="2400" dirty="0">
                <a:latin typeface="Times New Roman" pitchFamily="18" charset="0"/>
                <a:cs typeface="Times New Roman" pitchFamily="18" charset="0"/>
              </a:rPr>
              <a:t>Precision</a:t>
            </a:r>
          </a:p>
          <a:p>
            <a:pPr lvl="1">
              <a:buFont typeface="Wingdings" pitchFamily="2" charset="2"/>
              <a:buChar char="Ø"/>
            </a:pPr>
            <a:r>
              <a:rPr lang="en-IN" sz="2400" dirty="0">
                <a:latin typeface="Times New Roman" pitchFamily="18" charset="0"/>
                <a:cs typeface="Times New Roman" pitchFamily="18" charset="0"/>
              </a:rPr>
              <a:t>Recall</a:t>
            </a:r>
          </a:p>
          <a:p>
            <a:pPr lvl="1">
              <a:buFont typeface="Wingdings" pitchFamily="2" charset="2"/>
              <a:buChar char="Ø"/>
            </a:pPr>
            <a:r>
              <a:rPr lang="en-IN" sz="2400" dirty="0" smtClean="0">
                <a:latin typeface="Times New Roman" pitchFamily="18" charset="0"/>
                <a:cs typeface="Times New Roman" pitchFamily="18" charset="0"/>
              </a:rPr>
              <a:t>F-measure</a:t>
            </a:r>
            <a:endParaRPr lang="en-US" sz="2400" dirty="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Precision </a:t>
            </a:r>
            <a:r>
              <a:rPr lang="en-US" sz="2400" dirty="0">
                <a:latin typeface="Times New Roman" pitchFamily="18" charset="0"/>
                <a:cs typeface="Times New Roman" pitchFamily="18" charset="0"/>
              </a:rPr>
              <a:t>= TP/ (TP+FP) </a:t>
            </a:r>
            <a:endParaRPr lang="en-US" sz="2400" dirty="0" smtClean="0">
              <a:latin typeface="Times New Roman" pitchFamily="18" charset="0"/>
              <a:cs typeface="Times New Roman" pitchFamily="18" charset="0"/>
            </a:endParaRP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Recall=</a:t>
            </a:r>
            <a:r>
              <a:rPr lang="en-US" sz="2400" dirty="0">
                <a:latin typeface="Times New Roman" pitchFamily="18" charset="0"/>
                <a:cs typeface="Times New Roman" pitchFamily="18" charset="0"/>
              </a:rPr>
              <a:t>TP/ (TP+FN) </a:t>
            </a:r>
            <a:endParaRPr lang="en-US" sz="2400" dirty="0" smtClean="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F-Measure=(Precision </a:t>
            </a:r>
            <a:r>
              <a:rPr lang="en-US" sz="2400" dirty="0">
                <a:latin typeface="Times New Roman" pitchFamily="18" charset="0"/>
                <a:cs typeface="Times New Roman" pitchFamily="18" charset="0"/>
              </a:rPr>
              <a:t>* Recall)/ (Precision +Recall) </a:t>
            </a:r>
            <a:endParaRPr lang="en-US" sz="2400" dirty="0" smtClean="0">
              <a:latin typeface="Times New Roman" pitchFamily="18" charset="0"/>
              <a:cs typeface="Times New Roman" pitchFamily="18" charset="0"/>
            </a:endParaRPr>
          </a:p>
          <a:p>
            <a:pPr>
              <a:buFont typeface="Wingdings" pitchFamily="2" charset="2"/>
              <a:buChar char="v"/>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09/26/2018</a:t>
            </a:r>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15</a:t>
            </a:fld>
            <a:endParaRPr lang="en-US" dirty="0"/>
          </a:p>
        </p:txBody>
      </p:sp>
      <p:sp>
        <p:nvSpPr>
          <p:cNvPr id="7" name="TextBox 6"/>
          <p:cNvSpPr txBox="1"/>
          <p:nvPr/>
        </p:nvSpPr>
        <p:spPr>
          <a:xfrm>
            <a:off x="551543" y="188686"/>
            <a:ext cx="7744428" cy="1169551"/>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200" dirty="0"/>
          </a:p>
          <a:p>
            <a:endParaRPr lang="en-US" sz="1200" dirty="0" smtClean="0">
              <a:latin typeface="Times New Roman" pitchFamily="18" charset="0"/>
              <a:cs typeface="Times New Roman" pitchFamily="18" charset="0"/>
            </a:endParaRPr>
          </a:p>
          <a:p>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THRESHOLD VALUES(CONT..)</a:t>
            </a:r>
            <a:endParaRPr lang="en-US" sz="3600" b="1" dirty="0">
              <a:latin typeface="Times New Roman" pitchFamily="18" charset="0"/>
              <a:cs typeface="Times New Roman" pitchFamily="18" charset="0"/>
            </a:endParaRPr>
          </a:p>
        </p:txBody>
      </p:sp>
      <p:sp>
        <p:nvSpPr>
          <p:cNvPr id="3" name="Date Placeholder 2"/>
          <p:cNvSpPr>
            <a:spLocks noGrp="1"/>
          </p:cNvSpPr>
          <p:nvPr>
            <p:ph type="dt" sz="half" idx="10"/>
          </p:nvPr>
        </p:nvSpPr>
        <p:spPr>
          <a:xfrm>
            <a:off x="609599" y="6126167"/>
            <a:ext cx="8562975" cy="595312"/>
          </a:xfrm>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smtClean="0"/>
              <a:t>Dept of CSE,MACE Kothamangalam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16</a:t>
            </a:fld>
            <a:endParaRPr lang="en-US" dirty="0"/>
          </a:p>
        </p:txBody>
      </p:sp>
      <p:sp>
        <p:nvSpPr>
          <p:cNvPr id="6" name="Title 1"/>
          <p:cNvSpPr txBox="1">
            <a:spLocks/>
          </p:cNvSpPr>
          <p:nvPr/>
        </p:nvSpPr>
        <p:spPr>
          <a:xfrm>
            <a:off x="609600" y="274638"/>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3600" b="1" dirty="0">
              <a:latin typeface="Times New Roman" pitchFamily="18" charset="0"/>
              <a:cs typeface="Times New Roman" pitchFamily="18" charset="0"/>
            </a:endParaRPr>
          </a:p>
        </p:txBody>
      </p:sp>
      <p:sp>
        <p:nvSpPr>
          <p:cNvPr id="7" name="Content Placeholder 2"/>
          <p:cNvSpPr txBox="1">
            <a:spLocks/>
          </p:cNvSpPr>
          <p:nvPr/>
        </p:nvSpPr>
        <p:spPr>
          <a:xfrm>
            <a:off x="609600" y="1600203"/>
            <a:ext cx="109728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smtClean="0">
                <a:latin typeface="Times New Roman" pitchFamily="18" charset="0"/>
                <a:cs typeface="Times New Roman" pitchFamily="18" charset="0"/>
              </a:rPr>
              <a:t> </a:t>
            </a:r>
          </a:p>
          <a:p>
            <a:pPr>
              <a:buFont typeface="Wingdings" pitchFamily="2" charset="2"/>
              <a:buChar char="v"/>
            </a:pPr>
            <a:endParaRPr lang="en-US" sz="2800" dirty="0" smtClean="0">
              <a:latin typeface="Times New Roman" pitchFamily="18" charset="0"/>
              <a:cs typeface="Times New Roman" pitchFamily="18" charset="0"/>
            </a:endParaRPr>
          </a:p>
        </p:txBody>
      </p:sp>
      <p:sp>
        <p:nvSpPr>
          <p:cNvPr id="8" name="Date Placeholder 3"/>
          <p:cNvSpPr txBox="1">
            <a:spLocks/>
          </p:cNvSpPr>
          <p:nvPr/>
        </p:nvSpPr>
        <p:spPr>
          <a:xfrm>
            <a:off x="609600" y="6356353"/>
            <a:ext cx="28448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4"/>
          <p:cNvSpPr txBox="1">
            <a:spLocks/>
          </p:cNvSpPr>
          <p:nvPr/>
        </p:nvSpPr>
        <p:spPr>
          <a:xfrm>
            <a:off x="4165600" y="6356353"/>
            <a:ext cx="38608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mtClean="0"/>
              <a:t>Dept of CSE,MACE Kothamangalam</a:t>
            </a:r>
            <a:endParaRPr lang="en-US" dirty="0"/>
          </a:p>
        </p:txBody>
      </p:sp>
      <p:sp>
        <p:nvSpPr>
          <p:cNvPr id="10" name="Slide Number Placeholder 5"/>
          <p:cNvSpPr txBox="1">
            <a:spLocks/>
          </p:cNvSpPr>
          <p:nvPr/>
        </p:nvSpPr>
        <p:spPr>
          <a:xfrm>
            <a:off x="8737600" y="6356353"/>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29637A9-119A-49DA-BD12-AAC58B377D80}" type="slidenum">
              <a:rPr lang="en-US" smtClean="0"/>
              <a:pPr/>
              <a:t>16</a:t>
            </a:fld>
            <a:endParaRPr lang="en-US" dirty="0"/>
          </a:p>
        </p:txBody>
      </p:sp>
      <p:sp>
        <p:nvSpPr>
          <p:cNvPr id="11" name="TextBox 10"/>
          <p:cNvSpPr txBox="1"/>
          <p:nvPr/>
        </p:nvSpPr>
        <p:spPr>
          <a:xfrm>
            <a:off x="551543" y="188686"/>
            <a:ext cx="7744428" cy="984885"/>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a:t>
            </a:r>
            <a:r>
              <a:rPr lang="en-US" sz="1100" dirty="0" smtClean="0">
                <a:latin typeface="Times New Roman" pitchFamily="18" charset="0"/>
                <a:cs typeface="Times New Roman" pitchFamily="18" charset="0"/>
              </a:rPr>
              <a:t>CHALLENGED</a:t>
            </a:r>
          </a:p>
          <a:p>
            <a:endParaRPr lang="en-US" sz="1100" dirty="0" smtClean="0">
              <a:latin typeface="Times New Roman" pitchFamily="18" charset="0"/>
              <a:cs typeface="Times New Roman" pitchFamily="18" charset="0"/>
            </a:endParaRPr>
          </a:p>
          <a:p>
            <a:endParaRPr lang="en-US" sz="1200" dirty="0" smtClean="0"/>
          </a:p>
          <a:p>
            <a:endParaRPr lang="en-US" sz="1200" dirty="0" smtClean="0">
              <a:latin typeface="Times New Roman" pitchFamily="18" charset="0"/>
              <a:cs typeface="Times New Roman" pitchFamily="18" charset="0"/>
            </a:endParaRPr>
          </a:p>
          <a:p>
            <a:endParaRPr lang="en-US" sz="12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512125"/>
            <a:ext cx="7643813" cy="267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3782988"/>
            <a:ext cx="9058275" cy="2327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195083" y="1173571"/>
            <a:ext cx="7100888" cy="338554"/>
          </a:xfrm>
          <a:prstGeom prst="rect">
            <a:avLst/>
          </a:prstGeom>
          <a:noFill/>
        </p:spPr>
        <p:txBody>
          <a:bodyPr wrap="square" rtlCol="0">
            <a:spAutoFit/>
          </a:bodyPr>
          <a:lstStyle/>
          <a:p>
            <a:r>
              <a:rPr lang="en-US" sz="1600" dirty="0">
                <a:latin typeface="Times New Roman" pitchFamily="18" charset="0"/>
                <a:cs typeface="Times New Roman" pitchFamily="18" charset="0"/>
              </a:rPr>
              <a:t>ESTIMATION OF THE THRESHOLD VALUE </a:t>
            </a:r>
          </a:p>
        </p:txBody>
      </p:sp>
      <p:sp>
        <p:nvSpPr>
          <p:cNvPr id="13" name="TextBox 12"/>
          <p:cNvSpPr txBox="1"/>
          <p:nvPr/>
        </p:nvSpPr>
        <p:spPr>
          <a:xfrm>
            <a:off x="1242555" y="3444434"/>
            <a:ext cx="5391455" cy="338554"/>
          </a:xfrm>
          <a:prstGeom prst="rect">
            <a:avLst/>
          </a:prstGeom>
          <a:noFill/>
        </p:spPr>
        <p:txBody>
          <a:bodyPr wrap="square" rtlCol="0">
            <a:spAutoFit/>
          </a:bodyPr>
          <a:lstStyle/>
          <a:p>
            <a:r>
              <a:rPr lang="en-US" sz="1600" dirty="0">
                <a:latin typeface="Times New Roman" pitchFamily="18" charset="0"/>
                <a:cs typeface="Times New Roman" pitchFamily="18" charset="0"/>
              </a:rPr>
              <a:t>ESTIMATION OF THE MANHOLE </a:t>
            </a:r>
          </a:p>
        </p:txBody>
      </p:sp>
      <p:sp>
        <p:nvSpPr>
          <p:cNvPr id="15" name="TextBox 14"/>
          <p:cNvSpPr txBox="1"/>
          <p:nvPr/>
        </p:nvSpPr>
        <p:spPr>
          <a:xfrm>
            <a:off x="1042988" y="6126166"/>
            <a:ext cx="6129337" cy="646331"/>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://ieeexplore.ieee.org/document/831465</a:t>
            </a:r>
          </a:p>
          <a:p>
            <a:endParaRPr lang="en-US" dirty="0"/>
          </a:p>
        </p:txBody>
      </p:sp>
    </p:spTree>
    <p:extLst>
      <p:ext uri="{BB962C8B-B14F-4D97-AF65-F5344CB8AC3E}">
        <p14:creationId xmlns:p14="http://schemas.microsoft.com/office/powerpoint/2010/main" val="3644136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447672"/>
            <a:ext cx="11096625" cy="909642"/>
          </a:xfrm>
        </p:spPr>
        <p:txBody>
          <a:bodyPr>
            <a:noAutofit/>
          </a:bodyPr>
          <a:lstStyle/>
          <a:p>
            <a:r>
              <a:rPr lang="en-IN" sz="3200" b="1" dirty="0" smtClean="0">
                <a:latin typeface="Times New Roman" pitchFamily="18" charset="0"/>
                <a:cs typeface="Times New Roman" pitchFamily="18" charset="0"/>
              </a:rPr>
              <a:t/>
            </a:r>
            <a:br>
              <a:rPr lang="en-IN" sz="3200" b="1" dirty="0" smtClean="0">
                <a:latin typeface="Times New Roman" pitchFamily="18" charset="0"/>
                <a:cs typeface="Times New Roman" pitchFamily="18" charset="0"/>
              </a:rPr>
            </a:br>
            <a:r>
              <a:rPr lang="en-IN" sz="3200" b="1" dirty="0" smtClean="0">
                <a:latin typeface="Times New Roman" pitchFamily="18" charset="0"/>
                <a:cs typeface="Times New Roman" pitchFamily="18" charset="0"/>
              </a:rPr>
              <a:t>THRESHOLD IDENTIFICATION BASED ON MEDIAN VALUE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33829" y="1757363"/>
            <a:ext cx="11248571" cy="4872037"/>
          </a:xfrm>
        </p:spPr>
        <p:txBody>
          <a:bodyPr>
            <a:noAutofit/>
          </a:bodyPr>
          <a:lstStyle/>
          <a:p>
            <a:pPr>
              <a:lnSpc>
                <a:spcPct val="150000"/>
              </a:lnSpc>
              <a:buFont typeface="Wingdings" pitchFamily="2" charset="2"/>
              <a:buChar char="v"/>
            </a:pPr>
            <a:r>
              <a:rPr lang="en-IN" sz="2400" dirty="0" smtClean="0">
                <a:latin typeface="Times New Roman" pitchFamily="18" charset="0"/>
                <a:cs typeface="Times New Roman" pitchFamily="18" charset="0"/>
              </a:rPr>
              <a:t>The ultrasonic sensor activates for the pulse of </a:t>
            </a:r>
            <a:r>
              <a:rPr lang="en-IN" sz="2400" dirty="0" smtClean="0">
                <a:latin typeface="Times New Roman" pitchFamily="18" charset="0"/>
                <a:cs typeface="Times New Roman" pitchFamily="18" charset="0"/>
              </a:rPr>
              <a:t>10</a:t>
            </a:r>
            <a:r>
              <a:rPr lang="el-GR" sz="2400" dirty="0" smtClean="0"/>
              <a:t>μ</a:t>
            </a:r>
            <a:r>
              <a:rPr lang="en-IN" sz="2400" dirty="0" smtClean="0">
                <a:latin typeface="Times New Roman" pitchFamily="18" charset="0"/>
                <a:cs typeface="Times New Roman" pitchFamily="18" charset="0"/>
              </a:rPr>
              <a:t>s.</a:t>
            </a:r>
            <a:endParaRPr lang="en-IN" sz="2400" dirty="0" smtClean="0">
              <a:latin typeface="Times New Roman" pitchFamily="18" charset="0"/>
              <a:cs typeface="Times New Roman" pitchFamily="18" charset="0"/>
            </a:endParaRPr>
          </a:p>
          <a:p>
            <a:pPr>
              <a:lnSpc>
                <a:spcPct val="150000"/>
              </a:lnSpc>
              <a:buFont typeface="Wingdings" pitchFamily="2" charset="2"/>
              <a:buChar char="v"/>
            </a:pPr>
            <a:r>
              <a:rPr lang="en-IN" sz="2400" dirty="0" smtClean="0">
                <a:latin typeface="Times New Roman" pitchFamily="18" charset="0"/>
                <a:cs typeface="Times New Roman" pitchFamily="18" charset="0"/>
              </a:rPr>
              <a:t>Two transducers</a:t>
            </a:r>
            <a:endParaRPr lang="en-IN" sz="2400" dirty="0">
              <a:latin typeface="Times New Roman" pitchFamily="18" charset="0"/>
              <a:cs typeface="Times New Roman" pitchFamily="18" charset="0"/>
            </a:endParaRPr>
          </a:p>
          <a:p>
            <a:pPr>
              <a:lnSpc>
                <a:spcPct val="150000"/>
              </a:lnSpc>
              <a:buFont typeface="Wingdings" pitchFamily="2" charset="2"/>
              <a:buChar char="v"/>
            </a:pP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riggers </a:t>
            </a:r>
            <a:r>
              <a:rPr lang="en-US" sz="2400" dirty="0">
                <a:latin typeface="Times New Roman" pitchFamily="18" charset="0"/>
                <a:cs typeface="Times New Roman" pitchFamily="18" charset="0"/>
              </a:rPr>
              <a:t>the video processing </a:t>
            </a:r>
            <a:r>
              <a:rPr lang="en-US" sz="2400" dirty="0" smtClean="0">
                <a:latin typeface="Times New Roman" pitchFamily="18" charset="0"/>
                <a:cs typeface="Times New Roman" pitchFamily="18" charset="0"/>
              </a:rPr>
              <a:t>unit.</a:t>
            </a:r>
          </a:p>
          <a:p>
            <a:pPr>
              <a:lnSpc>
                <a:spcPct val="150000"/>
              </a:lnSpc>
              <a:buFont typeface="Wingdings" pitchFamily="2" charset="2"/>
              <a:buChar char="v"/>
            </a:pPr>
            <a:r>
              <a:rPr lang="en-US" sz="2400" dirty="0" smtClean="0">
                <a:latin typeface="Times New Roman" pitchFamily="18" charset="0"/>
                <a:cs typeface="Times New Roman" pitchFamily="18" charset="0"/>
              </a:rPr>
              <a:t>Starts </a:t>
            </a:r>
            <a:r>
              <a:rPr lang="en-US" sz="2400" dirty="0">
                <a:latin typeface="Times New Roman" pitchFamily="18" charset="0"/>
                <a:cs typeface="Times New Roman" pitchFamily="18" charset="0"/>
              </a:rPr>
              <a:t>capturing the image </a:t>
            </a:r>
            <a:r>
              <a:rPr lang="en-US" sz="2400" dirty="0" smtClean="0">
                <a:latin typeface="Times New Roman" pitchFamily="18" charset="0"/>
                <a:cs typeface="Times New Roman" pitchFamily="18" charset="0"/>
              </a:rPr>
              <a:t>sequences.</a:t>
            </a:r>
          </a:p>
          <a:p>
            <a:pPr>
              <a:lnSpc>
                <a:spcPct val="150000"/>
              </a:lnSpc>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filtering process removes the </a:t>
            </a:r>
            <a:r>
              <a:rPr lang="en-US" sz="2400" dirty="0" smtClean="0">
                <a:latin typeface="Times New Roman" pitchFamily="18" charset="0"/>
                <a:cs typeface="Times New Roman" pitchFamily="18" charset="0"/>
              </a:rPr>
              <a:t>noise.</a:t>
            </a:r>
          </a:p>
          <a:p>
            <a:pPr>
              <a:lnSpc>
                <a:spcPct val="150000"/>
              </a:lnSpc>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hen </a:t>
            </a:r>
            <a:r>
              <a:rPr lang="en-US" sz="2400" dirty="0">
                <a:latin typeface="Times New Roman" pitchFamily="18" charset="0"/>
                <a:cs typeface="Times New Roman" pitchFamily="18" charset="0"/>
              </a:rPr>
              <a:t>attribute </a:t>
            </a:r>
            <a:r>
              <a:rPr lang="en-US" sz="2400" dirty="0" smtClean="0">
                <a:latin typeface="Times New Roman" pitchFamily="18" charset="0"/>
                <a:cs typeface="Times New Roman" pitchFamily="18" charset="0"/>
              </a:rPr>
              <a:t>extraction.</a:t>
            </a:r>
          </a:p>
          <a:p>
            <a:pPr>
              <a:lnSpc>
                <a:spcPct val="150000"/>
              </a:lnSpc>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a:t>
            </a:r>
            <a:r>
              <a:rPr lang="en-US" sz="2400" dirty="0" smtClean="0">
                <a:latin typeface="Times New Roman" pitchFamily="18" charset="0"/>
                <a:cs typeface="Times New Roman" pitchFamily="18" charset="0"/>
              </a:rPr>
              <a:t>bject identification.</a:t>
            </a:r>
            <a:endParaRPr lang="en-IN" sz="2400" dirty="0" smtClean="0">
              <a:latin typeface="Times New Roman" pitchFamily="18" charset="0"/>
              <a:cs typeface="Times New Roman" pitchFamily="18" charset="0"/>
            </a:endParaRPr>
          </a:p>
          <a:p>
            <a:pPr>
              <a:buFont typeface="Wingdings" pitchFamily="2" charset="2"/>
              <a:buChar char="v"/>
            </a:pPr>
            <a:endParaRPr lang="en-IN" sz="2400" dirty="0" smtClean="0">
              <a:latin typeface="Times New Roman" pitchFamily="18" charset="0"/>
              <a:cs typeface="Times New Roman" pitchFamily="18" charset="0"/>
            </a:endParaRPr>
          </a:p>
          <a:p>
            <a:pPr>
              <a:buFont typeface="Wingdings" pitchFamily="2" charset="2"/>
              <a:buChar char="v"/>
            </a:pPr>
            <a:endParaRPr lang="en-IN" sz="24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17</a:t>
            </a:fld>
            <a:endParaRPr lang="en-US" dirty="0"/>
          </a:p>
        </p:txBody>
      </p:sp>
      <p:sp>
        <p:nvSpPr>
          <p:cNvPr id="7" name="TextBox 6"/>
          <p:cNvSpPr txBox="1"/>
          <p:nvPr/>
        </p:nvSpPr>
        <p:spPr>
          <a:xfrm>
            <a:off x="333829" y="232229"/>
            <a:ext cx="7744428" cy="769441"/>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p:txBody>
      </p:sp>
    </p:spTree>
    <p:extLst>
      <p:ext uri="{BB962C8B-B14F-4D97-AF65-F5344CB8AC3E}">
        <p14:creationId xmlns:p14="http://schemas.microsoft.com/office/powerpoint/2010/main" val="3677459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GMM FOR MANHOLE DETECTION</a:t>
            </a:r>
            <a:endParaRPr lang="en-US" b="1" dirty="0"/>
          </a:p>
        </p:txBody>
      </p:sp>
      <p:sp>
        <p:nvSpPr>
          <p:cNvPr id="4" name="Date Placeholder 3"/>
          <p:cNvSpPr>
            <a:spLocks noGrp="1"/>
          </p:cNvSpPr>
          <p:nvPr>
            <p:ph type="dt" sz="half" idx="10"/>
          </p:nvPr>
        </p:nvSpPr>
        <p:spPr/>
        <p:txBody>
          <a:bodyPr/>
          <a:lstStyle/>
          <a:p>
            <a:fld id="{9819DA78-97CB-485A-B8A9-CC9310B96F98}"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18</a:t>
            </a:fld>
            <a:endParaRPr lang="en-US" dirty="0"/>
          </a:p>
        </p:txBody>
      </p:sp>
      <p:sp>
        <p:nvSpPr>
          <p:cNvPr id="7" name="TextBox 6"/>
          <p:cNvSpPr txBox="1"/>
          <p:nvPr/>
        </p:nvSpPr>
        <p:spPr>
          <a:xfrm>
            <a:off x="642937" y="1757363"/>
            <a:ext cx="10987087" cy="4524315"/>
          </a:xfrm>
          <a:prstGeom prst="rect">
            <a:avLst/>
          </a:prstGeom>
          <a:noFill/>
        </p:spPr>
        <p:txBody>
          <a:bodyPr wrap="square" rtlCol="0">
            <a:spAutoFit/>
          </a:bodyPr>
          <a:lstStyle/>
          <a:p>
            <a:pPr marL="285750" indent="-285750">
              <a:lnSpc>
                <a:spcPct val="150000"/>
              </a:lnSpc>
              <a:buFont typeface="Wingdings" pitchFamily="2" charset="2"/>
              <a:buChar char="v"/>
            </a:pPr>
            <a:r>
              <a:rPr lang="en-US" sz="2400" dirty="0">
                <a:latin typeface="Times New Roman" pitchFamily="18" charset="0"/>
                <a:cs typeface="Times New Roman" pitchFamily="18" charset="0"/>
              </a:rPr>
              <a:t>W</a:t>
            </a:r>
            <a:r>
              <a:rPr lang="en-US" sz="2400" dirty="0" smtClean="0">
                <a:latin typeface="Times New Roman" pitchFamily="18" charset="0"/>
                <a:cs typeface="Times New Roman" pitchFamily="18" charset="0"/>
              </a:rPr>
              <a:t>hole </a:t>
            </a:r>
            <a:r>
              <a:rPr lang="en-US" sz="2400" dirty="0">
                <a:latin typeface="Times New Roman" pitchFamily="18" charset="0"/>
                <a:cs typeface="Times New Roman" pitchFamily="18" charset="0"/>
              </a:rPr>
              <a:t>image </a:t>
            </a:r>
            <a:r>
              <a:rPr lang="en-US" sz="2400" dirty="0" smtClean="0">
                <a:latin typeface="Times New Roman" pitchFamily="18" charset="0"/>
                <a:cs typeface="Times New Roman" pitchFamily="18" charset="0"/>
              </a:rPr>
              <a:t>modeled </a:t>
            </a:r>
            <a:r>
              <a:rPr lang="en-US" sz="2400" dirty="0">
                <a:latin typeface="Times New Roman" pitchFamily="18" charset="0"/>
                <a:cs typeface="Times New Roman" pitchFamily="18" charset="0"/>
              </a:rPr>
              <a:t>by a mixture of ‘</a:t>
            </a:r>
            <a:r>
              <a:rPr lang="en-US" sz="2400" i="1" dirty="0">
                <a:latin typeface="Times New Roman" pitchFamily="18" charset="0"/>
                <a:cs typeface="Times New Roman" pitchFamily="18" charset="0"/>
              </a:rPr>
              <a:t>k</a:t>
            </a:r>
            <a:r>
              <a:rPr lang="en-US" sz="2400" dirty="0">
                <a:latin typeface="Times New Roman" pitchFamily="18" charset="0"/>
                <a:cs typeface="Times New Roman" pitchFamily="18" charset="0"/>
              </a:rPr>
              <a:t>’ component Gaussian </a:t>
            </a:r>
            <a:r>
              <a:rPr lang="en-US" sz="2400" dirty="0" smtClean="0">
                <a:latin typeface="Times New Roman" pitchFamily="18" charset="0"/>
                <a:cs typeface="Times New Roman" pitchFamily="18" charset="0"/>
              </a:rPr>
              <a:t>distributions.</a:t>
            </a:r>
          </a:p>
          <a:p>
            <a:pPr marL="285750" indent="-285750">
              <a:lnSpc>
                <a:spcPct val="150000"/>
              </a:lnSpc>
              <a:buFont typeface="Wingdings" pitchFamily="2" charset="2"/>
              <a:buChar char="v"/>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probability density function of the model is given </a:t>
            </a:r>
            <a:r>
              <a:rPr lang="en-US" sz="2400" dirty="0" smtClean="0">
                <a:latin typeface="Times New Roman" pitchFamily="18" charset="0"/>
                <a:cs typeface="Times New Roman" pitchFamily="18" charset="0"/>
              </a:rPr>
              <a:t>by</a:t>
            </a:r>
            <a:r>
              <a:rPr lang="en-US" sz="2400" dirty="0" smtClean="0">
                <a:latin typeface="Times New Roman" pitchFamily="18" charset="0"/>
                <a:cs typeface="Times New Roman" pitchFamily="18" charset="0"/>
              </a:rPr>
              <a:t>:</a:t>
            </a:r>
          </a:p>
          <a:p>
            <a:pPr marL="285750" indent="-285750">
              <a:lnSpc>
                <a:spcPct val="150000"/>
              </a:lnSpc>
              <a:buFont typeface="Wingdings" pitchFamily="2" charset="2"/>
              <a:buChar char="v"/>
            </a:pPr>
            <a:endParaRPr lang="en-US" sz="2400" dirty="0" smtClean="0">
              <a:latin typeface="Times New Roman" pitchFamily="18" charset="0"/>
              <a:cs typeface="Times New Roman" pitchFamily="18" charset="0"/>
            </a:endParaRPr>
          </a:p>
          <a:p>
            <a:pPr marL="285750" indent="-285750">
              <a:lnSpc>
                <a:spcPct val="150000"/>
              </a:lnSpc>
              <a:buFont typeface="Wingdings" pitchFamily="2" charset="2"/>
              <a:buChar char="v"/>
            </a:pPr>
            <a:endParaRPr lang="en-US" sz="2400" dirty="0" smtClean="0">
              <a:latin typeface="Times New Roman" pitchFamily="18" charset="0"/>
              <a:cs typeface="Times New Roman" pitchFamily="18" charset="0"/>
            </a:endParaRPr>
          </a:p>
          <a:p>
            <a:pPr marL="285750" indent="-285750">
              <a:lnSpc>
                <a:spcPct val="150000"/>
              </a:lnSpc>
              <a:buFont typeface="Wingdings" pitchFamily="2" charset="2"/>
              <a:buChar char="v"/>
            </a:pPr>
            <a:r>
              <a:rPr lang="en-US" sz="2400" b="1" i="1" dirty="0">
                <a:latin typeface="Times New Roman" pitchFamily="18" charset="0"/>
                <a:cs typeface="Times New Roman" pitchFamily="18" charset="0"/>
              </a:rPr>
              <a:t>π</a:t>
            </a:r>
            <a:r>
              <a:rPr lang="en-US" sz="2400" i="1" dirty="0">
                <a:latin typeface="Times New Roman" pitchFamily="18" charset="0"/>
                <a:cs typeface="Times New Roman" pitchFamily="18" charset="0"/>
              </a:rPr>
              <a:t>i, i = 1,2,3, . . , k</a:t>
            </a:r>
            <a:r>
              <a:rPr lang="en-US" sz="2400" dirty="0">
                <a:latin typeface="Times New Roman" pitchFamily="18" charset="0"/>
                <a:cs typeface="Times New Roman" pitchFamily="18" charset="0"/>
              </a:rPr>
              <a:t>.</a:t>
            </a:r>
          </a:p>
          <a:p>
            <a:pPr marL="285750" indent="-285750">
              <a:lnSpc>
                <a:spcPct val="150000"/>
              </a:lnSpc>
              <a:buFont typeface="Wingdings" pitchFamily="2" charset="2"/>
              <a:buChar char="v"/>
            </a:pPr>
            <a:r>
              <a:rPr lang="en-US" sz="2400" b="1" i="1" dirty="0" smtClean="0">
                <a:latin typeface="Times New Roman" pitchFamily="18" charset="0"/>
                <a:cs typeface="Times New Roman" pitchFamily="18" charset="0"/>
              </a:rPr>
              <a:t>x</a:t>
            </a:r>
            <a:r>
              <a:rPr lang="en-US" sz="2400" dirty="0" smtClean="0">
                <a:latin typeface="Times New Roman" pitchFamily="18" charset="0"/>
                <a:cs typeface="Times New Roman" pitchFamily="18" charset="0"/>
              </a:rPr>
              <a:t>i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image </a:t>
            </a:r>
            <a:r>
              <a:rPr lang="en-US" sz="2400" dirty="0" smtClean="0">
                <a:latin typeface="Times New Roman" pitchFamily="18" charset="0"/>
                <a:cs typeface="Times New Roman" pitchFamily="18" charset="0"/>
              </a:rPr>
              <a:t>pixels</a:t>
            </a:r>
          </a:p>
          <a:p>
            <a:pPr marL="285750" indent="-285750">
              <a:lnSpc>
                <a:spcPct val="150000"/>
              </a:lnSpc>
              <a:buFont typeface="Wingdings" pitchFamily="2" charset="2"/>
              <a:buChar char="v"/>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π</a:t>
            </a:r>
            <a:r>
              <a:rPr lang="en-US" sz="2400" i="1" dirty="0" smtClean="0">
                <a:latin typeface="Times New Roman" pitchFamily="18" charset="0"/>
                <a:cs typeface="Times New Roman" pitchFamily="18" charset="0"/>
              </a:rPr>
              <a:t>i - </a:t>
            </a:r>
            <a:r>
              <a:rPr lang="en-US" sz="2400" dirty="0" smtClean="0">
                <a:latin typeface="Times New Roman" pitchFamily="18" charset="0"/>
                <a:cs typeface="Times New Roman" pitchFamily="18" charset="0"/>
              </a:rPr>
              <a:t>mixing </a:t>
            </a:r>
            <a:r>
              <a:rPr lang="en-US" sz="2400" dirty="0" smtClean="0">
                <a:latin typeface="Times New Roman" pitchFamily="18" charset="0"/>
                <a:cs typeface="Times New Roman" pitchFamily="18" charset="0"/>
              </a:rPr>
              <a:t>weight</a:t>
            </a:r>
          </a:p>
          <a:p>
            <a:pPr marL="285750" indent="-285750">
              <a:lnSpc>
                <a:spcPct val="150000"/>
              </a:lnSpc>
              <a:buFont typeface="Wingdings" pitchFamily="2" charset="2"/>
              <a:buChar char="v"/>
            </a:pPr>
            <a:r>
              <a:rPr lang="el-GR" sz="2400" dirty="0"/>
              <a:t>θ=(μ</a:t>
            </a:r>
            <a:r>
              <a:rPr lang="en-US" sz="2400" dirty="0"/>
              <a:t>i, </a:t>
            </a:r>
            <a:r>
              <a:rPr lang="el-GR" sz="2400" dirty="0"/>
              <a:t>σ</a:t>
            </a:r>
            <a:r>
              <a:rPr lang="en-US" sz="2400" dirty="0"/>
              <a:t>i ) </a:t>
            </a:r>
            <a:endParaRPr lang="en-US" sz="2400" dirty="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24199" y="3029130"/>
            <a:ext cx="5148263" cy="906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190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26304" y="759645"/>
            <a:ext cx="10363200" cy="841828"/>
          </a:xfrm>
        </p:spPr>
        <p:txBody>
          <a:bodyPr/>
          <a:lstStyle/>
          <a:p>
            <a:r>
              <a:rPr lang="en-US" sz="3600" b="1" dirty="0" smtClean="0">
                <a:latin typeface="Times New Roman" pitchFamily="18" charset="0"/>
                <a:cs typeface="Times New Roman" pitchFamily="18" charset="0"/>
              </a:rPr>
              <a:t>STAIRCASE DETECTION</a:t>
            </a:r>
            <a:endParaRPr lang="en-US" sz="3600" b="1" dirty="0">
              <a:latin typeface="Times New Roman" pitchFamily="18" charset="0"/>
              <a:cs typeface="Times New Roman" pitchFamily="18" charset="0"/>
            </a:endParaRPr>
          </a:p>
        </p:txBody>
      </p:sp>
      <p:sp>
        <p:nvSpPr>
          <p:cNvPr id="27677" name="Text Box 29"/>
          <p:cNvSpPr txBox="1">
            <a:spLocks noChangeArrowheads="1"/>
          </p:cNvSpPr>
          <p:nvPr/>
        </p:nvSpPr>
        <p:spPr bwMode="auto">
          <a:xfrm>
            <a:off x="0" y="1149351"/>
            <a:ext cx="253596" cy="830997"/>
          </a:xfrm>
          <a:prstGeom prst="rect">
            <a:avLst/>
          </a:prstGeom>
          <a:noFill/>
          <a:ln w="9525">
            <a:noFill/>
            <a:miter lim="800000"/>
            <a:headEnd/>
            <a:tailEnd/>
          </a:ln>
          <a:effectLst/>
        </p:spPr>
        <p:txBody>
          <a:bodyPr wrap="none">
            <a:spAutoFit/>
          </a:bodyPr>
          <a:lstStyle/>
          <a:p>
            <a:r>
              <a:rPr lang="en-US" sz="2400" dirty="0" smtClean="0"/>
              <a:t> </a:t>
            </a:r>
            <a:endParaRPr lang="en-US" sz="2400" dirty="0"/>
          </a:p>
          <a:p>
            <a:endParaRPr lang="en-US" sz="2400" dirty="0">
              <a:solidFill>
                <a:schemeClr val="tx2"/>
              </a:solidFill>
              <a:cs typeface="Arial" pitchFamily="34" charset="0"/>
              <a:sym typeface="Symbol" pitchFamily="18" charset="2"/>
            </a:endParaRPr>
          </a:p>
        </p:txBody>
      </p:sp>
      <p:sp>
        <p:nvSpPr>
          <p:cNvPr id="27679" name="Text Box 31"/>
          <p:cNvSpPr txBox="1">
            <a:spLocks noChangeArrowheads="1"/>
          </p:cNvSpPr>
          <p:nvPr/>
        </p:nvSpPr>
        <p:spPr bwMode="auto">
          <a:xfrm>
            <a:off x="0" y="3738564"/>
            <a:ext cx="184731" cy="369332"/>
          </a:xfrm>
          <a:prstGeom prst="rect">
            <a:avLst/>
          </a:prstGeom>
          <a:noFill/>
          <a:ln w="9525">
            <a:noFill/>
            <a:miter lim="800000"/>
            <a:headEnd/>
            <a:tailEnd/>
          </a:ln>
          <a:effectLst/>
        </p:spPr>
        <p:txBody>
          <a:bodyPr wrap="none">
            <a:spAutoFit/>
          </a:bodyPr>
          <a:lstStyle/>
          <a:p>
            <a:endParaRPr lang="en-US" dirty="0"/>
          </a:p>
        </p:txBody>
      </p:sp>
      <p:sp>
        <p:nvSpPr>
          <p:cNvPr id="40" name="Date Placeholder 39"/>
          <p:cNvSpPr>
            <a:spLocks noGrp="1"/>
          </p:cNvSpPr>
          <p:nvPr>
            <p:ph type="dt" sz="half" idx="10"/>
          </p:nvPr>
        </p:nvSpPr>
        <p:spPr/>
        <p:txBody>
          <a:bodyPr/>
          <a:lstStyle/>
          <a:p>
            <a:r>
              <a:rPr lang="en-US" dirty="0" smtClean="0"/>
              <a:t>09/26/2018</a:t>
            </a:r>
            <a:endParaRPr lang="sv-SE" dirty="0"/>
          </a:p>
        </p:txBody>
      </p:sp>
      <p:sp>
        <p:nvSpPr>
          <p:cNvPr id="41" name="Slide Number Placeholder 40"/>
          <p:cNvSpPr>
            <a:spLocks noGrp="1"/>
          </p:cNvSpPr>
          <p:nvPr>
            <p:ph type="sldNum" sz="quarter" idx="12"/>
          </p:nvPr>
        </p:nvSpPr>
        <p:spPr/>
        <p:txBody>
          <a:bodyPr/>
          <a:lstStyle/>
          <a:p>
            <a:fld id="{630D4565-731F-49B2-9E75-D88C1237A1A6}" type="slidenum">
              <a:rPr lang="sv-SE" smtClean="0"/>
              <a:pPr/>
              <a:t>19</a:t>
            </a:fld>
            <a:endParaRPr lang="sv-SE"/>
          </a:p>
        </p:txBody>
      </p:sp>
      <p:sp>
        <p:nvSpPr>
          <p:cNvPr id="42" name="Footer Placeholder 41"/>
          <p:cNvSpPr>
            <a:spLocks noGrp="1"/>
          </p:cNvSpPr>
          <p:nvPr>
            <p:ph type="ftr" sz="quarter" idx="11"/>
          </p:nvPr>
        </p:nvSpPr>
        <p:spPr/>
        <p:txBody>
          <a:bodyPr/>
          <a:lstStyle/>
          <a:p>
            <a:r>
              <a:rPr lang="sv-SE" smtClean="0"/>
              <a:t>Dept of CSE,MACE Kothamangalam</a:t>
            </a:r>
            <a:endParaRPr lang="sv-SE"/>
          </a:p>
        </p:txBody>
      </p:sp>
      <p:sp>
        <p:nvSpPr>
          <p:cNvPr id="39" name="TextBox 38"/>
          <p:cNvSpPr txBox="1"/>
          <p:nvPr/>
        </p:nvSpPr>
        <p:spPr>
          <a:xfrm>
            <a:off x="754743" y="290286"/>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latin typeface="Times New Roman" pitchFamily="18" charset="0"/>
              <a:cs typeface="Times New Roman" pitchFamily="18" charset="0"/>
            </a:endParaRPr>
          </a:p>
        </p:txBody>
      </p:sp>
      <p:sp>
        <p:nvSpPr>
          <p:cNvPr id="4" name="TextBox 3"/>
          <p:cNvSpPr txBox="1"/>
          <p:nvPr/>
        </p:nvSpPr>
        <p:spPr>
          <a:xfrm>
            <a:off x="1585911" y="1845738"/>
            <a:ext cx="9043987" cy="4524315"/>
          </a:xfrm>
          <a:prstGeom prst="rect">
            <a:avLst/>
          </a:prstGeom>
          <a:noFill/>
        </p:spPr>
        <p:txBody>
          <a:bodyPr wrap="square" rtlCol="0">
            <a:spAutoFit/>
          </a:bodyPr>
          <a:lstStyle/>
          <a:p>
            <a:pPr marL="342900" indent="-342900">
              <a:buFont typeface="Wingdings" pitchFamily="2" charset="2"/>
              <a:buChar char="v"/>
            </a:pPr>
            <a:r>
              <a:rPr lang="en-US" sz="2400" dirty="0" smtClean="0">
                <a:latin typeface="Times New Roman" pitchFamily="18" charset="0"/>
                <a:cs typeface="Times New Roman" pitchFamily="18" charset="0"/>
              </a:rPr>
              <a:t>Dual strategy</a:t>
            </a:r>
          </a:p>
          <a:p>
            <a:pPr marL="342900" indent="-342900">
              <a:buFont typeface="Wingdings" pitchFamily="2" charset="2"/>
              <a:buChar char="v"/>
            </a:pPr>
            <a:endParaRPr lang="en-US" sz="2400" dirty="0">
              <a:latin typeface="Times New Roman" pitchFamily="18" charset="0"/>
              <a:cs typeface="Times New Roman" pitchFamily="18" charset="0"/>
            </a:endParaRPr>
          </a:p>
          <a:p>
            <a:pPr marL="800100" lvl="1" indent="-342900">
              <a:buFont typeface="Wingdings" pitchFamily="2" charset="2"/>
              <a:buChar char="Ø"/>
            </a:pPr>
            <a:r>
              <a:rPr lang="en-US" sz="2400" dirty="0" smtClean="0">
                <a:latin typeface="Times New Roman" pitchFamily="18" charset="0"/>
                <a:cs typeface="Times New Roman" pitchFamily="18" charset="0"/>
              </a:rPr>
              <a:t>Image based strategy</a:t>
            </a:r>
          </a:p>
          <a:p>
            <a:pPr marL="800100" lvl="1" indent="-342900">
              <a:buFont typeface="Wingdings" pitchFamily="2" charset="2"/>
              <a:buChar char="Ø"/>
            </a:pPr>
            <a:r>
              <a:rPr lang="en-US" sz="2400" dirty="0" smtClean="0">
                <a:latin typeface="Times New Roman" pitchFamily="18" charset="0"/>
                <a:cs typeface="Times New Roman" pitchFamily="18" charset="0"/>
              </a:rPr>
              <a:t>Ultrasonic sensor based</a:t>
            </a:r>
          </a:p>
          <a:p>
            <a:pPr marL="800100" lvl="1" indent="-342900">
              <a:buFont typeface="Wingdings" pitchFamily="2" charset="2"/>
              <a:buChar char="Ø"/>
            </a:pPr>
            <a:endParaRPr lang="en-US" sz="2400" dirty="0">
              <a:latin typeface="Times New Roman" pitchFamily="18" charset="0"/>
              <a:cs typeface="Times New Roman" pitchFamily="18" charset="0"/>
            </a:endParaRPr>
          </a:p>
          <a:p>
            <a:pPr marL="342900" indent="-342900">
              <a:buFont typeface="Wingdings" pitchFamily="2" charset="2"/>
              <a:buChar char="v"/>
            </a:pPr>
            <a:r>
              <a:rPr lang="en-US" sz="2400" dirty="0" smtClean="0">
                <a:latin typeface="Times New Roman" pitchFamily="18" charset="0"/>
                <a:cs typeface="Times New Roman" pitchFamily="18" charset="0"/>
              </a:rPr>
              <a:t>SURF based staircase detection.</a:t>
            </a:r>
          </a:p>
          <a:p>
            <a:pPr marL="342900" indent="-342900">
              <a:buFont typeface="Wingdings" pitchFamily="2" charset="2"/>
              <a:buChar char="v"/>
            </a:pPr>
            <a:endParaRPr lang="en-US" sz="2400" dirty="0" smtClean="0">
              <a:latin typeface="Times New Roman" pitchFamily="18" charset="0"/>
              <a:cs typeface="Times New Roman" pitchFamily="18" charset="0"/>
            </a:endParaRPr>
          </a:p>
          <a:p>
            <a:pPr marL="342900" indent="-342900">
              <a:buFont typeface="Wingdings" pitchFamily="2" charset="2"/>
              <a:buChar char="v"/>
            </a:pPr>
            <a:r>
              <a:rPr lang="en-US" sz="2400" dirty="0" smtClean="0">
                <a:latin typeface="Times New Roman" pitchFamily="18" charset="0"/>
                <a:cs typeface="Times New Roman" pitchFamily="18" charset="0"/>
              </a:rPr>
              <a:t>BIVARIATE GUASSUIN MIXTURE MODEL</a:t>
            </a:r>
          </a:p>
          <a:p>
            <a:pPr marL="342900" indent="-342900">
              <a:buFont typeface="Wingdings" pitchFamily="2" charset="2"/>
              <a:buChar char="v"/>
            </a:pPr>
            <a:endParaRPr lang="en-US" sz="2400" dirty="0" smtClean="0">
              <a:latin typeface="Times New Roman" pitchFamily="18" charset="0"/>
              <a:cs typeface="Times New Roman" pitchFamily="18" charset="0"/>
            </a:endParaRPr>
          </a:p>
          <a:p>
            <a:pPr marL="342900" indent="-342900">
              <a:buFont typeface="Wingdings" pitchFamily="2" charset="2"/>
              <a:buChar char="v"/>
            </a:pPr>
            <a:r>
              <a:rPr lang="en-US" sz="2400" dirty="0" smtClean="0">
                <a:latin typeface="Times New Roman" pitchFamily="18" charset="0"/>
                <a:cs typeface="Times New Roman" pitchFamily="18" charset="0"/>
              </a:rPr>
              <a:t>Ultrasonic sensor based staircase detection</a:t>
            </a:r>
          </a:p>
          <a:p>
            <a:pPr marL="342900" indent="-342900">
              <a:buFont typeface="Wingdings" pitchFamily="2" charset="2"/>
              <a:buChar char="v"/>
            </a:pPr>
            <a:endParaRPr lang="en-US" sz="2400" dirty="0" smtClean="0">
              <a:latin typeface="Times New Roman" pitchFamily="18" charset="0"/>
              <a:cs typeface="Times New Roman" pitchFamily="18" charset="0"/>
            </a:endParaRPr>
          </a:p>
          <a:p>
            <a:pPr marL="342900" indent="-342900">
              <a:buFont typeface="Wingdings" pitchFamily="2" charset="2"/>
              <a:buChar char="v"/>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CONTENTS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Font typeface="Wingdings" pitchFamily="2" charset="2"/>
              <a:buChar char="Ø"/>
            </a:pPr>
            <a:r>
              <a:rPr lang="en-US" sz="2400" dirty="0" smtClean="0">
                <a:latin typeface="Times New Roman" pitchFamily="18" charset="0"/>
                <a:cs typeface="Times New Roman" pitchFamily="18" charset="0"/>
              </a:rPr>
              <a:t>INTRODUCTION</a:t>
            </a:r>
          </a:p>
          <a:p>
            <a:pPr>
              <a:buFont typeface="Wingdings" pitchFamily="2" charset="2"/>
              <a:buChar char="Ø"/>
            </a:pPr>
            <a:r>
              <a:rPr lang="en-US" sz="2400" dirty="0" smtClean="0">
                <a:latin typeface="Times New Roman" pitchFamily="18" charset="0"/>
                <a:cs typeface="Times New Roman" pitchFamily="18" charset="0"/>
              </a:rPr>
              <a:t>HARDWARE COMPONENTS</a:t>
            </a:r>
          </a:p>
          <a:p>
            <a:pPr>
              <a:buFont typeface="Wingdings" pitchFamily="2" charset="2"/>
              <a:buChar char="Ø"/>
            </a:pPr>
            <a:r>
              <a:rPr lang="en-US" sz="2400" dirty="0" smtClean="0">
                <a:latin typeface="Times New Roman" pitchFamily="18" charset="0"/>
                <a:cs typeface="Times New Roman" pitchFamily="18" charset="0"/>
              </a:rPr>
              <a:t>IDENTIFICATION OF MANHOLES</a:t>
            </a:r>
          </a:p>
          <a:p>
            <a:pPr>
              <a:buFont typeface="Wingdings" pitchFamily="2" charset="2"/>
              <a:buChar char="Ø"/>
            </a:pPr>
            <a:r>
              <a:rPr lang="en-US" sz="2400" dirty="0" smtClean="0">
                <a:latin typeface="Times New Roman" pitchFamily="18" charset="0"/>
                <a:cs typeface="Times New Roman" pitchFamily="18" charset="0"/>
              </a:rPr>
              <a:t>STAIRCASE DETECTION</a:t>
            </a:r>
          </a:p>
          <a:p>
            <a:pPr>
              <a:buFont typeface="Wingdings" pitchFamily="2" charset="2"/>
              <a:buChar char="Ø"/>
            </a:pPr>
            <a:r>
              <a:rPr lang="en-US" sz="2400" dirty="0" smtClean="0">
                <a:latin typeface="Times New Roman" pitchFamily="18" charset="0"/>
                <a:cs typeface="Times New Roman" pitchFamily="18" charset="0"/>
              </a:rPr>
              <a:t>SURF ALGORITHM</a:t>
            </a:r>
          </a:p>
          <a:p>
            <a:pPr>
              <a:buFont typeface="Wingdings" pitchFamily="2" charset="2"/>
              <a:buChar char="Ø"/>
            </a:pPr>
            <a:r>
              <a:rPr lang="en-US" sz="2400" dirty="0" smtClean="0">
                <a:latin typeface="Times New Roman" pitchFamily="18" charset="0"/>
                <a:cs typeface="Times New Roman" pitchFamily="18" charset="0"/>
              </a:rPr>
              <a:t>BIVARIATE GAUSSIUN MIXTURE MODEL</a:t>
            </a:r>
          </a:p>
          <a:p>
            <a:pPr>
              <a:buFont typeface="Wingdings" pitchFamily="2" charset="2"/>
              <a:buChar char="Ø"/>
            </a:pPr>
            <a:r>
              <a:rPr lang="en-US" sz="2400" dirty="0" smtClean="0">
                <a:latin typeface="Times New Roman" pitchFamily="18" charset="0"/>
                <a:cs typeface="Times New Roman" pitchFamily="18" charset="0"/>
              </a:rPr>
              <a:t>CONCLUSION</a:t>
            </a:r>
          </a:p>
          <a:p>
            <a:pPr>
              <a:buFont typeface="Wingdings" pitchFamily="2" charset="2"/>
              <a:buChar char="Ø"/>
            </a:pPr>
            <a:r>
              <a:rPr lang="en-US" sz="2400" dirty="0" smtClean="0">
                <a:latin typeface="Times New Roman" pitchFamily="18" charset="0"/>
                <a:cs typeface="Times New Roman" pitchFamily="18" charset="0"/>
              </a:rPr>
              <a:t>REFERENCES</a:t>
            </a:r>
          </a:p>
          <a:p>
            <a:pPr>
              <a:buFont typeface="Wingdings" pitchFamily="2" charset="2"/>
              <a:buChar char="Ø"/>
            </a:pPr>
            <a:endParaRPr lang="en-US" sz="2400" dirty="0" smtClean="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a:t>
            </a:fld>
            <a:endParaRPr lang="en-US" dirty="0"/>
          </a:p>
        </p:txBody>
      </p:sp>
      <p:sp>
        <p:nvSpPr>
          <p:cNvPr id="7" name="TextBox 6"/>
          <p:cNvSpPr txBox="1"/>
          <p:nvPr/>
        </p:nvSpPr>
        <p:spPr>
          <a:xfrm>
            <a:off x="740229" y="290286"/>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a:p>
            <a:endParaRPr lang="en-US" sz="1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449"/>
            <a:ext cx="10972800" cy="1143000"/>
          </a:xfrm>
        </p:spPr>
        <p:txBody>
          <a:bodyPr>
            <a:normAutofit/>
          </a:bodyPr>
          <a:lstStyle/>
          <a:p>
            <a:r>
              <a:rPr lang="en-US" sz="3600" b="1" dirty="0" smtClean="0">
                <a:latin typeface="Times New Roman" pitchFamily="18" charset="0"/>
                <a:cs typeface="Times New Roman" pitchFamily="18" charset="0"/>
              </a:rPr>
              <a:t> IDENTIFICATION OF STAIRCASE </a:t>
            </a:r>
            <a:r>
              <a:rPr lang="en-US" sz="3600" b="1" dirty="0" smtClean="0">
                <a:latin typeface="Times New Roman" pitchFamily="18" charset="0"/>
                <a:cs typeface="Times New Roman" pitchFamily="18" charset="0"/>
              </a:rPr>
              <a:t> </a:t>
            </a:r>
            <a:endParaRPr lang="en-US" sz="36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a:xfrm>
            <a:off x="3836987" y="6492875"/>
            <a:ext cx="3860800" cy="365125"/>
          </a:xfrm>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20</a:t>
            </a:fld>
            <a:endParaRPr lang="en-US" dirty="0"/>
          </a:p>
        </p:txBody>
      </p:sp>
      <p:sp>
        <p:nvSpPr>
          <p:cNvPr id="7" name="TextBox 6"/>
          <p:cNvSpPr txBox="1"/>
          <p:nvPr/>
        </p:nvSpPr>
        <p:spPr>
          <a:xfrm>
            <a:off x="275771" y="232229"/>
            <a:ext cx="7744428" cy="769441"/>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3050" y="1023637"/>
            <a:ext cx="8486775" cy="5489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129212" y="6143625"/>
            <a:ext cx="6072188" cy="369332"/>
          </a:xfrm>
          <a:prstGeom prst="rect">
            <a:avLst/>
          </a:prstGeom>
          <a:noFill/>
        </p:spPr>
        <p:txBody>
          <a:bodyPr wrap="square" rtlCol="0">
            <a:spAutoFit/>
          </a:bodyPr>
          <a:lstStyle/>
          <a:p>
            <a:endParaRPr lang="en-US" dirty="0"/>
          </a:p>
        </p:txBody>
      </p:sp>
      <p:sp>
        <p:nvSpPr>
          <p:cNvPr id="8" name="TextBox 7"/>
          <p:cNvSpPr txBox="1"/>
          <p:nvPr/>
        </p:nvSpPr>
        <p:spPr>
          <a:xfrm>
            <a:off x="5386388" y="6029325"/>
            <a:ext cx="5372100" cy="923330"/>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://ieeexplore.ieee.org/document/831465</a:t>
            </a:r>
          </a:p>
          <a:p>
            <a:endParaRPr lang="en-US" dirty="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76700"/>
            <a:ext cx="10972800" cy="866325"/>
          </a:xfrm>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SURF BASED STAIRCASE DETECTION</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IN" sz="3600" dirty="0"/>
          </a:p>
        </p:txBody>
      </p:sp>
      <p:sp>
        <p:nvSpPr>
          <p:cNvPr id="3" name="Content Placeholder 2"/>
          <p:cNvSpPr>
            <a:spLocks noGrp="1"/>
          </p:cNvSpPr>
          <p:nvPr>
            <p:ph idx="1"/>
          </p:nvPr>
        </p:nvSpPr>
        <p:spPr>
          <a:xfrm>
            <a:off x="609600" y="1371601"/>
            <a:ext cx="10972800" cy="4914900"/>
          </a:xfrm>
        </p:spPr>
        <p:txBody>
          <a:bodyPr>
            <a:normAutofit fontScale="92500" lnSpcReduction="10000"/>
          </a:bodyPr>
          <a:lstStyle/>
          <a:p>
            <a:pPr>
              <a:buFont typeface="Wingdings" panose="05000000000000000000" pitchFamily="2" charset="2"/>
              <a:buChar char="v"/>
            </a:pPr>
            <a:r>
              <a:rPr lang="en-IN" sz="2400" dirty="0" smtClean="0">
                <a:latin typeface="Times New Roman" pitchFamily="18" charset="0"/>
                <a:cs typeface="Times New Roman" pitchFamily="18" charset="0"/>
              </a:rPr>
              <a:t>SPEED UP ROBUST FEATURES</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Illumination</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Rotation </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Scale</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Computational </a:t>
            </a:r>
            <a:r>
              <a:rPr lang="en-IN" sz="2400" dirty="0" smtClean="0">
                <a:latin typeface="Times New Roman" pitchFamily="18" charset="0"/>
                <a:cs typeface="Times New Roman" pitchFamily="18" charset="0"/>
              </a:rPr>
              <a:t>simplicity</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Faster</a:t>
            </a:r>
            <a:endParaRPr lang="en-IN" sz="2400" dirty="0" smtClean="0">
              <a:latin typeface="Times New Roman" pitchFamily="18" charset="0"/>
              <a:cs typeface="Times New Roman" pitchFamily="18" charset="0"/>
            </a:endParaRP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Feature extraction based on attributes like blobs, corners etc.</a:t>
            </a:r>
          </a:p>
          <a:p>
            <a:pPr>
              <a:buFont typeface="Wingdings" panose="05000000000000000000" pitchFamily="2" charset="2"/>
              <a:buChar char="v"/>
            </a:pPr>
            <a:endParaRPr lang="de-DE" sz="2400" dirty="0" smtClean="0">
              <a:latin typeface="Times New Roman" pitchFamily="18" charset="0"/>
              <a:cs typeface="Times New Roman" pitchFamily="18" charset="0"/>
            </a:endParaRPr>
          </a:p>
          <a:p>
            <a:pPr>
              <a:buFont typeface="Wingdings" panose="05000000000000000000" pitchFamily="2" charset="2"/>
              <a:buChar char="v"/>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21</a:t>
            </a:fld>
            <a:endParaRPr lang="en-US" dirty="0"/>
          </a:p>
        </p:txBody>
      </p:sp>
      <p:sp>
        <p:nvSpPr>
          <p:cNvPr id="7" name="TextBox 6"/>
          <p:cNvSpPr txBox="1"/>
          <p:nvPr/>
        </p:nvSpPr>
        <p:spPr>
          <a:xfrm>
            <a:off x="232229" y="261257"/>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spTree>
    <p:extLst>
      <p:ext uri="{BB962C8B-B14F-4D97-AF65-F5344CB8AC3E}">
        <p14:creationId xmlns:p14="http://schemas.microsoft.com/office/powerpoint/2010/main" val="1184943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153926"/>
            <a:ext cx="10972800" cy="969392"/>
          </a:xfrm>
        </p:spPr>
        <p:txBody>
          <a:bodyPr/>
          <a:lstStyle/>
          <a:p>
            <a:r>
              <a:rPr lang="en-US" b="1" dirty="0">
                <a:latin typeface="Times New Roman" pitchFamily="18" charset="0"/>
                <a:cs typeface="Times New Roman" pitchFamily="18" charset="0"/>
              </a:rPr>
              <a:t>SURF ALGORITHM</a:t>
            </a:r>
            <a:endParaRPr lang="en-US" dirty="0"/>
          </a:p>
        </p:txBody>
      </p:sp>
      <p:sp>
        <p:nvSpPr>
          <p:cNvPr id="3" name="Content Placeholder 2"/>
          <p:cNvSpPr>
            <a:spLocks noGrp="1"/>
          </p:cNvSpPr>
          <p:nvPr>
            <p:ph idx="1"/>
          </p:nvPr>
        </p:nvSpPr>
        <p:spPr>
          <a:xfrm>
            <a:off x="542923" y="1014413"/>
            <a:ext cx="11244265" cy="5529262"/>
          </a:xfrm>
        </p:spPr>
        <p:txBody>
          <a:bodyPr>
            <a:noAutofit/>
          </a:bodyPr>
          <a:lstStyle/>
          <a:p>
            <a:pPr marL="457200" indent="-457200" fontAlgn="base">
              <a:lnSpc>
                <a:spcPct val="150000"/>
              </a:lnSpc>
              <a:buFont typeface="+mj-lt"/>
              <a:buAutoNum type="arabicPeriod"/>
            </a:pPr>
            <a:r>
              <a:rPr lang="en-US" sz="2400" dirty="0">
                <a:latin typeface="Times New Roman" pitchFamily="18" charset="0"/>
                <a:cs typeface="Times New Roman" pitchFamily="18" charset="0"/>
              </a:rPr>
              <a:t>Real-world images are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stored </a:t>
            </a:r>
            <a:r>
              <a:rPr lang="en-US" sz="2400" dirty="0" smtClean="0">
                <a:latin typeface="Times New Roman" pitchFamily="18" charset="0"/>
                <a:cs typeface="Times New Roman" pitchFamily="18" charset="0"/>
              </a:rPr>
              <a:t>.</a:t>
            </a:r>
          </a:p>
          <a:p>
            <a:pPr marL="457200" indent="-457200" fontAlgn="base">
              <a:lnSpc>
                <a:spcPct val="150000"/>
              </a:lnSpc>
              <a:buFont typeface="+mj-lt"/>
              <a:buAutoNum type="arabicPeriod"/>
            </a:pPr>
            <a:r>
              <a:rPr lang="en-US" sz="2400" dirty="0" smtClean="0">
                <a:latin typeface="Times New Roman" pitchFamily="18" charset="0"/>
                <a:cs typeface="Times New Roman" pitchFamily="18" charset="0"/>
              </a:rPr>
              <a:t>Comparison with the template image</a:t>
            </a:r>
            <a:r>
              <a:rPr lang="en-US"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457200" indent="-457200" fontAlgn="base">
              <a:lnSpc>
                <a:spcPct val="150000"/>
              </a:lnSpc>
              <a:buFont typeface="+mj-lt"/>
              <a:buAutoNum type="arabicPeriod"/>
            </a:pPr>
            <a:r>
              <a:rPr lang="en-US" sz="2400" dirty="0" smtClean="0">
                <a:latin typeface="Times New Roman" pitchFamily="18" charset="0"/>
                <a:cs typeface="Times New Roman" pitchFamily="18" charset="0"/>
              </a:rPr>
              <a:t>Identification of Key points.</a:t>
            </a:r>
            <a:endParaRPr lang="en-US" sz="2400" dirty="0" smtClean="0">
              <a:latin typeface="Times New Roman" pitchFamily="18" charset="0"/>
              <a:cs typeface="Times New Roman" pitchFamily="18" charset="0"/>
            </a:endParaRPr>
          </a:p>
          <a:p>
            <a:pPr marL="857250" lvl="1" indent="-457200" fontAlgn="base">
              <a:lnSpc>
                <a:spcPct val="150000"/>
              </a:lnSpc>
              <a:buFont typeface="Wingdings" pitchFamily="2" charset="2"/>
              <a:buChar char="§"/>
            </a:pPr>
            <a:r>
              <a:rPr lang="en-US" sz="2000" dirty="0">
                <a:latin typeface="Times New Roman" pitchFamily="18" charset="0"/>
                <a:cs typeface="Times New Roman" pitchFamily="18" charset="0"/>
              </a:rPr>
              <a:t>Corners</a:t>
            </a:r>
          </a:p>
          <a:p>
            <a:pPr marL="857250" lvl="1" indent="-457200" fontAlgn="base">
              <a:lnSpc>
                <a:spcPct val="150000"/>
              </a:lnSpc>
              <a:buFont typeface="Wingdings" pitchFamily="2" charset="2"/>
              <a:buChar char="§"/>
            </a:pPr>
            <a:r>
              <a:rPr lang="en-US" sz="2000" dirty="0">
                <a:latin typeface="Times New Roman" pitchFamily="18" charset="0"/>
                <a:cs typeface="Times New Roman" pitchFamily="18" charset="0"/>
              </a:rPr>
              <a:t>Blobs</a:t>
            </a:r>
          </a:p>
          <a:p>
            <a:pPr marL="857250" lvl="1" indent="-457200" fontAlgn="base">
              <a:lnSpc>
                <a:spcPct val="150000"/>
              </a:lnSpc>
              <a:buFont typeface="Wingdings" pitchFamily="2" charset="2"/>
              <a:buChar char="§"/>
            </a:pPr>
            <a:r>
              <a:rPr lang="en-US" sz="2000" dirty="0" smtClean="0">
                <a:latin typeface="Times New Roman" pitchFamily="18" charset="0"/>
                <a:cs typeface="Times New Roman" pitchFamily="18" charset="0"/>
              </a:rPr>
              <a:t>Edge</a:t>
            </a:r>
          </a:p>
          <a:p>
            <a:pPr marL="457200" indent="-457200" fontAlgn="base">
              <a:lnSpc>
                <a:spcPct val="150000"/>
              </a:lnSpc>
              <a:buFont typeface="+mj-lt"/>
              <a:buAutoNum type="arabicPeriod"/>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smallest</a:t>
            </a:r>
            <a:r>
              <a:rPr lang="en-US" sz="2400" dirty="0" smtClean="0">
                <a:latin typeface="Times New Roman" pitchFamily="18" charset="0"/>
                <a:cs typeface="Times New Roman" pitchFamily="18" charset="0"/>
              </a:rPr>
              <a:t> Euclidean distance between the same points.</a:t>
            </a:r>
          </a:p>
          <a:p>
            <a:pPr marL="457200" indent="-457200" fontAlgn="base">
              <a:lnSpc>
                <a:spcPct val="150000"/>
              </a:lnSpc>
              <a:buFont typeface="+mj-lt"/>
              <a:buAutoNum type="arabicPeriod"/>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Hessian matrix for blob detection or feature </a:t>
            </a:r>
            <a:r>
              <a:rPr lang="en-US" sz="2400" dirty="0" smtClean="0">
                <a:latin typeface="Times New Roman" pitchFamily="18" charset="0"/>
                <a:cs typeface="Times New Roman" pitchFamily="18" charset="0"/>
              </a:rPr>
              <a:t>extraction.</a:t>
            </a:r>
          </a:p>
          <a:p>
            <a:pPr marL="457200" indent="-457200" fontAlgn="base">
              <a:lnSpc>
                <a:spcPct val="150000"/>
              </a:lnSpc>
              <a:buFont typeface="+mj-lt"/>
              <a:buAutoNum type="arabicPeriod"/>
            </a:pPr>
            <a:r>
              <a:rPr lang="en-US" sz="2400" dirty="0" smtClean="0">
                <a:latin typeface="Times New Roman" pitchFamily="18" charset="0"/>
                <a:cs typeface="Times New Roman" pitchFamily="18" charset="0"/>
              </a:rPr>
              <a:t>Figure </a:t>
            </a:r>
            <a:r>
              <a:rPr lang="en-US" sz="2400" dirty="0">
                <a:latin typeface="Times New Roman" pitchFamily="18" charset="0"/>
                <a:cs typeface="Times New Roman" pitchFamily="18" charset="0"/>
              </a:rPr>
              <a:t>out the minima and </a:t>
            </a:r>
            <a:r>
              <a:rPr lang="en-US" sz="2400" dirty="0" smtClean="0">
                <a:latin typeface="Times New Roman" pitchFamily="18" charset="0"/>
                <a:cs typeface="Times New Roman" pitchFamily="18" charset="0"/>
              </a:rPr>
              <a:t>maxima associated with the intensity.</a:t>
            </a:r>
          </a:p>
        </p:txBody>
      </p:sp>
      <p:sp>
        <p:nvSpPr>
          <p:cNvPr id="4" name="Date Placeholder 3"/>
          <p:cNvSpPr>
            <a:spLocks noGrp="1"/>
          </p:cNvSpPr>
          <p:nvPr>
            <p:ph type="dt" sz="half" idx="10"/>
          </p:nvPr>
        </p:nvSpPr>
        <p:spPr/>
        <p:txBody>
          <a:bodyPr/>
          <a:lstStyle/>
          <a:p>
            <a:fld id="{9819DA78-97CB-485A-B8A9-CC9310B96F98}" type="datetime1">
              <a:rPr lang="en-US" smtClean="0"/>
              <a:pPr/>
              <a:t>9/26/2018</a:t>
            </a:fld>
            <a:endParaRPr lang="en-US" dirty="0"/>
          </a:p>
        </p:txBody>
      </p:sp>
      <p:sp>
        <p:nvSpPr>
          <p:cNvPr id="5" name="Footer Placeholder 4"/>
          <p:cNvSpPr>
            <a:spLocks noGrp="1"/>
          </p:cNvSpPr>
          <p:nvPr>
            <p:ph type="ftr" sz="quarter" idx="11"/>
          </p:nvPr>
        </p:nvSpPr>
        <p:spPr/>
        <p:txBody>
          <a:bodyPr/>
          <a:lstStyle/>
          <a:p>
            <a:r>
              <a:rPr lang="en-US" dirty="0" smtClean="0"/>
              <a:t>Dept. of CSE,MACE </a:t>
            </a:r>
            <a:r>
              <a:rPr lang="en-US" dirty="0" err="1" smtClean="0"/>
              <a:t>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22</a:t>
            </a:fld>
            <a:endParaRPr lang="en-US" dirty="0"/>
          </a:p>
        </p:txBody>
      </p:sp>
      <p:sp>
        <p:nvSpPr>
          <p:cNvPr id="9" name="TextBox 8"/>
          <p:cNvSpPr txBox="1"/>
          <p:nvPr/>
        </p:nvSpPr>
        <p:spPr>
          <a:xfrm>
            <a:off x="257174" y="100013"/>
            <a:ext cx="9115426" cy="538609"/>
          </a:xfrm>
          <a:prstGeom prst="rect">
            <a:avLst/>
          </a:prstGeom>
          <a:noFill/>
        </p:spPr>
        <p:txBody>
          <a:bodyPr wrap="square" rtlCol="0">
            <a:spAutoFit/>
          </a:bodyPr>
          <a:lstStyle/>
          <a:p>
            <a:r>
              <a:rPr lang="en-US" sz="1100" dirty="0">
                <a:latin typeface="Times New Roman" pitchFamily="18" charset="0"/>
                <a:cs typeface="Times New Roman" pitchFamily="18" charset="0"/>
              </a:rPr>
              <a:t>A HYBRID APPROACH FOR IDENTIFICATION  OF MANHOLE AND STAIRCASE TO ASSIST </a:t>
            </a:r>
            <a:r>
              <a:rPr lang="en-US" sz="1100" dirty="0" smtClean="0">
                <a:latin typeface="Times New Roman" pitchFamily="18" charset="0"/>
                <a:cs typeface="Times New Roman" pitchFamily="18" charset="0"/>
              </a:rPr>
              <a:t>VISUALLY CHALLENGED</a:t>
            </a:r>
            <a:endParaRPr lang="en-US" sz="11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938814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BIVARIATE GAUSSIAN MIXTURE MODEL</a:t>
            </a:r>
            <a:endParaRPr lang="en-US" sz="36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23</a:t>
            </a:fld>
            <a:endParaRPr lang="en-US" dirty="0"/>
          </a:p>
        </p:txBody>
      </p:sp>
      <p:sp>
        <p:nvSpPr>
          <p:cNvPr id="7" name="TextBox 6"/>
          <p:cNvSpPr txBox="1"/>
          <p:nvPr/>
        </p:nvSpPr>
        <p:spPr>
          <a:xfrm>
            <a:off x="290286" y="275771"/>
            <a:ext cx="184731" cy="205184"/>
          </a:xfrm>
          <a:prstGeom prst="rect">
            <a:avLst/>
          </a:prstGeom>
          <a:noFill/>
        </p:spPr>
        <p:txBody>
          <a:bodyPr wrap="none" rtlCol="0">
            <a:spAutoFit/>
          </a:bodyPr>
          <a:lstStyle/>
          <a:p>
            <a:endParaRPr lang="en-US" sz="1100" baseline="-25000" dirty="0"/>
          </a:p>
        </p:txBody>
      </p:sp>
      <p:sp>
        <p:nvSpPr>
          <p:cNvPr id="10" name="TextBox 9"/>
          <p:cNvSpPr txBox="1"/>
          <p:nvPr/>
        </p:nvSpPr>
        <p:spPr>
          <a:xfrm>
            <a:off x="7329714" y="5907315"/>
            <a:ext cx="3672115" cy="276999"/>
          </a:xfrm>
          <a:prstGeom prst="rect">
            <a:avLst/>
          </a:prstGeom>
          <a:noFill/>
        </p:spPr>
        <p:txBody>
          <a:bodyPr wrap="square" rtlCol="0">
            <a:spAutoFit/>
          </a:bodyPr>
          <a:lstStyle/>
          <a:p>
            <a:r>
              <a:rPr lang="en-IN" sz="1200" dirty="0" smtClean="0">
                <a:solidFill>
                  <a:schemeClr val="tx1">
                    <a:lumMod val="85000"/>
                    <a:lumOff val="15000"/>
                  </a:schemeClr>
                </a:solidFill>
                <a:latin typeface="Times New Roman" pitchFamily="18" charset="0"/>
                <a:cs typeface="Times New Roman" pitchFamily="18" charset="0"/>
              </a:rPr>
              <a:t>Courtesy:https://ieeexplore.ieee.org/document/8314694</a:t>
            </a:r>
            <a:endParaRPr lang="en-IN" sz="1200" dirty="0">
              <a:solidFill>
                <a:schemeClr val="tx1">
                  <a:lumMod val="85000"/>
                  <a:lumOff val="15000"/>
                </a:schemeClr>
              </a:solidFill>
              <a:latin typeface="Times New Roman" pitchFamily="18" charset="0"/>
              <a:cs typeface="Times New Roman" pitchFamily="18" charset="0"/>
            </a:endParaRPr>
          </a:p>
        </p:txBody>
      </p:sp>
      <p:sp>
        <p:nvSpPr>
          <p:cNvPr id="11" name="TextBox 10"/>
          <p:cNvSpPr txBox="1"/>
          <p:nvPr/>
        </p:nvSpPr>
        <p:spPr>
          <a:xfrm>
            <a:off x="8447314" y="2104571"/>
            <a:ext cx="184731" cy="369332"/>
          </a:xfrm>
          <a:prstGeom prst="rect">
            <a:avLst/>
          </a:prstGeom>
          <a:noFill/>
        </p:spPr>
        <p:txBody>
          <a:bodyPr wrap="none" rtlCol="0">
            <a:spAutoFit/>
          </a:bodyPr>
          <a:lstStyle/>
          <a:p>
            <a:endParaRPr lang="en-US"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sz="2400" dirty="0" smtClean="0">
                <a:latin typeface="Times New Roman" pitchFamily="18" charset="0"/>
                <a:cs typeface="Times New Roman" pitchFamily="18" charset="0"/>
              </a:rPr>
              <a:t>BGMM classifier is able to handle bivariate features.</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elp to identify steps which are ascending or descending.</a:t>
            </a: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The probability distribution function of pixel intensities is  given by</a:t>
            </a:r>
          </a:p>
          <a:p>
            <a:pPr marL="0" indent="0">
              <a:buNone/>
            </a:pPr>
            <a:r>
              <a:rPr lang="en-US" sz="2400" dirty="0" smtClean="0">
                <a:latin typeface="Times New Roman" pitchFamily="18" charset="0"/>
                <a:cs typeface="Times New Roman" pitchFamily="18" charset="0"/>
              </a:rPr>
              <a:t>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endParaRPr lang="en-US" sz="2400" dirty="0" smtClean="0">
              <a:latin typeface="Times New Roman" pitchFamily="18" charset="0"/>
              <a:cs typeface="Times New Roman" pitchFamily="18" charset="0"/>
            </a:endParaRPr>
          </a:p>
          <a:p>
            <a:pPr>
              <a:buFont typeface="Wingdings" pitchFamily="2" charset="2"/>
              <a:buChar char="v"/>
            </a:pPr>
            <a:r>
              <a:rPr lang="el-GR" sz="2400" dirty="0">
                <a:latin typeface="Times New Roman" pitchFamily="18" charset="0"/>
                <a:cs typeface="Times New Roman" pitchFamily="18" charset="0"/>
              </a:rPr>
              <a:t>-1 &lt;= ρ&lt;=1. </a:t>
            </a: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1" y="3757613"/>
            <a:ext cx="8871401" cy="1628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ULTRASONIC SENSOR BASED STAIRCASE DETECTION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itchFamily="2" charset="2"/>
              <a:buChar char="v"/>
            </a:pPr>
            <a:r>
              <a:rPr lang="en-US" sz="2400" dirty="0" smtClean="0">
                <a:latin typeface="Times New Roman" pitchFamily="18" charset="0"/>
                <a:cs typeface="Times New Roman" pitchFamily="18" charset="0"/>
              </a:rPr>
              <a:t>Actual navigation through the staircase.</a:t>
            </a:r>
            <a:endParaRPr lang="en-US" sz="2400" dirty="0">
              <a:latin typeface="Times New Roman" pitchFamily="18" charset="0"/>
              <a:cs typeface="Times New Roman" pitchFamily="18" charset="0"/>
            </a:endParaRPr>
          </a:p>
          <a:p>
            <a:pPr>
              <a:lnSpc>
                <a:spcPct val="150000"/>
              </a:lnSpc>
              <a:buFont typeface="Wingdings" pitchFamily="2" charset="2"/>
              <a:buChar char="v"/>
            </a:pPr>
            <a:r>
              <a:rPr lang="en-US" sz="2400" dirty="0" smtClean="0">
                <a:latin typeface="Times New Roman" pitchFamily="18" charset="0"/>
                <a:cs typeface="Times New Roman" pitchFamily="18" charset="0"/>
              </a:rPr>
              <a:t>Precise control</a:t>
            </a:r>
            <a:endParaRPr lang="en-US" sz="2400" dirty="0">
              <a:latin typeface="Times New Roman" pitchFamily="18" charset="0"/>
              <a:cs typeface="Times New Roman" pitchFamily="18" charset="0"/>
            </a:endParaRPr>
          </a:p>
          <a:p>
            <a:pPr>
              <a:lnSpc>
                <a:spcPct val="150000"/>
              </a:lnSpc>
              <a:buFont typeface="Wingdings" pitchFamily="2" charset="2"/>
              <a:buChar char="v"/>
            </a:pPr>
            <a:r>
              <a:rPr lang="en-US" sz="2400" dirty="0" smtClean="0">
                <a:latin typeface="Times New Roman" pitchFamily="18" charset="0"/>
                <a:cs typeface="Times New Roman" pitchFamily="18" charset="0"/>
              </a:rPr>
              <a:t>Two sensors distinguish horizontal planes</a:t>
            </a:r>
          </a:p>
          <a:p>
            <a:pPr>
              <a:lnSpc>
                <a:spcPct val="150000"/>
              </a:lnSpc>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a:t>
            </a:r>
            <a:r>
              <a:rPr lang="en-US" sz="2400" dirty="0" smtClean="0">
                <a:latin typeface="Times New Roman" pitchFamily="18" charset="0"/>
                <a:cs typeface="Times New Roman" pitchFamily="18" charset="0"/>
              </a:rPr>
              <a:t>ariation of depth of these planes.</a:t>
            </a:r>
            <a:endParaRPr lang="en-US" sz="2400" dirty="0">
              <a:latin typeface="Times New Roman" pitchFamily="18" charset="0"/>
              <a:cs typeface="Times New Roman" pitchFamily="18" charset="0"/>
            </a:endParaRPr>
          </a:p>
          <a:p>
            <a:pPr>
              <a:lnSpc>
                <a:spcPct val="150000"/>
              </a:lnSpc>
              <a:buFont typeface="Wingdings" pitchFamily="2" charset="2"/>
              <a:buChar char="v"/>
            </a:pPr>
            <a:r>
              <a:rPr lang="en-US" sz="2400" dirty="0" smtClean="0">
                <a:latin typeface="Times New Roman" pitchFamily="18" charset="0"/>
                <a:cs typeface="Times New Roman" pitchFamily="18" charset="0"/>
              </a:rPr>
              <a:t>Captures signals in the form of a frequency curve.</a:t>
            </a:r>
            <a:endParaRPr lang="en-US" sz="2400" dirty="0">
              <a:latin typeface="Times New Roman" pitchFamily="18" charset="0"/>
              <a:cs typeface="Times New Roman" pitchFamily="18" charset="0"/>
            </a:endParaRPr>
          </a:p>
          <a:p>
            <a:pPr>
              <a:lnSpc>
                <a:spcPct val="150000"/>
              </a:lnSpc>
              <a:buFont typeface="Wingdings" pitchFamily="2" charset="2"/>
              <a:buChar char="v"/>
            </a:pPr>
            <a:r>
              <a:rPr lang="en-US" sz="2400" dirty="0" err="1" smtClean="0">
                <a:latin typeface="Times New Roman" pitchFamily="18" charset="0"/>
                <a:cs typeface="Times New Roman" pitchFamily="18" charset="0"/>
              </a:rPr>
              <a:t>Arduino</a:t>
            </a:r>
            <a:r>
              <a:rPr lang="en-US" sz="2400" dirty="0" smtClean="0">
                <a:latin typeface="Times New Roman" pitchFamily="18" charset="0"/>
                <a:cs typeface="Times New Roman" pitchFamily="18" charset="0"/>
              </a:rPr>
              <a:t> processor acts as processing unit.</a:t>
            </a:r>
          </a:p>
          <a:p>
            <a:pPr>
              <a:lnSpc>
                <a:spcPct val="150000"/>
              </a:lnSpc>
              <a:buFont typeface="Wingdings" pitchFamily="2" charset="2"/>
              <a:buChar char="v"/>
            </a:pPr>
            <a:endParaRPr lang="en-US" sz="2400" dirty="0">
              <a:latin typeface="Times New Roman" pitchFamily="18" charset="0"/>
              <a:cs typeface="Times New Roman" pitchFamily="18" charset="0"/>
            </a:endParaRPr>
          </a:p>
          <a:p>
            <a:pPr marL="0" indent="0">
              <a:lnSpc>
                <a:spcPct val="150000"/>
              </a:lnSpc>
              <a:buNone/>
            </a:pPr>
            <a:endParaRPr lang="en-US" sz="2400" dirty="0" smtClean="0">
              <a:latin typeface="Times New Roman" pitchFamily="18" charset="0"/>
              <a:cs typeface="Times New Roman" pitchFamily="18" charset="0"/>
            </a:endParaRPr>
          </a:p>
          <a:p>
            <a:pPr>
              <a:lnSpc>
                <a:spcPct val="150000"/>
              </a:lnSpc>
              <a:buFont typeface="Wingdings" pitchFamily="2" charset="2"/>
              <a:buChar char="v"/>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09/26/2018</a:t>
            </a:r>
            <a:endParaRPr lang="en-US" dirty="0"/>
          </a:p>
        </p:txBody>
      </p:sp>
      <p:sp>
        <p:nvSpPr>
          <p:cNvPr id="5" name="Footer Placeholder 4"/>
          <p:cNvSpPr>
            <a:spLocks noGrp="1"/>
          </p:cNvSpPr>
          <p:nvPr>
            <p:ph type="ftr" sz="quarter" idx="11"/>
          </p:nvPr>
        </p:nvSpPr>
        <p:spPr/>
        <p:txBody>
          <a:bodyPr/>
          <a:lstStyle/>
          <a:p>
            <a:r>
              <a:rPr lang="en-US"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24</a:t>
            </a:fld>
            <a:endParaRPr lang="en-US" dirty="0"/>
          </a:p>
        </p:txBody>
      </p:sp>
    </p:spTree>
    <p:extLst>
      <p:ext uri="{BB962C8B-B14F-4D97-AF65-F5344CB8AC3E}">
        <p14:creationId xmlns:p14="http://schemas.microsoft.com/office/powerpoint/2010/main" val="2258202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CONCLUSION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20801"/>
            <a:ext cx="10972800" cy="4805366"/>
          </a:xfrm>
        </p:spPr>
        <p:txBody>
          <a:bodyPr>
            <a:noAutofit/>
          </a:bodyPr>
          <a:lstStyle/>
          <a:p>
            <a:pPr>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dentification </a:t>
            </a:r>
            <a:r>
              <a:rPr lang="en-US" sz="2400" dirty="0">
                <a:latin typeface="Times New Roman" pitchFamily="18" charset="0"/>
                <a:cs typeface="Times New Roman" pitchFamily="18" charset="0"/>
              </a:rPr>
              <a:t>of ascending/descending staircases </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Helps to </a:t>
            </a:r>
            <a:r>
              <a:rPr lang="en-US" sz="2400" dirty="0">
                <a:latin typeface="Times New Roman" pitchFamily="18" charset="0"/>
                <a:cs typeface="Times New Roman" pitchFamily="18" charset="0"/>
              </a:rPr>
              <a:t>navigate them </a:t>
            </a:r>
            <a:r>
              <a:rPr lang="en-US" sz="2400" dirty="0" smtClean="0">
                <a:latin typeface="Times New Roman" pitchFamily="18" charset="0"/>
                <a:cs typeface="Times New Roman" pitchFamily="18" charset="0"/>
              </a:rPr>
              <a:t>by </a:t>
            </a:r>
            <a:r>
              <a:rPr lang="en-US" sz="2400" dirty="0">
                <a:latin typeface="Times New Roman" pitchFamily="18" charset="0"/>
                <a:cs typeface="Times New Roman" pitchFamily="18" charset="0"/>
              </a:rPr>
              <a:t>vibration and audio alert feedback </a:t>
            </a:r>
            <a:endParaRPr lang="en-US" sz="2400" dirty="0" smtClean="0">
              <a:latin typeface="Times New Roman" pitchFamily="18" charset="0"/>
              <a:cs typeface="Times New Roman" pitchFamily="18" charset="0"/>
            </a:endParaRPr>
          </a:p>
          <a:p>
            <a:pPr>
              <a:buFont typeface="Wingdings" pitchFamily="2" charset="2"/>
              <a:buChar char="v"/>
            </a:pPr>
            <a:endParaRPr lang="en-US" sz="2400" dirty="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Low cost prototype</a:t>
            </a:r>
          </a:p>
          <a:p>
            <a:pPr>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Affordable</a:t>
            </a:r>
          </a:p>
          <a:p>
            <a:pPr marL="0" indent="0">
              <a:buNone/>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Simple </a:t>
            </a:r>
          </a:p>
          <a:p>
            <a:pPr>
              <a:buNone/>
            </a:pP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25</a:t>
            </a:fld>
            <a:endParaRPr lang="en-US" dirty="0"/>
          </a:p>
        </p:txBody>
      </p:sp>
      <p:sp>
        <p:nvSpPr>
          <p:cNvPr id="7" name="TextBox 6"/>
          <p:cNvSpPr txBox="1"/>
          <p:nvPr/>
        </p:nvSpPr>
        <p:spPr>
          <a:xfrm>
            <a:off x="319314" y="275771"/>
            <a:ext cx="4711546" cy="430887"/>
          </a:xfrm>
          <a:prstGeom prst="rect">
            <a:avLst/>
          </a:prstGeom>
          <a:noFill/>
        </p:spPr>
        <p:txBody>
          <a:bodyPr wrap="none" rtlCol="0">
            <a:spAutoFit/>
          </a:bodyPr>
          <a:lstStyle/>
          <a:p>
            <a:r>
              <a:rPr lang="en-US" sz="1100" dirty="0" smtClean="0">
                <a:latin typeface="Times New Roman" pitchFamily="18" charset="0"/>
                <a:cs typeface="Times New Roman" pitchFamily="18" charset="0"/>
              </a:rPr>
              <a:t>WEARABLE HAND DEVICE FOR SIGN LANGUAGE INTERPRETATION</a:t>
            </a:r>
          </a:p>
          <a:p>
            <a:endParaRPr lang="en-US" sz="11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REFERENCES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endParaRPr lang="en-US" sz="2000" dirty="0"/>
          </a:p>
          <a:p>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Gutmann</a:t>
            </a:r>
            <a:r>
              <a:rPr lang="en-US" sz="2000" dirty="0">
                <a:latin typeface="Times New Roman" pitchFamily="18" charset="0"/>
                <a:cs typeface="Times New Roman" pitchFamily="18" charset="0"/>
              </a:rPr>
              <a:t> J.S., Fukuchi M. and Fujita M., “Stair Climbing for Humanoid Robots Using Stereo Vision”, IEEE/RSJ International Conference on Intelligent Robots and Systems, vol. 2, pp. 1407-1413, 2004. </a:t>
            </a:r>
          </a:p>
          <a:p>
            <a:r>
              <a:rPr lang="en-US" sz="2000" dirty="0">
                <a:latin typeface="Times New Roman" pitchFamily="18" charset="0"/>
                <a:cs typeface="Times New Roman" pitchFamily="18" charset="0"/>
              </a:rPr>
              <a:t>[2] Yang Cong Y. T., Li X. And Liu J., "Stairway Detection Algorithm based on Vision for UGV Stair Climbing", IEEE International Conference on Networking Sensing and Control (ICNSC 2008), pp. 1806-1811, 2008. </a:t>
            </a:r>
          </a:p>
          <a:p>
            <a:r>
              <a:rPr lang="en-US" sz="2000" dirty="0">
                <a:latin typeface="Times New Roman" pitchFamily="18" charset="0"/>
                <a:cs typeface="Times New Roman" pitchFamily="18" charset="0"/>
              </a:rPr>
              <a:t>[3] </a:t>
            </a:r>
            <a:r>
              <a:rPr lang="en-US" sz="2000" dirty="0" err="1">
                <a:latin typeface="Times New Roman" pitchFamily="18" charset="0"/>
                <a:cs typeface="Times New Roman" pitchFamily="18" charset="0"/>
              </a:rPr>
              <a:t>Cáceres</a:t>
            </a:r>
            <a:r>
              <a:rPr lang="en-US" sz="2000" dirty="0">
                <a:latin typeface="Times New Roman" pitchFamily="18" charset="0"/>
                <a:cs typeface="Times New Roman" pitchFamily="18" charset="0"/>
              </a:rPr>
              <a:t> Hernández D. and Jo K. H., "Stairway Tracking Based on Automatic Target Selection Using Directional Filters", 17th Korea-Japan Joint Workshop on Frontiers of Computer Vision (FCV), Ulsan, pp. 1-6, 2011. </a:t>
            </a:r>
          </a:p>
          <a:p>
            <a:r>
              <a:rPr lang="en-US" sz="2000" dirty="0">
                <a:latin typeface="Times New Roman" pitchFamily="18" charset="0"/>
                <a:cs typeface="Times New Roman" pitchFamily="18" charset="0"/>
              </a:rPr>
              <a:t>[4] </a:t>
            </a:r>
            <a:r>
              <a:rPr lang="en-US" sz="2000" dirty="0" err="1">
                <a:latin typeface="Times New Roman" pitchFamily="18" charset="0"/>
                <a:cs typeface="Times New Roman" pitchFamily="18" charset="0"/>
              </a:rPr>
              <a:t>Hesch</a:t>
            </a:r>
            <a:r>
              <a:rPr lang="en-US" sz="2000" dirty="0">
                <a:latin typeface="Times New Roman" pitchFamily="18" charset="0"/>
                <a:cs typeface="Times New Roman" pitchFamily="18" charset="0"/>
              </a:rPr>
              <a:t> J.A., </a:t>
            </a:r>
            <a:r>
              <a:rPr lang="en-US" sz="2000" dirty="0" err="1">
                <a:latin typeface="Times New Roman" pitchFamily="18" charset="0"/>
                <a:cs typeface="Times New Roman" pitchFamily="18" charset="0"/>
              </a:rPr>
              <a:t>Mariottini</a:t>
            </a:r>
            <a:r>
              <a:rPr lang="en-US" sz="2000" dirty="0">
                <a:latin typeface="Times New Roman" pitchFamily="18" charset="0"/>
                <a:cs typeface="Times New Roman" pitchFamily="18" charset="0"/>
              </a:rPr>
              <a:t> G. L. and </a:t>
            </a:r>
            <a:r>
              <a:rPr lang="en-US" sz="2000" dirty="0" err="1">
                <a:latin typeface="Times New Roman" pitchFamily="18" charset="0"/>
                <a:cs typeface="Times New Roman" pitchFamily="18" charset="0"/>
              </a:rPr>
              <a:t>Roumeliotis</a:t>
            </a:r>
            <a:r>
              <a:rPr lang="en-US" sz="2000" dirty="0">
                <a:latin typeface="Times New Roman" pitchFamily="18" charset="0"/>
                <a:cs typeface="Times New Roman" pitchFamily="18" charset="0"/>
              </a:rPr>
              <a:t> S.I., "Descending-stair Detection, Approach, and Traversal with an Autonomous Tracked Vehicle", IEEE/RSJ International Conference on Intelligent Robots and Systems, Taipei, pp. 5525-5531, 2010. </a:t>
            </a:r>
          </a:p>
          <a:p>
            <a:pPr marL="0" indent="0">
              <a:buNone/>
            </a:pPr>
            <a:endParaRPr lang="en-US" sz="2000" i="1"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26</a:t>
            </a:fld>
            <a:endParaRPr lang="en-US" dirty="0"/>
          </a:p>
        </p:txBody>
      </p:sp>
      <p:sp>
        <p:nvSpPr>
          <p:cNvPr id="7" name="TextBox 6"/>
          <p:cNvSpPr txBox="1"/>
          <p:nvPr/>
        </p:nvSpPr>
        <p:spPr>
          <a:xfrm>
            <a:off x="261257" y="319314"/>
            <a:ext cx="4711546" cy="430887"/>
          </a:xfrm>
          <a:prstGeom prst="rect">
            <a:avLst/>
          </a:prstGeom>
          <a:noFill/>
        </p:spPr>
        <p:txBody>
          <a:bodyPr wrap="none" rtlCol="0">
            <a:spAutoFit/>
          </a:bodyPr>
          <a:lstStyle/>
          <a:p>
            <a:r>
              <a:rPr lang="en-US" sz="1100" dirty="0" smtClean="0">
                <a:latin typeface="Times New Roman" pitchFamily="18" charset="0"/>
                <a:cs typeface="Times New Roman" pitchFamily="18" charset="0"/>
              </a:rPr>
              <a:t>WEARABLE HAND DEVICE FOR SIGN LANGUAGE INTERPRETATION</a:t>
            </a:r>
          </a:p>
          <a:p>
            <a:endParaRPr lang="en-US" sz="1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REFERENCES(Contd..)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5] Se S. and Brady M., “Vision-based Detection of Stair-Cases”, Proceedings of Fourth Asian Conference on Computer Vision (ACCV), pp. 535-540, 2000. </a:t>
            </a:r>
          </a:p>
          <a:p>
            <a:r>
              <a:rPr lang="en-US" sz="2000" dirty="0">
                <a:latin typeface="Times New Roman" pitchFamily="18" charset="0"/>
                <a:cs typeface="Times New Roman" pitchFamily="18" charset="0"/>
              </a:rPr>
              <a:t>[6] Lu X. and </a:t>
            </a:r>
            <a:r>
              <a:rPr lang="en-US" sz="2000" dirty="0" err="1">
                <a:latin typeface="Times New Roman" pitchFamily="18" charset="0"/>
                <a:cs typeface="Times New Roman" pitchFamily="18" charset="0"/>
              </a:rPr>
              <a:t>Manduchi</a:t>
            </a:r>
            <a:r>
              <a:rPr lang="en-US" sz="2000" dirty="0">
                <a:latin typeface="Times New Roman" pitchFamily="18" charset="0"/>
                <a:cs typeface="Times New Roman" pitchFamily="18" charset="0"/>
              </a:rPr>
              <a:t> R., “Detection and Localization of Curbs and Stairways Using Stereo Vision”, International Conference on Robotics and Automation, pp. 4648-4654, 2000. </a:t>
            </a:r>
          </a:p>
          <a:p>
            <a:r>
              <a:rPr lang="en-US" sz="2000" dirty="0">
                <a:latin typeface="Times New Roman" pitchFamily="18" charset="0"/>
                <a:cs typeface="Times New Roman" pitchFamily="18" charset="0"/>
              </a:rPr>
              <a:t>[7] Lee Y. H., Leung T. S. and </a:t>
            </a:r>
            <a:r>
              <a:rPr lang="en-US" sz="2000" dirty="0" err="1">
                <a:latin typeface="Times New Roman" pitchFamily="18" charset="0"/>
                <a:cs typeface="Times New Roman" pitchFamily="18" charset="0"/>
              </a:rPr>
              <a:t>Medioni</a:t>
            </a:r>
            <a:r>
              <a:rPr lang="en-US" sz="2000" dirty="0">
                <a:latin typeface="Times New Roman" pitchFamily="18" charset="0"/>
                <a:cs typeface="Times New Roman" pitchFamily="18" charset="0"/>
              </a:rPr>
              <a:t> G., "Real-Time Staircase Detection From a Wearable Stereo System", Proceedings of the 21st International Conference on Pattern Recognition (ICPR2012), Tsukuba, pp. 3770-3773, 2012. </a:t>
            </a:r>
          </a:p>
          <a:p>
            <a:r>
              <a:rPr lang="en-US" sz="2000" dirty="0">
                <a:latin typeface="Times New Roman" pitchFamily="18" charset="0"/>
                <a:cs typeface="Times New Roman" pitchFamily="18" charset="0"/>
              </a:rPr>
              <a:t>[8] Kim D., Kim K. and Lee S., “Stereo Camera Based Virtual Cane System with Identifiable Distance Tactile Feedback for the Blind”, Sensors, vol.14, No. 6, pp. 10412-10431, 2014. </a:t>
            </a:r>
          </a:p>
          <a:p>
            <a:r>
              <a:rPr lang="en-US" sz="2000" dirty="0">
                <a:latin typeface="Times New Roman" pitchFamily="18" charset="0"/>
                <a:cs typeface="Times New Roman" pitchFamily="18" charset="0"/>
              </a:rPr>
              <a:t>[9] Wang S. and </a:t>
            </a:r>
            <a:r>
              <a:rPr lang="en-US" sz="2000" dirty="0" err="1">
                <a:latin typeface="Times New Roman" pitchFamily="18" charset="0"/>
                <a:cs typeface="Times New Roman" pitchFamily="18" charset="0"/>
              </a:rPr>
              <a:t>Tian</a:t>
            </a:r>
            <a:r>
              <a:rPr lang="en-US" sz="2000" dirty="0">
                <a:latin typeface="Times New Roman" pitchFamily="18" charset="0"/>
                <a:cs typeface="Times New Roman" pitchFamily="18" charset="0"/>
              </a:rPr>
              <a:t> Y., “Detecting Stairs and Pedestrian Crosswalks for the Blind by RGDB Camera”, IEEE International Conference on Bioinformatics and Biomedicine Workshops, pp. 732-739, 2012. </a:t>
            </a:r>
          </a:p>
          <a:p>
            <a:r>
              <a:rPr lang="en-US" sz="2000" dirty="0">
                <a:latin typeface="Times New Roman" pitchFamily="18" charset="0"/>
                <a:cs typeface="Times New Roman" pitchFamily="18" charset="0"/>
              </a:rPr>
              <a:t>[10] Munoz R., </a:t>
            </a:r>
            <a:r>
              <a:rPr lang="en-US" sz="2000" dirty="0" err="1">
                <a:latin typeface="Times New Roman" pitchFamily="18" charset="0"/>
                <a:cs typeface="Times New Roman" pitchFamily="18" charset="0"/>
              </a:rPr>
              <a:t>Rong</a:t>
            </a:r>
            <a:r>
              <a:rPr lang="en-US" sz="2000" dirty="0">
                <a:latin typeface="Times New Roman" pitchFamily="18" charset="0"/>
                <a:cs typeface="Times New Roman" pitchFamily="18" charset="0"/>
              </a:rPr>
              <a:t> X., and </a:t>
            </a:r>
            <a:r>
              <a:rPr lang="en-US" sz="2000" dirty="0" err="1">
                <a:latin typeface="Times New Roman" pitchFamily="18" charset="0"/>
                <a:cs typeface="Times New Roman" pitchFamily="18" charset="0"/>
              </a:rPr>
              <a:t>Tian</a:t>
            </a:r>
            <a:r>
              <a:rPr lang="en-US" sz="2000" dirty="0">
                <a:latin typeface="Times New Roman" pitchFamily="18" charset="0"/>
                <a:cs typeface="Times New Roman" pitchFamily="18" charset="0"/>
              </a:rPr>
              <a:t> Y., “Depth-aware Indoor Staircase Detection and Recognition for the Visually Impaired”, IEEE International Conference on Multimedia &amp; Expo Workshops (ICMEW), Seattle, WA, pp. 1-6, 2016. </a:t>
            </a:r>
          </a:p>
          <a:p>
            <a:pPr>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09/26/2018</a:t>
            </a:r>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27</a:t>
            </a:fld>
            <a:endParaRPr lang="en-US" dirty="0"/>
          </a:p>
        </p:txBody>
      </p:sp>
      <p:sp>
        <p:nvSpPr>
          <p:cNvPr id="8" name="TextBox 7"/>
          <p:cNvSpPr txBox="1"/>
          <p:nvPr/>
        </p:nvSpPr>
        <p:spPr>
          <a:xfrm>
            <a:off x="333829" y="333829"/>
            <a:ext cx="4711546" cy="600164"/>
          </a:xfrm>
          <a:prstGeom prst="rect">
            <a:avLst/>
          </a:prstGeom>
          <a:noFill/>
        </p:spPr>
        <p:txBody>
          <a:bodyPr wrap="none" rtlCol="0">
            <a:spAutoFit/>
          </a:bodyPr>
          <a:lstStyle/>
          <a:p>
            <a:r>
              <a:rPr lang="en-US" sz="1100" dirty="0" smtClean="0">
                <a:latin typeface="Times New Roman" pitchFamily="18" charset="0"/>
                <a:cs typeface="Times New Roman" pitchFamily="18" charset="0"/>
              </a:rPr>
              <a:t>WEARABLE HAND DEVICE FOR SIGN LANGUAGE INTERPRETATION</a:t>
            </a:r>
          </a:p>
          <a:p>
            <a:endParaRPr lang="en-US" sz="1100" dirty="0" smtClean="0">
              <a:latin typeface="Times New Roman" pitchFamily="18" charset="0"/>
              <a:cs typeface="Times New Roman" pitchFamily="18" charset="0"/>
            </a:endParaRPr>
          </a:p>
          <a:p>
            <a:endParaRPr lang="en-US" sz="1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1400175"/>
            <a:ext cx="10972800" cy="4725991"/>
          </a:xfrm>
        </p:spPr>
        <p:txBody>
          <a:bodyPr>
            <a:normAutofit/>
          </a:bodyPr>
          <a:lstStyle/>
          <a:p>
            <a:pPr>
              <a:buNone/>
            </a:pPr>
            <a:endParaRPr lang="en-US" sz="4800" b="1" dirty="0" smtClean="0">
              <a:latin typeface="Times New Roman" pitchFamily="18" charset="0"/>
              <a:cs typeface="Times New Roman" pitchFamily="18" charset="0"/>
            </a:endParaRPr>
          </a:p>
          <a:p>
            <a:pPr>
              <a:buNone/>
            </a:pPr>
            <a:endParaRPr lang="en-US" sz="4800" b="1" dirty="0">
              <a:latin typeface="Times New Roman" pitchFamily="18" charset="0"/>
              <a:cs typeface="Times New Roman" pitchFamily="18" charset="0"/>
            </a:endParaRPr>
          </a:p>
          <a:p>
            <a:pPr algn="just">
              <a:buNone/>
            </a:pPr>
            <a:r>
              <a:rPr lang="en-US" sz="4800" b="1" dirty="0" smtClean="0">
                <a:latin typeface="Times New Roman" pitchFamily="18" charset="0"/>
                <a:cs typeface="Times New Roman" pitchFamily="18" charset="0"/>
              </a:rPr>
              <a:t>                         THANK YOU</a:t>
            </a:r>
            <a:endParaRPr lang="en-US" sz="4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smtClean="0"/>
              <a:t>09/26/2018</a:t>
            </a:r>
            <a:endParaRPr lang="en-US" dirty="0"/>
          </a:p>
        </p:txBody>
      </p:sp>
      <p:sp>
        <p:nvSpPr>
          <p:cNvPr id="5" name="Footer Placeholder 4"/>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28</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smtClean="0">
                <a:latin typeface="Times New Roman" pitchFamily="18" charset="0"/>
                <a:cs typeface="Times New Roman" pitchFamily="18" charset="0"/>
              </a:rPr>
              <a:t>INTRODUCTION</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727200"/>
            <a:ext cx="10972800" cy="4398966"/>
          </a:xfrm>
        </p:spPr>
        <p:txBody>
          <a:bodyPr>
            <a:normAutofit/>
          </a:bodyPr>
          <a:lstStyle/>
          <a:p>
            <a:pPr>
              <a:buFont typeface="Wingdings" pitchFamily="2" charset="2"/>
              <a:buChar char="v"/>
            </a:pPr>
            <a:r>
              <a:rPr lang="en-US" sz="2400" dirty="0" smtClean="0">
                <a:latin typeface="Times New Roman" pitchFamily="18" charset="0"/>
                <a:cs typeface="Times New Roman" pitchFamily="18" charset="0"/>
              </a:rPr>
              <a:t> Staircases and manholes </a:t>
            </a:r>
            <a:r>
              <a:rPr lang="en-US" sz="2400" dirty="0">
                <a:latin typeface="Times New Roman" pitchFamily="18" charset="0"/>
                <a:cs typeface="Times New Roman" pitchFamily="18" charset="0"/>
              </a:rPr>
              <a:t>pose a major problem in </a:t>
            </a:r>
            <a:r>
              <a:rPr lang="en-US" sz="2400" dirty="0" smtClean="0">
                <a:latin typeface="Times New Roman" pitchFamily="18" charset="0"/>
                <a:cs typeface="Times New Roman" pitchFamily="18" charset="0"/>
              </a:rPr>
              <a:t>navigation. </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a:t>
            </a:r>
            <a:r>
              <a:rPr lang="en-US" sz="2400" dirty="0" smtClean="0">
                <a:latin typeface="Times New Roman" pitchFamily="18" charset="0"/>
                <a:cs typeface="Times New Roman" pitchFamily="18" charset="0"/>
              </a:rPr>
              <a:t>heir </a:t>
            </a:r>
            <a:r>
              <a:rPr lang="en-US" sz="2400" dirty="0">
                <a:latin typeface="Times New Roman" pitchFamily="18" charset="0"/>
                <a:cs typeface="Times New Roman" pitchFamily="18" charset="0"/>
              </a:rPr>
              <a:t>recognition is of prime importance for the visually impaired</a:t>
            </a:r>
            <a:r>
              <a:rPr lang="en-US" sz="2400" dirty="0" smtClean="0"/>
              <a:t>.</a:t>
            </a:r>
          </a:p>
          <a:p>
            <a:pPr>
              <a:buFont typeface="Wingdings" pitchFamily="2" charset="2"/>
              <a:buChar char="v"/>
            </a:pPr>
            <a:endParaRPr lang="en-US" sz="2400" dirty="0" smtClean="0"/>
          </a:p>
          <a:p>
            <a:pPr>
              <a:buFont typeface="Wingdings" pitchFamily="2" charset="2"/>
              <a:buChar char="v"/>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H</a:t>
            </a:r>
            <a:r>
              <a:rPr lang="en-US" sz="2400" dirty="0" smtClean="0">
                <a:latin typeface="Times New Roman" pitchFamily="18" charset="0"/>
                <a:cs typeface="Times New Roman" pitchFamily="18" charset="0"/>
              </a:rPr>
              <a:t>ybrid approach for detecting manholes and staircases by</a:t>
            </a:r>
            <a:endParaRPr lang="en-IN" sz="2400" dirty="0" smtClean="0">
              <a:latin typeface="Times New Roman" pitchFamily="18" charset="0"/>
              <a:cs typeface="Times New Roman" pitchFamily="18" charset="0"/>
            </a:endParaRPr>
          </a:p>
          <a:p>
            <a:pPr marL="1951460" lvl="8" indent="-342900"/>
            <a:r>
              <a:rPr lang="en-IN" sz="2400" dirty="0" smtClean="0">
                <a:latin typeface="Times New Roman" pitchFamily="18" charset="0"/>
                <a:cs typeface="Times New Roman" pitchFamily="18" charset="0"/>
              </a:rPr>
              <a:t>Sensors</a:t>
            </a:r>
          </a:p>
          <a:p>
            <a:pPr marL="1951460" lvl="8" indent="-342900"/>
            <a:r>
              <a:rPr lang="en-IN" sz="2400" dirty="0" smtClean="0">
                <a:latin typeface="Times New Roman" pitchFamily="18" charset="0"/>
                <a:cs typeface="Times New Roman" pitchFamily="18" charset="0"/>
              </a:rPr>
              <a:t>Image based algorithms</a:t>
            </a: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3</a:t>
            </a:fld>
            <a:endParaRPr lang="en-US" dirty="0"/>
          </a:p>
        </p:txBody>
      </p:sp>
      <p:sp>
        <p:nvSpPr>
          <p:cNvPr id="7" name="TextBox 6"/>
          <p:cNvSpPr txBox="1"/>
          <p:nvPr/>
        </p:nvSpPr>
        <p:spPr>
          <a:xfrm>
            <a:off x="319314" y="203200"/>
            <a:ext cx="7744428" cy="769441"/>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p:txBody>
      </p:sp>
    </p:spTree>
    <p:extLst>
      <p:ext uri="{BB962C8B-B14F-4D97-AF65-F5344CB8AC3E}">
        <p14:creationId xmlns:p14="http://schemas.microsoft.com/office/powerpoint/2010/main" val="25771076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62" y="0"/>
            <a:ext cx="10972800" cy="1393371"/>
          </a:xfrm>
        </p:spPr>
        <p:txBody>
          <a:bodyPr>
            <a:normAutofit/>
          </a:bodyPr>
          <a:lstStyle/>
          <a:p>
            <a:r>
              <a:rPr lang="en-IN" sz="3600" b="1" dirty="0" smtClean="0">
                <a:latin typeface="Times New Roman" pitchFamily="18" charset="0"/>
                <a:cs typeface="Times New Roman" pitchFamily="18" charset="0"/>
              </a:rPr>
              <a:t>INTRODUCTION(Contd..)</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146629"/>
            <a:ext cx="10972800" cy="5225596"/>
          </a:xfrm>
        </p:spPr>
        <p:txBody>
          <a:bodyPr>
            <a:noAutofit/>
          </a:bodyPr>
          <a:lstStyle/>
          <a:p>
            <a:pPr>
              <a:buFont typeface="Wingdings" panose="05000000000000000000" pitchFamily="2" charset="2"/>
              <a:buChar char="v"/>
            </a:pPr>
            <a:r>
              <a:rPr lang="en-IN" sz="2400" dirty="0" smtClean="0">
                <a:latin typeface="Times New Roman" pitchFamily="18" charset="0"/>
                <a:cs typeface="Times New Roman" pitchFamily="18" charset="0"/>
              </a:rPr>
              <a:t>Ultrasonic sensors</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Upward and downward staircase detection using BGMM</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Distance features extraction using SURF algorithm</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Median based threshold using BGMM</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A</a:t>
            </a:r>
            <a:r>
              <a:rPr lang="en-IN" sz="2400" dirty="0" smtClean="0">
                <a:latin typeface="Times New Roman" pitchFamily="18" charset="0"/>
                <a:cs typeface="Times New Roman" pitchFamily="18" charset="0"/>
              </a:rPr>
              <a:t>udio feedback.</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err="1" smtClean="0">
                <a:latin typeface="Times New Roman" pitchFamily="18" charset="0"/>
                <a:cs typeface="Times New Roman" pitchFamily="18" charset="0"/>
              </a:rPr>
              <a:t>Vibro</a:t>
            </a:r>
            <a:r>
              <a:rPr lang="en-IN" sz="2400" dirty="0" smtClean="0">
                <a:latin typeface="Times New Roman" pitchFamily="18" charset="0"/>
                <a:cs typeface="Times New Roman" pitchFamily="18" charset="0"/>
              </a:rPr>
              <a:t>-feedback</a:t>
            </a:r>
          </a:p>
          <a:p>
            <a:pPr marL="0" indent="0">
              <a:buNone/>
            </a:pPr>
            <a:r>
              <a:rPr lang="en-IN"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4</a:t>
            </a:fld>
            <a:endParaRPr lang="en-US" dirty="0"/>
          </a:p>
        </p:txBody>
      </p:sp>
      <p:sp>
        <p:nvSpPr>
          <p:cNvPr id="7" name="TextBox 6"/>
          <p:cNvSpPr txBox="1"/>
          <p:nvPr/>
        </p:nvSpPr>
        <p:spPr>
          <a:xfrm>
            <a:off x="551543" y="246743"/>
            <a:ext cx="9149670" cy="1107996"/>
          </a:xfrm>
          <a:prstGeom prst="rect">
            <a:avLst/>
          </a:prstGeom>
          <a:noFill/>
        </p:spPr>
        <p:txBody>
          <a:bodyPr wrap="squar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a:p>
            <a:endParaRPr lang="en-US" sz="1100" dirty="0" smtClean="0">
              <a:latin typeface="Times New Roman" pitchFamily="18" charset="0"/>
              <a:cs typeface="Times New Roman" pitchFamily="18" charset="0"/>
            </a:endParaRPr>
          </a:p>
          <a:p>
            <a:endParaRPr lang="en-US" sz="1100" dirty="0"/>
          </a:p>
        </p:txBody>
      </p:sp>
    </p:spTree>
    <p:extLst>
      <p:ext uri="{BB962C8B-B14F-4D97-AF65-F5344CB8AC3E}">
        <p14:creationId xmlns:p14="http://schemas.microsoft.com/office/powerpoint/2010/main" val="2189148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HARDWARE COMPONENTS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219201"/>
            <a:ext cx="10972800" cy="4906966"/>
          </a:xfrm>
        </p:spPr>
        <p:txBody>
          <a:bodyPr>
            <a:normAutofit/>
          </a:bodyPr>
          <a:lstStyle/>
          <a:p>
            <a:pPr>
              <a:buFont typeface="Wingdings" pitchFamily="2" charset="2"/>
              <a:buChar char="v"/>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U</a:t>
            </a:r>
            <a:r>
              <a:rPr lang="en-IN" sz="2400" dirty="0" smtClean="0">
                <a:latin typeface="Times New Roman" pitchFamily="18" charset="0"/>
                <a:cs typeface="Times New Roman" pitchFamily="18" charset="0"/>
              </a:rPr>
              <a:t>ltra sonic sensors</a:t>
            </a:r>
          </a:p>
          <a:p>
            <a:pPr>
              <a:buFont typeface="Wingdings" pitchFamily="2" charset="2"/>
              <a:buChar char="v"/>
            </a:pPr>
            <a:endParaRPr lang="en-IN" sz="2400" dirty="0" smtClean="0">
              <a:latin typeface="Times New Roman" pitchFamily="18" charset="0"/>
              <a:cs typeface="Times New Roman" pitchFamily="18" charset="0"/>
            </a:endParaRPr>
          </a:p>
          <a:p>
            <a:pPr>
              <a:buFont typeface="Wingdings" pitchFamily="2" charset="2"/>
              <a:buChar char="v"/>
            </a:pPr>
            <a:r>
              <a:rPr lang="en-IN" sz="2400" dirty="0" err="1" smtClean="0">
                <a:latin typeface="Times New Roman" pitchFamily="18" charset="0"/>
                <a:cs typeface="Times New Roman" pitchFamily="18" charset="0"/>
              </a:rPr>
              <a:t>Arduino</a:t>
            </a:r>
            <a:r>
              <a:rPr lang="en-IN" sz="2400" dirty="0" smtClean="0">
                <a:latin typeface="Times New Roman" pitchFamily="18" charset="0"/>
                <a:cs typeface="Times New Roman" pitchFamily="18" charset="0"/>
              </a:rPr>
              <a:t> processor</a:t>
            </a:r>
          </a:p>
          <a:p>
            <a:pPr>
              <a:buFont typeface="Wingdings" pitchFamily="2" charset="2"/>
              <a:buChar char="v"/>
            </a:pPr>
            <a:endParaRPr lang="en-IN" sz="2400" dirty="0" smtClean="0">
              <a:latin typeface="Times New Roman" pitchFamily="18" charset="0"/>
              <a:cs typeface="Times New Roman" pitchFamily="18" charset="0"/>
            </a:endParaRPr>
          </a:p>
          <a:p>
            <a:pPr>
              <a:buFont typeface="Wingdings" pitchFamily="2" charset="2"/>
              <a:buChar char="v"/>
            </a:pPr>
            <a:r>
              <a:rPr lang="en-IN" sz="2400" dirty="0" smtClean="0">
                <a:latin typeface="Times New Roman" pitchFamily="18" charset="0"/>
                <a:cs typeface="Times New Roman" pitchFamily="18" charset="0"/>
              </a:rPr>
              <a:t>Vibrator</a:t>
            </a:r>
          </a:p>
          <a:p>
            <a:pPr>
              <a:buFont typeface="Wingdings" pitchFamily="2" charset="2"/>
              <a:buChar char="v"/>
            </a:pPr>
            <a:endParaRPr lang="en-IN" sz="2400" dirty="0" smtClean="0">
              <a:latin typeface="Times New Roman" pitchFamily="18" charset="0"/>
              <a:cs typeface="Times New Roman" pitchFamily="18" charset="0"/>
            </a:endParaRPr>
          </a:p>
          <a:p>
            <a:pPr>
              <a:buFont typeface="Wingdings" pitchFamily="2" charset="2"/>
              <a:buChar char="v"/>
            </a:pPr>
            <a:r>
              <a:rPr lang="en-IN" sz="2400" dirty="0" smtClean="0">
                <a:latin typeface="Times New Roman" pitchFamily="18" charset="0"/>
                <a:cs typeface="Times New Roman" pitchFamily="18" charset="0"/>
              </a:rPr>
              <a:t>Sensor range</a:t>
            </a:r>
          </a:p>
          <a:p>
            <a:pPr>
              <a:buFont typeface="Wingdings" pitchFamily="2" charset="2"/>
              <a:buChar char="v"/>
            </a:pPr>
            <a:endParaRPr lang="en-IN" sz="2400" dirty="0" smtClean="0">
              <a:latin typeface="Times New Roman" pitchFamily="18" charset="0"/>
              <a:cs typeface="Times New Roman" pitchFamily="18" charset="0"/>
            </a:endParaRPr>
          </a:p>
          <a:p>
            <a:pPr>
              <a:buFont typeface="Wingdings" pitchFamily="2" charset="2"/>
              <a:buChar char="v"/>
            </a:pPr>
            <a:r>
              <a:rPr lang="en-IN" sz="2400" dirty="0" smtClean="0">
                <a:latin typeface="Times New Roman" pitchFamily="18" charset="0"/>
                <a:cs typeface="Times New Roman" pitchFamily="18" charset="0"/>
              </a:rPr>
              <a:t>HC-05 </a:t>
            </a:r>
            <a:r>
              <a:rPr lang="en-IN" sz="2400" dirty="0">
                <a:latin typeface="Times New Roman" pitchFamily="18" charset="0"/>
                <a:cs typeface="Times New Roman" pitchFamily="18" charset="0"/>
              </a:rPr>
              <a:t>B</a:t>
            </a:r>
            <a:r>
              <a:rPr lang="en-IN" sz="2400" dirty="0" smtClean="0">
                <a:latin typeface="Times New Roman" pitchFamily="18" charset="0"/>
                <a:cs typeface="Times New Roman" pitchFamily="18" charset="0"/>
              </a:rPr>
              <a:t>luetooth</a:t>
            </a:r>
          </a:p>
          <a:p>
            <a:pPr>
              <a:buFont typeface="Wingdings" pitchFamily="2" charset="2"/>
              <a:buChar char="v"/>
            </a:pPr>
            <a:endParaRPr lang="en-IN" sz="2800" dirty="0" smtClean="0">
              <a:latin typeface="Times New Roman" pitchFamily="18" charset="0"/>
              <a:cs typeface="Times New Roman" pitchFamily="18" charset="0"/>
            </a:endParaRPr>
          </a:p>
          <a:p>
            <a:pPr>
              <a:buNone/>
            </a:pPr>
            <a:endParaRPr lang="en-IN" sz="2800" dirty="0" smtClean="0">
              <a:latin typeface="Times New Roman" pitchFamily="18" charset="0"/>
              <a:cs typeface="Times New Roman" pitchFamily="18" charset="0"/>
            </a:endParaRPr>
          </a:p>
          <a:p>
            <a:pPr marL="0" indent="0">
              <a:buFont typeface="Wingdings" pitchFamily="2" charset="2"/>
              <a:buChar char="v"/>
            </a:pPr>
            <a:endParaRPr lang="en-IN" sz="28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5</a:t>
            </a:fld>
            <a:endParaRPr lang="en-US" dirty="0"/>
          </a:p>
        </p:txBody>
      </p:sp>
      <p:sp>
        <p:nvSpPr>
          <p:cNvPr id="7" name="TextBox 6"/>
          <p:cNvSpPr txBox="1"/>
          <p:nvPr/>
        </p:nvSpPr>
        <p:spPr>
          <a:xfrm>
            <a:off x="812800" y="261257"/>
            <a:ext cx="7744428" cy="1107996"/>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a:p>
          <a:p>
            <a:endParaRPr lang="en-US" sz="1100" dirty="0" smtClean="0">
              <a:latin typeface="Times New Roman" pitchFamily="18" charset="0"/>
              <a:cs typeface="Times New Roman" pitchFamily="18" charset="0"/>
            </a:endParaRPr>
          </a:p>
          <a:p>
            <a:endParaRPr lang="en-US" sz="1100" dirty="0"/>
          </a:p>
        </p:txBody>
      </p:sp>
    </p:spTree>
    <p:extLst>
      <p:ext uri="{BB962C8B-B14F-4D97-AF65-F5344CB8AC3E}">
        <p14:creationId xmlns:p14="http://schemas.microsoft.com/office/powerpoint/2010/main" val="2294288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ULTRASONIC SENSORS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IN" sz="2400" dirty="0" smtClean="0">
                <a:latin typeface="Times New Roman" pitchFamily="18" charset="0"/>
                <a:cs typeface="Times New Roman" pitchFamily="18" charset="0"/>
              </a:rPr>
              <a:t>Helps to identify the distance.</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Consist of 4 pins</a:t>
            </a:r>
          </a:p>
          <a:p>
            <a:pPr lvl="1">
              <a:buFont typeface="Wingdings" pitchFamily="2" charset="2"/>
              <a:buChar char="Ø"/>
            </a:pPr>
            <a:r>
              <a:rPr lang="en-IN" sz="2400" dirty="0" smtClean="0">
                <a:latin typeface="Times New Roman" pitchFamily="18" charset="0"/>
                <a:cs typeface="Times New Roman" pitchFamily="18" charset="0"/>
              </a:rPr>
              <a:t>  Vcc-5V</a:t>
            </a:r>
          </a:p>
          <a:p>
            <a:pPr lvl="1">
              <a:buFont typeface="Wingdings" pitchFamily="2" charset="2"/>
              <a:buChar char="Ø"/>
            </a:pPr>
            <a:r>
              <a:rPr lang="en-IN" sz="2400" dirty="0" smtClean="0">
                <a:latin typeface="Times New Roman" pitchFamily="18" charset="0"/>
                <a:cs typeface="Times New Roman" pitchFamily="18" charset="0"/>
              </a:rPr>
              <a:t>Trig</a:t>
            </a:r>
          </a:p>
          <a:p>
            <a:pPr lvl="1">
              <a:buFont typeface="Wingdings" pitchFamily="2" charset="2"/>
              <a:buChar char="Ø"/>
            </a:pPr>
            <a:r>
              <a:rPr lang="en-IN" sz="2400" dirty="0" smtClean="0">
                <a:latin typeface="Times New Roman" pitchFamily="18" charset="0"/>
                <a:cs typeface="Times New Roman" pitchFamily="18" charset="0"/>
              </a:rPr>
              <a:t>Echo</a:t>
            </a:r>
          </a:p>
          <a:p>
            <a:pPr lvl="1">
              <a:buFont typeface="Wingdings" pitchFamily="2" charset="2"/>
              <a:buChar char="Ø"/>
            </a:pPr>
            <a:r>
              <a:rPr lang="en-IN" sz="2400" dirty="0" smtClean="0">
                <a:latin typeface="Times New Roman" pitchFamily="18" charset="0"/>
                <a:cs typeface="Times New Roman" pitchFamily="18" charset="0"/>
              </a:rPr>
              <a:t>GND</a:t>
            </a:r>
          </a:p>
          <a:p>
            <a:pPr lvl="1">
              <a:buFont typeface="Wingdings" pitchFamily="2" charset="2"/>
              <a:buChar char="Ø"/>
            </a:pPr>
            <a:endParaRPr lang="en-IN" sz="2400" dirty="0" smtClean="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Distance = (Time for wave to return * Speed of sound) / 2</a:t>
            </a:r>
            <a:r>
              <a:rPr lang="en-US" sz="2800" dirty="0">
                <a:latin typeface="Times New Roman" pitchFamily="18" charset="0"/>
                <a:cs typeface="Times New Roman" pitchFamily="18" charset="0"/>
              </a:rPr>
              <a:t> </a:t>
            </a:r>
            <a:endParaRPr lang="en-IN" sz="28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6</a:t>
            </a:fld>
            <a:endParaRPr lang="en-US" dirty="0"/>
          </a:p>
        </p:txBody>
      </p:sp>
      <p:sp>
        <p:nvSpPr>
          <p:cNvPr id="7" name="TextBox 6"/>
          <p:cNvSpPr txBox="1"/>
          <p:nvPr/>
        </p:nvSpPr>
        <p:spPr>
          <a:xfrm>
            <a:off x="275771" y="232229"/>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3576" y="1657242"/>
            <a:ext cx="4485944" cy="2471846"/>
          </a:xfrm>
          <a:prstGeom prst="rect">
            <a:avLst/>
          </a:prstGeom>
        </p:spPr>
      </p:pic>
      <p:sp>
        <p:nvSpPr>
          <p:cNvPr id="9" name="TextBox 8"/>
          <p:cNvSpPr txBox="1"/>
          <p:nvPr/>
        </p:nvSpPr>
        <p:spPr>
          <a:xfrm>
            <a:off x="6357939" y="4129088"/>
            <a:ext cx="5600700" cy="369332"/>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a:t>
            </a:r>
            <a:r>
              <a:rPr lang="en-IN" dirty="0" smtClean="0">
                <a:solidFill>
                  <a:schemeClr val="tx1">
                    <a:lumMod val="85000"/>
                    <a:lumOff val="15000"/>
                  </a:schemeClr>
                </a:solidFill>
                <a:latin typeface="Times New Roman" pitchFamily="18" charset="0"/>
                <a:cs typeface="Times New Roman" pitchFamily="18" charset="0"/>
              </a:rPr>
              <a:t>ieeexplore.ieee.org/document/831465</a:t>
            </a:r>
            <a:endParaRPr lang="en-IN" dirty="0">
              <a:solidFill>
                <a:schemeClr val="tx1">
                  <a:lumMod val="85000"/>
                  <a:lumOff val="1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004840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42962"/>
          </a:xfrm>
        </p:spPr>
        <p:txBody>
          <a:bodyPr>
            <a:normAutofit/>
          </a:bodyPr>
          <a:lstStyle/>
          <a:p>
            <a:r>
              <a:rPr lang="en-IN" sz="3600" b="1" dirty="0">
                <a:latin typeface="Times New Roman" pitchFamily="18" charset="0"/>
                <a:cs typeface="Times New Roman" pitchFamily="18" charset="0"/>
              </a:rPr>
              <a:t>VIBRATOR</a:t>
            </a:r>
          </a:p>
        </p:txBody>
      </p:sp>
      <p:sp>
        <p:nvSpPr>
          <p:cNvPr id="3" name="Content Placeholder 2"/>
          <p:cNvSpPr>
            <a:spLocks noGrp="1"/>
          </p:cNvSpPr>
          <p:nvPr>
            <p:ph idx="1"/>
          </p:nvPr>
        </p:nvSpPr>
        <p:spPr>
          <a:xfrm>
            <a:off x="609600" y="1117601"/>
            <a:ext cx="10972800" cy="5008566"/>
          </a:xfrm>
        </p:spPr>
        <p:txBody>
          <a:bodyPr>
            <a:normAutofit/>
          </a:bodyPr>
          <a:lstStyle/>
          <a:p>
            <a:pPr>
              <a:buFont typeface="Wingdings" pitchFamily="2" charset="2"/>
              <a:buChar char="v"/>
            </a:pPr>
            <a:r>
              <a:rPr lang="en-IN" sz="2800"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Mechanical device.</a:t>
            </a:r>
          </a:p>
          <a:p>
            <a:pPr marL="0" indent="0">
              <a:buNone/>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  Used to generate vibration when the blind person is also deaf.</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r>
              <a:rPr lang="en-IN" sz="2400" dirty="0" smtClean="0">
                <a:latin typeface="Times New Roman" pitchFamily="18" charset="0"/>
                <a:cs typeface="Times New Roman" pitchFamily="18" charset="0"/>
              </a:rPr>
              <a:t>  Electric motor with an unbalanced mass on its driver shaft.</a:t>
            </a:r>
          </a:p>
          <a:p>
            <a:pPr>
              <a:buFont typeface="Wingdings" panose="05000000000000000000" pitchFamily="2" charset="2"/>
              <a:buChar char="v"/>
            </a:pPr>
            <a:endParaRPr lang="en-IN" sz="2800" dirty="0" smtClean="0">
              <a:latin typeface="Times New Roman" pitchFamily="18" charset="0"/>
              <a:cs typeface="Times New Roman" pitchFamily="18" charset="0"/>
            </a:endParaRPr>
          </a:p>
          <a:p>
            <a:pPr>
              <a:buFont typeface="Wingdings" panose="05000000000000000000" pitchFamily="2" charset="2"/>
              <a:buChar char="v"/>
            </a:pPr>
            <a:endParaRPr lang="en-IN" sz="28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7</a:t>
            </a:fld>
            <a:endParaRPr lang="en-US" dirty="0"/>
          </a:p>
        </p:txBody>
      </p:sp>
      <p:sp>
        <p:nvSpPr>
          <p:cNvPr id="7" name="TextBox 6"/>
          <p:cNvSpPr txBox="1"/>
          <p:nvPr/>
        </p:nvSpPr>
        <p:spPr>
          <a:xfrm>
            <a:off x="203200" y="246743"/>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832" y="3609923"/>
            <a:ext cx="5048567" cy="2508408"/>
          </a:xfrm>
          <a:prstGeom prst="rect">
            <a:avLst/>
          </a:prstGeom>
        </p:spPr>
      </p:pic>
      <p:sp>
        <p:nvSpPr>
          <p:cNvPr id="9" name="TextBox 8"/>
          <p:cNvSpPr txBox="1"/>
          <p:nvPr/>
        </p:nvSpPr>
        <p:spPr>
          <a:xfrm>
            <a:off x="1857375" y="5929313"/>
            <a:ext cx="8086725" cy="646331"/>
          </a:xfrm>
          <a:prstGeom prst="rect">
            <a:avLst/>
          </a:prstGeom>
          <a:noFill/>
        </p:spPr>
        <p:txBody>
          <a:bodyPr wrap="square" rtlCol="0">
            <a:spAutoFit/>
          </a:bodyPr>
          <a:lstStyle/>
          <a:p>
            <a:r>
              <a:rPr lang="en-IN" dirty="0" err="1">
                <a:solidFill>
                  <a:schemeClr val="tx1">
                    <a:lumMod val="85000"/>
                    <a:lumOff val="15000"/>
                  </a:schemeClr>
                </a:solidFill>
                <a:latin typeface="Times New Roman" pitchFamily="18" charset="0"/>
                <a:cs typeface="Times New Roman" pitchFamily="18" charset="0"/>
              </a:rPr>
              <a:t>Courtesy:https</a:t>
            </a:r>
            <a:r>
              <a:rPr lang="en-IN" dirty="0">
                <a:solidFill>
                  <a:schemeClr val="tx1">
                    <a:lumMod val="85000"/>
                    <a:lumOff val="15000"/>
                  </a:schemeClr>
                </a:solidFill>
                <a:latin typeface="Times New Roman" pitchFamily="18" charset="0"/>
                <a:cs typeface="Times New Roman" pitchFamily="18" charset="0"/>
              </a:rPr>
              <a:t>://ieeexplore.ieee.org/document/831465</a:t>
            </a:r>
          </a:p>
          <a:p>
            <a:endParaRPr lang="en-US" dirty="0"/>
          </a:p>
        </p:txBody>
      </p:sp>
    </p:spTree>
    <p:extLst>
      <p:ext uri="{BB962C8B-B14F-4D97-AF65-F5344CB8AC3E}">
        <p14:creationId xmlns:p14="http://schemas.microsoft.com/office/powerpoint/2010/main" val="9336247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SENSOR RANGE</a:t>
            </a:r>
            <a:endParaRPr lang="en-IN" sz="3600" dirty="0"/>
          </a:p>
        </p:txBody>
      </p:sp>
      <p:sp>
        <p:nvSpPr>
          <p:cNvPr id="3" name="Content Placeholder 2"/>
          <p:cNvSpPr>
            <a:spLocks noGrp="1"/>
          </p:cNvSpPr>
          <p:nvPr>
            <p:ph idx="1"/>
          </p:nvPr>
        </p:nvSpPr>
        <p:spPr>
          <a:xfrm>
            <a:off x="609600" y="1204686"/>
            <a:ext cx="10972800" cy="4967513"/>
          </a:xfrm>
        </p:spPr>
        <p:txBody>
          <a:bodyPr>
            <a:normAutofit lnSpcReduction="10000"/>
          </a:bodyPr>
          <a:lstStyle/>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Objects within the range of 3m.</a:t>
            </a:r>
          </a:p>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Objects towards the angle of 90 degree.</a:t>
            </a:r>
          </a:p>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Estimate the distance between two sensors.</a:t>
            </a:r>
          </a:p>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Value of first sensor is higher than second sensor</a:t>
            </a:r>
          </a:p>
          <a:p>
            <a:pPr lvl="2">
              <a:lnSpc>
                <a:spcPct val="150000"/>
              </a:lnSpc>
              <a:buFont typeface="Wingdings" panose="05000000000000000000" pitchFamily="2" charset="2"/>
              <a:buChar char="v"/>
            </a:pPr>
            <a:r>
              <a:rPr lang="en-IN" sz="1600"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it is estimated as an object.</a:t>
            </a:r>
          </a:p>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Ultrasonic sensors are attached to the PVC pipe.</a:t>
            </a:r>
          </a:p>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Low pass filters are used.</a:t>
            </a:r>
          </a:p>
          <a:p>
            <a:pPr>
              <a:lnSpc>
                <a:spcPct val="150000"/>
              </a:lnSpc>
              <a:buFont typeface="Wingdings" panose="05000000000000000000" pitchFamily="2" charset="2"/>
              <a:buChar char="v"/>
            </a:pPr>
            <a:r>
              <a:rPr lang="en-IN" sz="2400" dirty="0" smtClean="0">
                <a:latin typeface="Times New Roman" pitchFamily="18" charset="0"/>
                <a:cs typeface="Times New Roman" pitchFamily="18" charset="0"/>
              </a:rPr>
              <a:t> Mean and standard deviation are extracted.</a:t>
            </a: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endParaRPr lang="en-IN" sz="2400" dirty="0" smtClean="0">
              <a:latin typeface="Times New Roman" pitchFamily="18" charset="0"/>
              <a:cs typeface="Times New Roman" pitchFamily="18" charset="0"/>
            </a:endParaRPr>
          </a:p>
          <a:p>
            <a:pPr>
              <a:buFont typeface="Wingdings" panose="05000000000000000000" pitchFamily="2" charset="2"/>
              <a:buChar char="v"/>
            </a:pPr>
            <a:endParaRPr lang="en-IN"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en-US" dirty="0" smtClean="0"/>
              <a:t>09/26/2018</a:t>
            </a:r>
            <a:endParaRPr lang="en-US" dirty="0"/>
          </a:p>
        </p:txBody>
      </p:sp>
      <p:sp>
        <p:nvSpPr>
          <p:cNvPr id="4" name="Footer Placeholder 3"/>
          <p:cNvSpPr>
            <a:spLocks noGrp="1"/>
          </p:cNvSpPr>
          <p:nvPr>
            <p:ph type="ftr" sz="quarter" idx="11"/>
          </p:nvPr>
        </p:nvSpPr>
        <p:spPr/>
        <p:txBody>
          <a:bodyPr/>
          <a:lstStyle/>
          <a:p>
            <a:r>
              <a:rPr lang="en-US" dirty="0" smtClean="0"/>
              <a:t>Dept of CSE,MACE Kothamangalam</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8</a:t>
            </a:fld>
            <a:endParaRPr lang="en-US" dirty="0"/>
          </a:p>
        </p:txBody>
      </p:sp>
      <p:sp>
        <p:nvSpPr>
          <p:cNvPr id="7" name="TextBox 6"/>
          <p:cNvSpPr txBox="1"/>
          <p:nvPr/>
        </p:nvSpPr>
        <p:spPr>
          <a:xfrm>
            <a:off x="333829" y="246743"/>
            <a:ext cx="7744428" cy="938719"/>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a:latin typeface="Times New Roman" pitchFamily="18" charset="0"/>
              <a:cs typeface="Times New Roman" pitchFamily="18" charset="0"/>
            </a:endParaRPr>
          </a:p>
          <a:p>
            <a:endParaRPr lang="en-US" sz="1100" dirty="0"/>
          </a:p>
          <a:p>
            <a:endParaRPr lang="en-US" sz="1100" dirty="0" smtClean="0">
              <a:latin typeface="Times New Roman" pitchFamily="18" charset="0"/>
              <a:cs typeface="Times New Roman" pitchFamily="18" charset="0"/>
            </a:endParaRPr>
          </a:p>
          <a:p>
            <a:endParaRPr lang="en-US" sz="1100" dirty="0"/>
          </a:p>
        </p:txBody>
      </p:sp>
    </p:spTree>
    <p:extLst>
      <p:ext uri="{BB962C8B-B14F-4D97-AF65-F5344CB8AC3E}">
        <p14:creationId xmlns:p14="http://schemas.microsoft.com/office/powerpoint/2010/main" val="2504540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ARDUINO</a:t>
            </a:r>
            <a:endParaRPr lang="en-IN" sz="3600" dirty="0"/>
          </a:p>
        </p:txBody>
      </p:sp>
      <p:sp>
        <p:nvSpPr>
          <p:cNvPr id="3" name="Content Placeholder 2"/>
          <p:cNvSpPr>
            <a:spLocks noGrp="1"/>
          </p:cNvSpPr>
          <p:nvPr>
            <p:ph idx="1"/>
          </p:nvPr>
        </p:nvSpPr>
        <p:spPr>
          <a:xfrm>
            <a:off x="609600" y="1277257"/>
            <a:ext cx="10972800" cy="4848909"/>
          </a:xfrm>
        </p:spPr>
        <p:txBody>
          <a:bodyPr>
            <a:normAutofit/>
          </a:bodyPr>
          <a:lstStyle/>
          <a:p>
            <a:pPr>
              <a:buFont typeface="Wingdings" pitchFamily="2" charset="2"/>
              <a:buChar char="v"/>
            </a:pPr>
            <a:r>
              <a:rPr lang="en-US" sz="2400" dirty="0" smtClean="0"/>
              <a:t> </a:t>
            </a:r>
            <a:r>
              <a:rPr lang="en-US" sz="2400" dirty="0">
                <a:latin typeface="Times New Roman" pitchFamily="18" charset="0"/>
                <a:cs typeface="Times New Roman" pitchFamily="18" charset="0"/>
              </a:rPr>
              <a:t>S</a:t>
            </a:r>
            <a:r>
              <a:rPr lang="en-US" sz="2400" dirty="0" smtClean="0">
                <a:latin typeface="Times New Roman" pitchFamily="18" charset="0"/>
                <a:cs typeface="Times New Roman" pitchFamily="18" charset="0"/>
              </a:rPr>
              <a:t>ingle-board </a:t>
            </a:r>
            <a:r>
              <a:rPr lang="en-US" sz="2400" dirty="0">
                <a:latin typeface="Times New Roman" pitchFamily="18" charset="0"/>
                <a:cs typeface="Times New Roman" pitchFamily="18" charset="0"/>
              </a:rPr>
              <a:t>microcontrollers and microcontroller </a:t>
            </a:r>
            <a:r>
              <a:rPr lang="en-US" sz="2400" dirty="0" smtClean="0">
                <a:latin typeface="Times New Roman" pitchFamily="18" charset="0"/>
                <a:cs typeface="Times New Roman" pitchFamily="18" charset="0"/>
              </a:rPr>
              <a:t>kits.</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Used in digital devices which </a:t>
            </a:r>
          </a:p>
          <a:p>
            <a:pPr marL="0" indent="0">
              <a:buNone/>
            </a:pPr>
            <a:r>
              <a:rPr lang="en-US" sz="2400" dirty="0" smtClean="0">
                <a:latin typeface="Times New Roman" pitchFamily="18" charset="0"/>
                <a:cs typeface="Times New Roman" pitchFamily="18" charset="0"/>
              </a:rPr>
              <a:t>     can sense and control objects.</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Digital input and analog output.</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r>
              <a:rPr lang="en-US" sz="2400" dirty="0" smtClean="0">
                <a:latin typeface="Times New Roman" pitchFamily="18" charset="0"/>
                <a:cs typeface="Times New Roman" pitchFamily="18" charset="0"/>
              </a:rPr>
              <a:t>Pre-programmed boot loader.</a:t>
            </a: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endParaRPr lang="en-US" sz="2400" dirty="0" smtClean="0">
              <a:latin typeface="Times New Roman" pitchFamily="18" charset="0"/>
              <a:cs typeface="Times New Roman" pitchFamily="18" charset="0"/>
            </a:endParaRPr>
          </a:p>
          <a:p>
            <a:pPr>
              <a:buFont typeface="Wingdings" pitchFamily="2" charset="2"/>
              <a:buChar char="v"/>
            </a:pPr>
            <a:endParaRPr lang="en-IN" sz="2400" dirty="0" smtClean="0"/>
          </a:p>
          <a:p>
            <a:pPr>
              <a:buFont typeface="Wingdings" pitchFamily="2" charset="2"/>
              <a:buChar char="v"/>
            </a:pPr>
            <a:endParaRPr lang="en-IN" sz="2400" dirty="0" smtClean="0"/>
          </a:p>
          <a:p>
            <a:pPr marL="0" indent="0">
              <a:buNone/>
            </a:pPr>
            <a:endParaRPr lang="en-IN" sz="2400" dirty="0"/>
          </a:p>
          <a:p>
            <a:pPr>
              <a:buFont typeface="Wingdings" panose="05000000000000000000" pitchFamily="2" charset="2"/>
              <a:buChar char="v"/>
            </a:pPr>
            <a:endParaRPr lang="en-IN" sz="2400" dirty="0" smtClean="0"/>
          </a:p>
          <a:p>
            <a:pPr marL="0" indent="0">
              <a:buNone/>
            </a:pPr>
            <a:endParaRPr lang="en-IN" sz="2400" dirty="0" smtClean="0"/>
          </a:p>
        </p:txBody>
      </p:sp>
      <p:sp>
        <p:nvSpPr>
          <p:cNvPr id="7" name="Date Placeholder 6"/>
          <p:cNvSpPr>
            <a:spLocks noGrp="1"/>
          </p:cNvSpPr>
          <p:nvPr>
            <p:ph type="dt" sz="half" idx="10"/>
          </p:nvPr>
        </p:nvSpPr>
        <p:spPr/>
        <p:txBody>
          <a:bodyPr/>
          <a:lstStyle/>
          <a:p>
            <a:r>
              <a:rPr lang="en-US" dirty="0" smtClean="0"/>
              <a:t>09/26/2018</a:t>
            </a:r>
            <a:endParaRPr lang="en-US" dirty="0"/>
          </a:p>
        </p:txBody>
      </p:sp>
      <p:sp>
        <p:nvSpPr>
          <p:cNvPr id="6" name="Footer Placeholder 5"/>
          <p:cNvSpPr>
            <a:spLocks noGrp="1"/>
          </p:cNvSpPr>
          <p:nvPr>
            <p:ph type="ftr" sz="quarter" idx="11"/>
          </p:nvPr>
        </p:nvSpPr>
        <p:spPr/>
        <p:txBody>
          <a:bodyPr/>
          <a:lstStyle/>
          <a:p>
            <a:r>
              <a:rPr lang="en-US" dirty="0" smtClean="0"/>
              <a:t>Dept of CSE,MACE Kothamangalam</a:t>
            </a:r>
            <a:endParaRPr lang="en-US" dirty="0"/>
          </a:p>
        </p:txBody>
      </p:sp>
      <p:sp>
        <p:nvSpPr>
          <p:cNvPr id="8" name="Slide Number Placeholder 7"/>
          <p:cNvSpPr>
            <a:spLocks noGrp="1"/>
          </p:cNvSpPr>
          <p:nvPr>
            <p:ph type="sldNum" sz="quarter" idx="12"/>
          </p:nvPr>
        </p:nvSpPr>
        <p:spPr/>
        <p:txBody>
          <a:bodyPr/>
          <a:lstStyle/>
          <a:p>
            <a:fld id="{629637A9-119A-49DA-BD12-AAC58B377D80}" type="slidenum">
              <a:rPr lang="en-US" smtClean="0"/>
              <a:pPr/>
              <a:t>9</a:t>
            </a:fld>
            <a:endParaRPr lang="en-US" dirty="0"/>
          </a:p>
        </p:txBody>
      </p:sp>
      <p:sp>
        <p:nvSpPr>
          <p:cNvPr id="9" name="TextBox 8"/>
          <p:cNvSpPr txBox="1"/>
          <p:nvPr/>
        </p:nvSpPr>
        <p:spPr>
          <a:xfrm>
            <a:off x="203200" y="217714"/>
            <a:ext cx="7744428" cy="600164"/>
          </a:xfrm>
          <a:prstGeom prst="rect">
            <a:avLst/>
          </a:prstGeom>
          <a:noFill/>
        </p:spPr>
        <p:txBody>
          <a:bodyPr wrap="none" rtlCol="0">
            <a:spAutoFit/>
          </a:bodyPr>
          <a:lstStyle/>
          <a:p>
            <a:r>
              <a:rPr lang="en-US" sz="1100" dirty="0">
                <a:latin typeface="Times New Roman" pitchFamily="18" charset="0"/>
                <a:cs typeface="Times New Roman" pitchFamily="18" charset="0"/>
              </a:rPr>
              <a:t>A HYBRID APPROACH FOR IDENTIFICATION  OF MANHOLE AND STAIRCASE TO ASSIST VISUALLY CHALLENGED</a:t>
            </a:r>
          </a:p>
          <a:p>
            <a:endParaRPr lang="en-US" sz="1100" dirty="0" smtClean="0">
              <a:latin typeface="Times New Roman" pitchFamily="18" charset="0"/>
              <a:cs typeface="Times New Roman" pitchFamily="18" charset="0"/>
            </a:endParaRPr>
          </a:p>
          <a:p>
            <a:endParaRPr lang="en-US" sz="1100" dirty="0"/>
          </a:p>
        </p:txBody>
      </p:sp>
      <p:sp>
        <p:nvSpPr>
          <p:cNvPr id="10" name="TextBox 9"/>
          <p:cNvSpPr txBox="1"/>
          <p:nvPr/>
        </p:nvSpPr>
        <p:spPr>
          <a:xfrm>
            <a:off x="7201982" y="4822372"/>
            <a:ext cx="3621954" cy="276999"/>
          </a:xfrm>
          <a:prstGeom prst="rect">
            <a:avLst/>
          </a:prstGeom>
          <a:noFill/>
        </p:spPr>
        <p:txBody>
          <a:bodyPr wrap="none" rtlCol="0">
            <a:spAutoFit/>
          </a:bodyPr>
          <a:lstStyle/>
          <a:p>
            <a:r>
              <a:rPr lang="en-IN" sz="1200" dirty="0" smtClean="0">
                <a:solidFill>
                  <a:schemeClr val="tx1">
                    <a:lumMod val="85000"/>
                    <a:lumOff val="15000"/>
                  </a:schemeClr>
                </a:solidFill>
                <a:latin typeface="Times New Roman" pitchFamily="18" charset="0"/>
                <a:cs typeface="Times New Roman" pitchFamily="18" charset="0"/>
              </a:rPr>
              <a:t>Courtesy:https://ieeexplore.ieee.org/document/8314695</a:t>
            </a:r>
            <a:endParaRPr lang="en-IN" sz="1200" dirty="0">
              <a:solidFill>
                <a:schemeClr val="tx1">
                  <a:lumMod val="85000"/>
                  <a:lumOff val="15000"/>
                </a:schemeClr>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6047" y="2200212"/>
            <a:ext cx="5893824" cy="2414651"/>
          </a:xfrm>
          <a:prstGeom prst="rect">
            <a:avLst/>
          </a:prstGeom>
        </p:spPr>
      </p:pic>
    </p:spTree>
    <p:extLst>
      <p:ext uri="{BB962C8B-B14F-4D97-AF65-F5344CB8AC3E}">
        <p14:creationId xmlns:p14="http://schemas.microsoft.com/office/powerpoint/2010/main" val="2332572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4608</TotalTime>
  <Words>1690</Words>
  <Application>Microsoft Office PowerPoint</Application>
  <PresentationFormat>Custom</PresentationFormat>
  <Paragraphs>398</Paragraphs>
  <Slides>28</Slides>
  <Notes>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A HYBRID APPROACH FOR IDENTIFICATION  OF MANHOLE AND STAIRCASE TO ASSIST VISUALLY CHALLENGED    </vt:lpstr>
      <vt:lpstr>CONTENTS</vt:lpstr>
      <vt:lpstr>INTRODUCTION</vt:lpstr>
      <vt:lpstr>INTRODUCTION(Contd..)</vt:lpstr>
      <vt:lpstr>HARDWARE COMPONENTS</vt:lpstr>
      <vt:lpstr>ULTRASONIC SENSORS</vt:lpstr>
      <vt:lpstr>VIBRATOR</vt:lpstr>
      <vt:lpstr>SENSOR RANGE</vt:lpstr>
      <vt:lpstr>ARDUINO</vt:lpstr>
      <vt:lpstr>HC-05 BLUETOOTH</vt:lpstr>
      <vt:lpstr>SCHEMATIC DIAGRAM</vt:lpstr>
      <vt:lpstr>IDENTIFICATION OF MAN HOLES</vt:lpstr>
      <vt:lpstr>ARCHITECTURE OF MANHOLE DETECTION</vt:lpstr>
      <vt:lpstr>THRESHOLD VALUES</vt:lpstr>
      <vt:lpstr>THRESHOLD VALUES(CONT..)</vt:lpstr>
      <vt:lpstr>THRESHOLD VALUES(CONT..)</vt:lpstr>
      <vt:lpstr> THRESHOLD IDENTIFICATION BASED ON MEDIAN VALUE</vt:lpstr>
      <vt:lpstr>GMM FOR MANHOLE DETECTION</vt:lpstr>
      <vt:lpstr>STAIRCASE DETECTION</vt:lpstr>
      <vt:lpstr> IDENTIFICATION OF STAIRCASE  </vt:lpstr>
      <vt:lpstr> SURF BASED STAIRCASE DETECTION </vt:lpstr>
      <vt:lpstr>SURF ALGORITHM</vt:lpstr>
      <vt:lpstr>BIVARIATE GAUSSIAN MIXTURE MODEL</vt:lpstr>
      <vt:lpstr> ULTRASONIC SENSOR BASED STAIRCASE DETECTION</vt:lpstr>
      <vt:lpstr>CONCLUSION</vt:lpstr>
      <vt:lpstr>REFERENCES</vt:lpstr>
      <vt:lpstr>REFERENCES(Contd..)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WEARABLE HAND DEVICE FOR SIGN LANGUAGE INTERPRETATION SYSTEM WITH SENSORS FUSION</dc:title>
  <dc:creator>hp</dc:creator>
  <cp:lastModifiedBy>Dilna V</cp:lastModifiedBy>
  <cp:revision>243</cp:revision>
  <dcterms:created xsi:type="dcterms:W3CDTF">2018-08-07T12:12:15Z</dcterms:created>
  <dcterms:modified xsi:type="dcterms:W3CDTF">2018-09-26T06:03:44Z</dcterms:modified>
</cp:coreProperties>
</file>