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83" r:id="rId3"/>
    <p:sldId id="266" r:id="rId4"/>
    <p:sldId id="267" r:id="rId5"/>
    <p:sldId id="282" r:id="rId6"/>
    <p:sldId id="268" r:id="rId7"/>
    <p:sldId id="269" r:id="rId8"/>
    <p:sldId id="270" r:id="rId9"/>
    <p:sldId id="291" r:id="rId10"/>
    <p:sldId id="272" r:id="rId11"/>
    <p:sldId id="273" r:id="rId12"/>
    <p:sldId id="275" r:id="rId13"/>
    <p:sldId id="284" r:id="rId14"/>
    <p:sldId id="271" r:id="rId15"/>
    <p:sldId id="281" r:id="rId16"/>
    <p:sldId id="259" r:id="rId17"/>
    <p:sldId id="257" r:id="rId18"/>
    <p:sldId id="258" r:id="rId19"/>
    <p:sldId id="260" r:id="rId20"/>
    <p:sldId id="292" r:id="rId21"/>
    <p:sldId id="262" r:id="rId22"/>
    <p:sldId id="261" r:id="rId23"/>
    <p:sldId id="263" r:id="rId24"/>
    <p:sldId id="274" r:id="rId25"/>
    <p:sldId id="264" r:id="rId26"/>
    <p:sldId id="277" r:id="rId27"/>
    <p:sldId id="276" r:id="rId28"/>
    <p:sldId id="280" r:id="rId29"/>
    <p:sldId id="279" r:id="rId30"/>
    <p:sldId id="287" r:id="rId31"/>
    <p:sldId id="290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C4366-10E0-41DD-921A-263C31133799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1C1EC-7FAA-417C-9586-5143B862A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89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Google pic </a:t>
            </a:r>
            <a:r>
              <a:rPr lang="en-IN" dirty="0" err="1"/>
              <a:t>mathi</a:t>
            </a:r>
            <a:r>
              <a:rPr lang="en-IN" dirty="0"/>
              <a:t>  </a:t>
            </a:r>
            <a:r>
              <a:rPr lang="en-IN" dirty="0" err="1"/>
              <a:t>url</a:t>
            </a:r>
            <a:r>
              <a:rPr lang="en-IN" dirty="0"/>
              <a:t> , subpoint . </a:t>
            </a:r>
            <a:r>
              <a:rPr lang="en-IN" dirty="0" err="1"/>
              <a:t>mathi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1EC-7FAA-417C-9586-5143B862AC3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Improves extensibility and fault tolerance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1EC-7FAA-417C-9586-5143B862AC3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4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n/w attached s/m, fibre channel, internet small computer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1EC-7FAA-417C-9586-5143B862AC3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8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Server,client,storage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1EC-7FAA-417C-9586-5143B862AC3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77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Limited </a:t>
            </a:r>
            <a:r>
              <a:rPr lang="en-IN" dirty="0" err="1"/>
              <a:t>bw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1EC-7FAA-417C-9586-5143B862AC3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13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service data storage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1EC-7FAA-417C-9586-5143B862AC3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7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1EC-7FAA-417C-9586-5143B862AC3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6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53D2-2FCB-40BA-85AD-E8A6E535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88471-62D4-4377-91D4-E9F269857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1610-D0F5-4C19-90D3-9B09B9AE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140F-1AC4-48AA-A63E-114776960E2A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3B48-9480-4ADE-AEF7-51189EE2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1A5D-84E7-49C8-86CB-145AD7BA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8239-DED8-4454-A386-43239309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4EA03-32FE-4A98-9095-4565DA432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E702-BB23-4F8C-AE13-3CA9A7AC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9C76-4AD2-4FDB-A7D6-3CCA1A7119E1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3C5B-C4F0-4F54-AB98-4A68CF65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8B30B-03EB-4D84-9D9C-A4C377CC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16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50EBD-F128-461C-A593-933743CEE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61DA-8D9A-48D9-A580-9A9F1E37C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171F-A5D7-45B9-85A5-56052450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8E-DA19-4FF7-883E-B058C01B1023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C196-0DEE-4CE0-B15A-7A18C851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B1C2-017C-41EB-8E19-964289E9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0143-119D-4265-A4E7-306A7B32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36E5-6EC7-4ED6-812E-6A526D2B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762A-F62E-4B1D-9FF6-B435C876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73E-4522-4075-9283-1862186F5820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8D865-5FC7-45A3-A823-EB94EB48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4ED5-C4B0-46E6-8580-F9877E54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D47F-ABC8-4479-83B8-0E5300B5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68B-6666-4F80-9CD5-2A39FF93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EA62-5FE5-4B0A-8130-F2540964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442B-CEFE-4F5F-949D-1E3969C4B7D6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C0EF-3FA2-40C9-974E-B25E3339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83D4-2661-4447-B949-415975BC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158-7045-490B-A6F7-014882FC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DECE-2EC0-4786-AFE1-4034D6387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DEAB-8D7C-4E02-9878-CD7074A61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9A916-B8B5-4465-B28F-D72D772E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2480-DA8E-4E42-98B4-C965AE1337FC}" type="datetime1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01DDB-899B-4F8D-AFC0-3A811C0D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3487-0705-4DCF-80F3-71FD6E53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0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2595-5C22-411F-82DE-10CB96D5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1783-C4EB-4327-802C-E54EB25E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7F2A-9DDC-444D-9867-08474472A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F3366-6C07-41DD-B87B-8B330E452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34D2E-5BE3-4235-8516-1B206D97D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3167E-A544-4E69-B1EF-7AA27330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2B-B23C-4035-AE7F-6C69409BAD47}" type="datetime1">
              <a:rPr lang="en-IN" smtClean="0"/>
              <a:t>25-09-2018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7520F-056C-4469-8256-45E1B17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51D8F-4CC2-4F0D-81FD-FED2A6B8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33E0-7732-45BF-92A6-711F96A3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1D5DD-05D0-4937-918A-14A5FA04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C02C-EE9C-4CB6-BF0D-43E8731FA63D}" type="datetime1">
              <a:rPr lang="en-IN" smtClean="0"/>
              <a:t>25-09-2018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F5621-2BB3-43BF-AFD4-FC1EE65B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43DBF-3B9B-49D1-9187-2BB3518F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5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9A612-1111-42A1-86E8-94B2092D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C4BB-716E-4812-BF70-67C900F99DFC}" type="datetime1">
              <a:rPr lang="en-IN" smtClean="0"/>
              <a:t>25-09-2018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AA880-60EC-425A-9CA1-E24BD377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08C4-1565-41AD-8349-62D2269C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9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F39C-64F8-4122-90A9-98A8EB89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AC01-EE52-4797-9853-E47D3645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ACD11-E931-495B-A964-E61540AE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267AA-B994-426D-8C94-AF8966BD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34F1-665B-4F0B-8239-E58E4C9F47EE}" type="datetime1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868D9-0809-462D-9EA7-11E3B3BC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94AF1-AD81-48E1-8C2F-1BA1AEA1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1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2313-8888-4700-8FB6-9974ACE3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01CD3-6E8F-49F0-802E-E2BD33196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C516E-6743-457D-9691-1037DA46F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AA226-BBC1-4471-BE9E-9AF18976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C7B6-F944-4DED-93D0-E14615DD9AE1}" type="datetime1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1C3FB-2032-4ACA-9CA5-DD011A7C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DA97D-48D0-4CB3-ADC9-D6BB1401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6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C4671-C724-4165-8C78-424AB0F4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3EED9-34A7-4022-BF6B-441C6183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8153-8726-44DC-AE68-A24BB79DB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C0C3-35AF-4FA5-AD7C-34324D24F144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8F4E-E37C-49D6-B7CB-31741C57F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66BF-6CB3-4660-8F05-31C7A8A6F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012C-84A7-4F7A-9001-91B40FD7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0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DCAE-676A-4BF8-AE40-03143446D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3AE8C-3ACE-48AA-8F12-579578EC5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326879" cy="2603453"/>
          </a:xfrm>
        </p:spPr>
        <p:txBody>
          <a:bodyPr/>
          <a:lstStyle/>
          <a:p>
            <a:r>
              <a:rPr lang="en-IN" dirty="0"/>
              <a:t>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INDHU.P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NO:29 S7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CSE,MACE Kothamangalam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12,2018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370B1-3D38-4BCC-B487-FBF2E060CCD0}"/>
              </a:ext>
            </a:extLst>
          </p:cNvPr>
          <p:cNvSpPr/>
          <p:nvPr/>
        </p:nvSpPr>
        <p:spPr>
          <a:xfrm>
            <a:off x="1341120" y="1076325"/>
            <a:ext cx="9326880" cy="25257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IN SMART SYSTEMS</a:t>
            </a:r>
          </a:p>
        </p:txBody>
      </p:sp>
    </p:spTree>
    <p:extLst>
      <p:ext uri="{BB962C8B-B14F-4D97-AF65-F5344CB8AC3E}">
        <p14:creationId xmlns:p14="http://schemas.microsoft.com/office/powerpoint/2010/main" val="417041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75F1-2FB8-4189-B63D-1247B61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TIER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DC018-B818-4C38-8CC6-52046900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85" y="1825625"/>
            <a:ext cx="6681829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0189B6-996B-4A24-8406-FA8C67CB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402-6762-4A04-B01E-446267829395}" type="datetime1">
              <a:rPr lang="en-IN" smtClean="0"/>
              <a:t>25-09-2018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F1DD62-1EC8-41AD-BB06-2C1DE75A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8FFD74-6DA3-4F46-9BB9-4379BBFB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10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1F28F-A543-4B36-8D15-574B51723695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2CCBC-62F0-482A-805B-24BFB093F612}"/>
              </a:ext>
            </a:extLst>
          </p:cNvPr>
          <p:cNvSpPr txBox="1"/>
          <p:nvPr/>
        </p:nvSpPr>
        <p:spPr>
          <a:xfrm>
            <a:off x="6844682" y="6142623"/>
            <a:ext cx="478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https://ieeexplore.ieee.org/document/8368197</a:t>
            </a:r>
          </a:p>
        </p:txBody>
      </p:sp>
    </p:spTree>
    <p:extLst>
      <p:ext uri="{BB962C8B-B14F-4D97-AF65-F5344CB8AC3E}">
        <p14:creationId xmlns:p14="http://schemas.microsoft.com/office/powerpoint/2010/main" val="213456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EE84-8D1C-4889-B630-DA182C45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TIER ARCHITECTURE(cont..)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C55E-F716-4B50-BF61-741F6F57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ACCESS LAYER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,Smart watch , Mobile , IOT devices 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request =&gt;Border gateway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80B4-1155-44E0-967A-5F3502E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BE57-2740-4701-B121-62F55538C636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98B6-0188-4722-9547-F1D0C68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53C3-0826-4895-8585-69634143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11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8FC07-1619-4CD7-BD7A-7952E7356B92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190780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F346-E5E0-4B42-8AC5-C14B1B41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TIER ARCHITECTURE(cont..)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5045-60E2-481F-865C-51D8B8F3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 LAYER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device sub-layer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nodes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response time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 permanent storage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elimination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D22D6-5D14-48A9-B055-5BC21B75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3DEA-39E7-4E4B-ADA8-612303F420D9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54A65-4FE3-419A-90B8-8E8FA72C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FED5-5BF0-4E6D-A0B8-6AD00832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12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CE777-F6D5-443B-863A-6C52AF12F701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101854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E8C8-158A-4AB9-9F52-8656F418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TIER ARCHITECTURE(cont..)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5B3E-ACFC-4F6D-B47B-6A17C60E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device management and coordination sub-layer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device manager server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fog device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resources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information in real time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gateway devices=&gt; fog to cloud </a:t>
            </a:r>
          </a:p>
          <a:p>
            <a:pPr marL="914400" lvl="2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2245-3A5E-44FE-8DF1-A014A73C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73E-4522-4075-9283-1862186F5820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E40CE-69D0-4707-A2A7-13350D16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FA2C-6EC3-47BA-953C-D148EFF7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13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0383B-80DF-47A7-80A2-E018EAC8CD41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344059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3B1E-B25D-4DA4-B2B1-96C20845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TIER ARCHITECTURE(cont..)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6F2CF-4ABD-4518-84FD-B09B76B2B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74" y="1332816"/>
            <a:ext cx="6986726" cy="485485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AA839B-F3C5-4C3F-859B-348FD2E9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24D-0D8D-4A02-BAB7-69E9F5411C81}" type="datetime1">
              <a:rPr lang="en-IN" smtClean="0"/>
              <a:t>25-09-2018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A5B13E-DCD2-4423-82D8-4790875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EB5963-3374-483F-B5C5-DAB76909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14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EB3F-D870-452C-A3CF-3823870D7FC6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A4233-31A3-4529-915F-59ADB56D70C2}"/>
              </a:ext>
            </a:extLst>
          </p:cNvPr>
          <p:cNvSpPr/>
          <p:nvPr/>
        </p:nvSpPr>
        <p:spPr>
          <a:xfrm>
            <a:off x="6744181" y="6102735"/>
            <a:ext cx="4765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Courtesy:https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://ieeexplore.ieee.org/document/8368187</a:t>
            </a:r>
          </a:p>
        </p:txBody>
      </p:sp>
    </p:spTree>
    <p:extLst>
      <p:ext uri="{BB962C8B-B14F-4D97-AF65-F5344CB8AC3E}">
        <p14:creationId xmlns:p14="http://schemas.microsoft.com/office/powerpoint/2010/main" val="356167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5BE4-FBF4-451A-855A-3E184B7F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TIER ARCHITECTURE(cont..)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FCAD-EEB6-495D-9AFB-CF975C5D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DATA CENTER LAYER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servers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computations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storage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with historical data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64E0-C3BF-45B5-AED1-A0EE5C8D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7100-846B-49FD-9450-4C75A1782A65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64BE0-894F-45A6-9679-FB9138B3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71FB-E990-4C9D-9337-B5E4A72B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15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E29A3-EECF-48CB-B5C0-751B503078F2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413534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DEB2-1E3C-4396-BADC-2E59052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ENABLERS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00E0-8891-4AFA-AACF-2AD08DE2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physical server to run individual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environments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Technologies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Hypervisor(Virtual Machine Monitor)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software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and runs the VM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applications inside application containers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multiple process like 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9D52-406A-4636-B4A0-3220A7DC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BBDC-7B8D-45CB-9095-2B5B37198C0C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3ED8B-E903-445C-9C75-90AEEF4E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596D-23BD-4455-B087-8D002EAD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16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4851F-FDDF-4531-BB5E-5C8F6381C643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290562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E8E-9D90-4844-A9B4-7643D5AD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TECHNOLOGY(cont..)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2896-8E19-42BE-A7E9-C6A09AA3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QOE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Measurement of service provided by fog nodes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Customer-centric</a:t>
            </a:r>
          </a:p>
          <a:p>
            <a:pPr lvl="2"/>
            <a:endParaRPr lang="en-IN" sz="2400" dirty="0"/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using UEM(user expectation metrics)</a:t>
            </a:r>
          </a:p>
          <a:p>
            <a:pPr lvl="4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resources</a:t>
            </a:r>
          </a:p>
          <a:p>
            <a:pPr lvl="4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time</a:t>
            </a:r>
          </a:p>
          <a:p>
            <a:pPr lvl="4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A95B-9EB5-4B28-80DF-54DC4957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3FB-2EEE-48C3-9914-C5672BF9571F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292B-823E-4C29-B0F8-6FD36C5C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8E88-A021-4C15-9B71-360DA541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17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CDBDA-B13B-402C-BE37-9B7C78D1CACF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395225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E5AB-5AC2-457F-9D40-36436A8C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TECHNOLOGY(cont..)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00A9-5233-4565-B6F5-874A122E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performance of a service</a:t>
            </a:r>
          </a:p>
          <a:p>
            <a:pPr lvl="1"/>
            <a:endParaRPr lang="en-IN" dirty="0"/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standard should be maintained</a:t>
            </a:r>
          </a:p>
          <a:p>
            <a:pPr lvl="1"/>
            <a:endParaRPr lang="en-IN" b="1" dirty="0"/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5FAE-B9BE-4D17-AE17-B9EA8E8C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E702-92F8-462C-9542-CE064C249C15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14D-2219-41B5-90F0-7751EE4E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B422-9467-4F63-8E93-5BC4B728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18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965C6-30EB-4A24-BE39-2FB7BC98908A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260151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3E1C-BDC9-4A2B-966A-860F5F9A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4FCD-CDBB-4314-B002-539F601E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4950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36A89-38BF-4F2B-BABC-0FCD3ABC1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09" y="1422079"/>
            <a:ext cx="9106678" cy="456698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02A3FA7-6276-4B62-8BA3-CE60B800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7D96-81A7-4603-8EC5-6FF7CF41753D}" type="datetime1">
              <a:rPr lang="en-IN" smtClean="0"/>
              <a:t>25-09-2018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A9C338-16AD-433E-BE25-1111A632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60517C-1CF2-43B5-8740-5C4985F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19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FBB2C-DF8E-444D-88D1-3644354C4B3A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9D40F-7FD1-4281-A040-FBBFF5A0B177}"/>
              </a:ext>
            </a:extLst>
          </p:cNvPr>
          <p:cNvSpPr/>
          <p:nvPr/>
        </p:nvSpPr>
        <p:spPr>
          <a:xfrm>
            <a:off x="6418981" y="6154321"/>
            <a:ext cx="48168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https://ieeexplore.ieee.org/document/8368197</a:t>
            </a:r>
          </a:p>
        </p:txBody>
      </p:sp>
    </p:spTree>
    <p:extLst>
      <p:ext uri="{BB962C8B-B14F-4D97-AF65-F5344CB8AC3E}">
        <p14:creationId xmlns:p14="http://schemas.microsoft.com/office/powerpoint/2010/main" val="181458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F981-E2E8-477D-90AA-E98CD691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82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7E1F-893C-47B3-9CB1-58F361FE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COMPUTING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OF CC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 TIER ARCHITECTURE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MODEL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MODELING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BFF-422C-4E84-909F-3F7C183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F-3CA4-41DE-A20B-E6E203E31BBE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C809-DA1F-481D-A8A3-617578C1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A710-2AAF-4AE8-B316-26FB76B7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2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CCA98-B061-4484-B980-AD924B68F92B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421481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4A07-9102-4564-A9ED-781149FF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AFF2-75E2-4B87-869F-C20D3880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set G={V,E}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F913-3CBB-4EBC-BD3F-B80A31B1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73E-4522-4075-9283-1862186F5820}" type="datetime1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AFA24-F56B-4B6A-B1BD-1A748CDF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D055-3732-4799-B283-9AD459D7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20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D600B-FE7B-473F-B7FE-9CC61E8CE0EF}"/>
              </a:ext>
            </a:extLst>
          </p:cNvPr>
          <p:cNvSpPr/>
          <p:nvPr/>
        </p:nvSpPr>
        <p:spPr>
          <a:xfrm>
            <a:off x="202162" y="103515"/>
            <a:ext cx="76728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E5E34-8CCD-4D97-80D2-E6E9C79A2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79" y="2146040"/>
            <a:ext cx="4348765" cy="1522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DEF132-F3B6-4795-A787-55A2A248C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50" y="3550622"/>
            <a:ext cx="4479936" cy="1286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7B4136-3D02-4993-B687-64639F9E9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54" y="4316294"/>
            <a:ext cx="6965492" cy="1099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F1ED0-BCA1-451D-B139-B030124DE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65" y="5016116"/>
            <a:ext cx="7345935" cy="10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97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05A3-B9BB-45AC-B71F-1A5A5A80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MODELING(cont..)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56F7-C106-49AD-A5E7-D3559896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connected directly through OTN.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transport, multiplexing, switching, management, supervision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 nodes - every vertex is reachable from every other 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C54B-4FEC-465A-A4F1-148EB6A3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BDD1-B8A1-485C-A6C7-D220B2D45F16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AE0EF-EA4D-4B05-848E-8DC671EE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AE42-4B0F-4054-BB3D-71E2AEE4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21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539BC-8D0B-4E27-8359-BFD4B829F77F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C5C53-C716-4EC6-B8CC-BC421763A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11" y="1569949"/>
            <a:ext cx="6050132" cy="775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BD19DC-816D-4C08-B0DE-28408756E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47" y="2254333"/>
            <a:ext cx="6218660" cy="775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92395-DAF4-4A0E-8359-F05C236AC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04" y="3003727"/>
            <a:ext cx="4741496" cy="7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D241-3381-4C3A-A8D4-27BE9807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TYPES IN SMART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A29-0039-4663-B36B-236551B8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Intensive computing with high performance servers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Example-Video surveillance image</a:t>
            </a:r>
          </a:p>
          <a:p>
            <a:r>
              <a:rPr lang="en-IN" dirty="0"/>
              <a:t>STS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Semi permanent storage of data uploaded by terminal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Energy consumption in storage processing are small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Example- Real time services by sensors</a:t>
            </a:r>
          </a:p>
          <a:p>
            <a:r>
              <a:rPr lang="en-IN" dirty="0"/>
              <a:t>SS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dedicated services logic processing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 Virtual desktop services, VM or Containers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6856-AB32-4A68-8E88-2B6ECA85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1367-D361-4295-BA7E-6F2E51FD1239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5B358-4E04-4039-B222-A36C4BFC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9EC1-0F4E-49DC-8BA8-E53DC7A6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22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D0706-B0B2-4D34-AEAF-5F1C039EBFBF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309892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BD83-94A2-4C63-A6FE-8FA26FA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F93B-B9A0-4F04-BCF3-7376CE0A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Load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in fog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encoding information using fewer bits than the original representation.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Lossless compression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bits by identifying and eliminating statistical redundancy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ratio(ɸ) – ratio of service request processed by data center</a:t>
            </a:r>
          </a:p>
          <a:p>
            <a:pPr lvl="2"/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A2D1-FD49-4266-B460-28F009A6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5BCC-772D-4DDA-BE88-9EA89D552B77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2729-F639-444B-A99A-09780640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65CF8-8ED8-491D-BA2B-7362DA77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23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8BD3B-97A1-414C-A14F-C213952D0CAB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248011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7EB0-13C6-4A6F-89F3-855530B0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INDICATORS(cont..)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EF5C29-AC61-47A4-B9A1-D5045FC71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31" y="2043363"/>
            <a:ext cx="7893697" cy="15069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3423-DE66-49B7-AF6C-13BC1C4E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B471-7F72-440F-98FC-CD33671EC055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EED7-E5E2-401E-8821-281AB79B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4BB3-940F-4EE1-A387-4E51EA0D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24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8C43C-F039-4ED2-A963-305DEF869958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ADA634-C364-4840-B220-84DB67E9E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98" y="4345234"/>
            <a:ext cx="7411586" cy="1688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F91DA2-4066-45BA-A4EF-C043C8CE0554}"/>
              </a:ext>
            </a:extLst>
          </p:cNvPr>
          <p:cNvSpPr txBox="1"/>
          <p:nvPr/>
        </p:nvSpPr>
        <p:spPr>
          <a:xfrm>
            <a:off x="838200" y="1761922"/>
            <a:ext cx="467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34737-C284-411D-8D26-1B8FB228902A}"/>
              </a:ext>
            </a:extLst>
          </p:cNvPr>
          <p:cNvSpPr txBox="1"/>
          <p:nvPr/>
        </p:nvSpPr>
        <p:spPr>
          <a:xfrm>
            <a:off x="905522" y="3530894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data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ECDE-94E9-4731-9168-9E257117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INDICATORS(cont..)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E4E3-55B5-4FF2-A0B4-E175B9D2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7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Latency</a:t>
            </a:r>
          </a:p>
          <a:p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Delay</a:t>
            </a:r>
          </a:p>
          <a:p>
            <a:pPr lvl="1"/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it takes to push the packet's bits onto the link</a:t>
            </a:r>
            <a:endParaRPr lang="en-IN" sz="5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Queuing delay  </a:t>
            </a:r>
          </a:p>
          <a:p>
            <a:pPr lvl="1"/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the packet spends in routing queues</a:t>
            </a:r>
          </a:p>
          <a:p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delay </a:t>
            </a:r>
          </a:p>
          <a:p>
            <a:pPr lvl="1"/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routers take to process the packet header</a:t>
            </a:r>
          </a:p>
          <a:p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  </a:t>
            </a:r>
          </a:p>
          <a:p>
            <a:pPr lvl="1"/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a signal to reach its destination</a:t>
            </a:r>
          </a:p>
          <a:p>
            <a:pPr marL="914400" lvl="2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IN" dirty="0"/>
          </a:p>
          <a:p>
            <a:pPr lvl="2">
              <a:buFont typeface="Wingdings" panose="05000000000000000000" pitchFamily="2" charset="2"/>
              <a:buChar char="ü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D214-55DB-4E20-8C54-1B32968F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AD2C-FCC5-4D85-910E-B8EEF58100F2}" type="datetime1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50A1-7D67-4F39-8458-2A2ABE9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3C430-2D01-46CD-875A-11BB2464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25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C829D-9E32-42ED-A46D-2DDADCE877D0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2201781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EB88-26BF-47AD-87F3-44E53E85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INDICATORS(cont..)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41B6F-C5F9-4387-893A-EED18914E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3" y="1353923"/>
            <a:ext cx="10691327" cy="480039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DD8F3-91B8-4C07-B722-B0DA719C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C181-5493-425A-B4EA-5B6BFC69976A}" type="datetime1">
              <a:rPr lang="en-IN" smtClean="0"/>
              <a:t>25-09-2018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0E843-E515-4F09-B3B0-B884F9A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E1C2-F2D4-464D-9D7F-CF15AF8B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26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9809C-6C36-453A-9DB2-371CA39966AD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BE3B1-6EAC-4D99-A3DB-8DC1938E9DD1}"/>
              </a:ext>
            </a:extLst>
          </p:cNvPr>
          <p:cNvSpPr/>
          <p:nvPr/>
        </p:nvSpPr>
        <p:spPr>
          <a:xfrm>
            <a:off x="6565002" y="6017796"/>
            <a:ext cx="4720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Courtesy:https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://ieeexplore.ieee.org/document/8368189</a:t>
            </a:r>
          </a:p>
        </p:txBody>
      </p:sp>
    </p:spTree>
    <p:extLst>
      <p:ext uri="{BB962C8B-B14F-4D97-AF65-F5344CB8AC3E}">
        <p14:creationId xmlns:p14="http://schemas.microsoft.com/office/powerpoint/2010/main" val="269366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E8D-EB53-4B44-9E4E-419D36D1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INDICATORS(cont..)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709A-2280-4AED-B02D-4C5BC78E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 - The time from the source sending a packet to the destination receiving it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 - Maximum throughput of a logical or physical communication path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Latency or changes in Bandwidth will affect the amount of time required for a set of data to travel from point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point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∝ (1/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and bandwidth define the speed and capacity of a network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47EA-5476-470B-81E0-03295390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847B-EBF6-45D8-821B-4B04FB5CB571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28FB-9294-4763-AAF8-B902D09A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3FCF-F119-4599-8763-468DC097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27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5ACA3-AC6C-4897-A59E-8E5AD9F4A91C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2537540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8A55-E3CA-45A0-AB93-A9657064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A4354B-4E99-42BD-8D09-0229288E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FB2-6B0E-4640-95E7-4E05003930F7}" type="datetime1">
              <a:rPr lang="en-IN" smtClean="0"/>
              <a:t>25-09-2018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6AF3C-5C3E-4C5C-9952-0BD3418D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7E32AD-9A9F-4B00-824C-1BF07018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28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42945-DBA1-4473-8500-AF68923A344D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C7693-6D1C-45AB-8D1D-160DDEAC38C5}"/>
              </a:ext>
            </a:extLst>
          </p:cNvPr>
          <p:cNvSpPr/>
          <p:nvPr/>
        </p:nvSpPr>
        <p:spPr>
          <a:xfrm>
            <a:off x="509033" y="6140956"/>
            <a:ext cx="532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Courtesy:https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://ieeexplore.ieee.org/document/8368189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4CBC79-78C4-42FC-90EF-07F07FD3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18" y="1231641"/>
            <a:ext cx="7746484" cy="4909315"/>
          </a:xfrm>
        </p:spPr>
      </p:pic>
    </p:spTree>
    <p:extLst>
      <p:ext uri="{BB962C8B-B14F-4D97-AF65-F5344CB8AC3E}">
        <p14:creationId xmlns:p14="http://schemas.microsoft.com/office/powerpoint/2010/main" val="3864587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7948-B11A-442A-8720-54B9D90E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C6CF-4DA4-4478-AB2A-9F3E2D705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algorithm in smart health monitoring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number of health attribute values, prefixed the threshold value for each  attribute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current state of patient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Determine attributes for current context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Calculate DOI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IF(DOI VALUE IN ABNORMAL RANGE) THEN  STATE=Unsafe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State=safe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state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Trigger Event _Occurrence=True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Generate early warning signal to responder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Send vital data to cloud storage for analysis  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57CF-0AFD-4D8D-B7CD-8739A922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00A-5E4A-4A9F-BE3F-F499E19F807F}" type="datetime1">
              <a:rPr lang="en-IN" smtClean="0"/>
              <a:t>26-09-2018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20B5-9882-4E05-B018-4CA7DD58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99665-EA27-43AB-9679-DD7FD6FE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29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00AC5-1BC1-4C85-81DD-067E2E8F4881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83712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B3E0-9755-4550-929A-84FB6B9C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36512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CC07-4F3B-46F5-9658-FA7CCD3D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Internetworking of physical devices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of data without Human to human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to computer interaction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IOT devices increased 8.4 billion (2017)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will be 30 billion devices by 2020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connected vehicles =&gt;250 millions (2020)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generated by IOT devices is huge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F0BB-0340-417C-9DFC-38D8B922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8E9E-B2E8-4496-B385-A5D017E7A40A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1F49-5CD5-4516-8DC6-0B5F9779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E59E-9975-429A-83C6-985BDEED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3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B7232-0E86-4648-8B5B-50E69E709A70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199476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F5A9-B6E5-4B16-9C5E-4129E0BD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APPLICATIONS(cont..)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268E-0535-42CE-8836-C621DF9F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Vehicles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and interactions :cars to cars, cars to access points, access points to access points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fog helps in CV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awareness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interactions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latency</a:t>
            </a:r>
          </a:p>
          <a:p>
            <a:pPr lvl="2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DC73-7D3B-4908-A836-A03D654C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73E-4522-4075-9283-1862186F5820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2D02-AC40-4AB6-9D5A-19047BF4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DCCB-9D25-439B-B4D8-F776690A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80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5026-E213-47B3-92AA-376F5445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4EF7-E749-435D-BE45-5E13173E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produced by IOT is huge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have limitations in real time applications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extends cloud services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is more efficient in case of high performance devices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up three tier architecture helps to reduce latency, conserves bandwidth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 of new data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fog is better than traditional data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30C0-41CA-450B-B136-63DDAE81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73E-4522-4075-9283-1862186F5820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AEE7-F6FA-4447-9449-630420BC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53F9-B9E9-4D90-8827-F1153220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0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0C23-66DE-4401-8CD6-085BEDBC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F32D-1054-4111-9268-921A2226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Y. Yan, Y. Qian, H. Sharif, D. Tipper, "A survey on smart grid communication infrastructures: Motivations requirements and challenges", 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Surveys Tuts.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15, pp. 5-20, 1st Quart 2013.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F. Ye, Y. Qian, R. Q. Hu, "Energy efficient self-sustaining wireless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network design for smart grid", 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Smart Grid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1, pp. 220-229, Jan. 2015.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P. Verma, S. K.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"Fog assisted-IoT enabled patient health monitoring in smart homes",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Things Journal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S. 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Alzahrani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"Sensing for the Internet of Things and its applications",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5th Int. Conf. Future Internet Things Cloud Workshops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FiCloudW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88-92, Aug. 2017.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Sivanathan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Sherratt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H.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Gharakheili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Sivaraman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Vishwanath, "Low-cost flow-based security solutions for smart-home IoT devices", 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IEEE Int. Conf. Adv. 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Telecommun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(ANTS)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1-6, Nov. 2016.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04B5-EC61-4B98-A870-861494FF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73E-4522-4075-9283-1862186F5820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1A14-9AC7-4D75-92D8-1E5C1BD4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0B9F-F67C-43D8-B1F7-FB255C05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79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8F29-1345-4600-B4B9-0A473D7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F69-EE1D-4759-95FE-E2C2DBA4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BB29-F82D-4D44-A3F7-36FB55A3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73E-4522-4075-9283-1862186F5820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21750-914B-4002-986C-200A71E4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65A5-F292-4C3E-99B4-A7241506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3CE5-D3DB-4F0B-BE96-EB1343E2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93CEB-2F53-4237-A6AF-90956D2D3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69" y="1118940"/>
            <a:ext cx="6773662" cy="45413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1199D-6457-49FE-8C5C-EEA963A2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2C28-35FE-4031-9A86-417059CCBCCE}" type="datetime1">
              <a:rPr lang="en-IN" smtClean="0"/>
              <a:t>25-09-2018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94F9-C190-4157-96AB-F3C9720F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90B1-F73B-4E67-8A6C-4FE23EC6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4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CD5618-2228-4CDC-B288-CDEC9D441623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AB559-9685-452E-81FE-B9EED7D24565}"/>
              </a:ext>
            </a:extLst>
          </p:cNvPr>
          <p:cNvSpPr txBox="1"/>
          <p:nvPr/>
        </p:nvSpPr>
        <p:spPr>
          <a:xfrm>
            <a:off x="1261369" y="5720243"/>
            <a:ext cx="4834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https://www.winsystems.com/cloud-fog-and-edge/</a:t>
            </a:r>
          </a:p>
        </p:txBody>
      </p:sp>
    </p:spTree>
    <p:extLst>
      <p:ext uri="{BB962C8B-B14F-4D97-AF65-F5344CB8AC3E}">
        <p14:creationId xmlns:p14="http://schemas.microsoft.com/office/powerpoint/2010/main" val="194625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67F-60EB-4571-958D-47AAE3BA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FE4E-E900-430F-80D2-D8A20923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 based on the internet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access files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applications from any device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Pay-per-use business model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all of the connected devices work together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complex computation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FD824-97B8-4A0D-99B4-7D43D2C5D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10" y="658720"/>
            <a:ext cx="4504063" cy="323564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9E0211-B5D5-4672-9BA9-C2DEEF38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3083-C20F-496B-BEA5-C1BFE857FFDA}" type="datetime1">
              <a:rPr lang="en-IN" smtClean="0"/>
              <a:t>25-09-2018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3A593A-8092-4A83-80FD-135534FA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E3CBED-9785-47D6-B5DF-D6BF0132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5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13E60-5BD6-4237-BC90-6F137E3A5E56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BABFA-2918-46A5-AF1D-88EBF410A49D}"/>
              </a:ext>
            </a:extLst>
          </p:cNvPr>
          <p:cNvSpPr txBox="1"/>
          <p:nvPr/>
        </p:nvSpPr>
        <p:spPr>
          <a:xfrm>
            <a:off x="6480699" y="3832017"/>
            <a:ext cx="603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https://www.terminalworks.com/blog/fog-computing </a:t>
            </a:r>
          </a:p>
        </p:txBody>
      </p:sp>
    </p:spTree>
    <p:extLst>
      <p:ext uri="{BB962C8B-B14F-4D97-AF65-F5344CB8AC3E}">
        <p14:creationId xmlns:p14="http://schemas.microsoft.com/office/powerpoint/2010/main" val="97055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130-D646-4C84-8F65-6699146B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2597-DB68-447D-8E5F-3E521993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bandwidth constraints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Response time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Latency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 location awareness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A649-9053-44A9-8909-869A6113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7B47-1519-4F4E-A6F4-1B85C079540D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DD2A-9B69-4F24-8404-5BD7528A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71D7-6102-4516-A86D-6E6490D6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6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00EEC-2E2E-4CAA-843C-8A55D19A36C1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305056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961E-26BA-4878-9439-7045ECDB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6710-22F0-46EC-94A6-E116786D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 or fogging is a term coined by CISCO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cloud nearer to IOT devices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layer between cloud and devices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middleware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= IOT + Cloud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83EE1-CFAB-46D4-AD32-36078308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85" y="3288865"/>
            <a:ext cx="4470431" cy="33580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4C45D-D798-4066-94B6-FB608CBE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A45B-A4F7-438E-8190-1E083B72515D}" type="datetime1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AF9CF-CD43-4356-856A-8AC7A3AF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564E-670C-4AB2-8CEC-8C09024A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7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204803-4ECE-4300-A390-667EE05588A6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D8867-79B6-4D50-A9A4-4B911A509CF5}"/>
              </a:ext>
            </a:extLst>
          </p:cNvPr>
          <p:cNvSpPr/>
          <p:nvPr/>
        </p:nvSpPr>
        <p:spPr>
          <a:xfrm>
            <a:off x="2138587" y="5805089"/>
            <a:ext cx="47567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https://www.terminalworks.com/blog/fog-computing </a:t>
            </a:r>
          </a:p>
        </p:txBody>
      </p:sp>
    </p:spTree>
    <p:extLst>
      <p:ext uri="{BB962C8B-B14F-4D97-AF65-F5344CB8AC3E}">
        <p14:creationId xmlns:p14="http://schemas.microsoft.com/office/powerpoint/2010/main" val="48241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CC6A-A2E1-4BE0-BA91-E22613F9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91DA-4295-45E0-A52A-518A4F86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bandwidth and volume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geographical distribution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service latency and congestion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2F5BC-B196-465D-898E-388CBE65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7F5D-64BB-4301-BE82-5B4CFE545DAF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72FB3-AE0D-45E4-A2A5-8F50FF2C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30FE-C136-424C-A838-1392163F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8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B9661-32CF-4356-82AD-C61516FB33F3}"/>
              </a:ext>
            </a:extLst>
          </p:cNvPr>
          <p:cNvSpPr/>
          <p:nvPr/>
        </p:nvSpPr>
        <p:spPr>
          <a:xfrm>
            <a:off x="71020" y="177553"/>
            <a:ext cx="8111231" cy="346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384620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ABDB-B0A8-4A41-912C-B3B51433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FOG?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57DF-EF97-46BA-B7D9-260A18DE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QOS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to its end users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8490A-EC60-4A08-AD8F-D8B3607C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73E-4522-4075-9283-1862186F5820}" type="datetime1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E66E-E248-4C6F-9900-DE1DCA14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CSE,MACE Kothamangalam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640A-F68B-46F1-BDBD-1424C2FB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012C-84A7-4F7A-9001-91B40FD72B91}" type="slidenum">
              <a:rPr lang="en-IN" smtClean="0"/>
              <a:t>9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A272E-1003-4B7B-B4A0-E38FA70882BC}"/>
              </a:ext>
            </a:extLst>
          </p:cNvPr>
          <p:cNvSpPr/>
          <p:nvPr/>
        </p:nvSpPr>
        <p:spPr>
          <a:xfrm>
            <a:off x="265922" y="47238"/>
            <a:ext cx="7887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AND SUITABILITY ASSESSMENT OF DATA CENTER BASED ON FOG COMPUTING </a:t>
            </a:r>
          </a:p>
        </p:txBody>
      </p:sp>
    </p:spTree>
    <p:extLst>
      <p:ext uri="{BB962C8B-B14F-4D97-AF65-F5344CB8AC3E}">
        <p14:creationId xmlns:p14="http://schemas.microsoft.com/office/powerpoint/2010/main" val="271614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Microsoft Office PowerPoint</Application>
  <PresentationFormat>Widescreen</PresentationFormat>
  <Paragraphs>385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CONTENTS</vt:lpstr>
      <vt:lpstr>IOT </vt:lpstr>
      <vt:lpstr>IOT (cont.)</vt:lpstr>
      <vt:lpstr>CLOUD COMPUTING</vt:lpstr>
      <vt:lpstr>CHALLENGES </vt:lpstr>
      <vt:lpstr>FOG</vt:lpstr>
      <vt:lpstr>WHY FOG?</vt:lpstr>
      <vt:lpstr>WHY FOG?</vt:lpstr>
      <vt:lpstr>THREE TIER ARCHITECTURE</vt:lpstr>
      <vt:lpstr>THREE TIER ARCHITECTURE(cont..)</vt:lpstr>
      <vt:lpstr>THREE TIER ARCHITECTURE(cont..)</vt:lpstr>
      <vt:lpstr>THREE TIER ARCHITECTURE(cont..)</vt:lpstr>
      <vt:lpstr>THREE TIER ARCHITECTURE(cont..)</vt:lpstr>
      <vt:lpstr>THREE TIER ARCHITECTURE(cont..)</vt:lpstr>
      <vt:lpstr>FOG ENABLERS</vt:lpstr>
      <vt:lpstr>EFFECTS OF TECHNOLOGY(cont..)</vt:lpstr>
      <vt:lpstr>EFFECTS OF TECHNOLOGY(cont..)</vt:lpstr>
      <vt:lpstr>NETWORK MODELING</vt:lpstr>
      <vt:lpstr>NETWORK MODELING</vt:lpstr>
      <vt:lpstr>NETWORK MODELING(cont..)</vt:lpstr>
      <vt:lpstr>SERVICE TYPES IN SMART SYSTEMS</vt:lpstr>
      <vt:lpstr>PERFORMANCE INDICATORS</vt:lpstr>
      <vt:lpstr>PERFORMANCE INDICATORS(cont..)</vt:lpstr>
      <vt:lpstr>PERFORMANCE INDICATORS(cont..)</vt:lpstr>
      <vt:lpstr>PERFORMANCE INDICATORS(cont..)</vt:lpstr>
      <vt:lpstr>PERFORMANCE INDICATORS(cont..)</vt:lpstr>
      <vt:lpstr>COMPARISON</vt:lpstr>
      <vt:lpstr>APPLICATIONS</vt:lpstr>
      <vt:lpstr>APPLICATIONS(cont..)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Indhu P H</dc:creator>
  <cp:lastModifiedBy>Indhu P H</cp:lastModifiedBy>
  <cp:revision>108</cp:revision>
  <dcterms:created xsi:type="dcterms:W3CDTF">2018-09-09T06:07:02Z</dcterms:created>
  <dcterms:modified xsi:type="dcterms:W3CDTF">2018-09-26T06:18:46Z</dcterms:modified>
</cp:coreProperties>
</file>