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77" r:id="rId5"/>
    <p:sldId id="259" r:id="rId6"/>
    <p:sldId id="275" r:id="rId7"/>
    <p:sldId id="260" r:id="rId8"/>
    <p:sldId id="276" r:id="rId9"/>
    <p:sldId id="279" r:id="rId10"/>
    <p:sldId id="261" r:id="rId11"/>
    <p:sldId id="263" r:id="rId12"/>
    <p:sldId id="262" r:id="rId13"/>
    <p:sldId id="283" r:id="rId14"/>
    <p:sldId id="265" r:id="rId15"/>
    <p:sldId id="264" r:id="rId16"/>
    <p:sldId id="281" r:id="rId17"/>
    <p:sldId id="266" r:id="rId18"/>
    <p:sldId id="267" r:id="rId19"/>
    <p:sldId id="268" r:id="rId20"/>
    <p:sldId id="269" r:id="rId21"/>
    <p:sldId id="270" r:id="rId22"/>
    <p:sldId id="271" r:id="rId23"/>
    <p:sldId id="286" r:id="rId24"/>
    <p:sldId id="285" r:id="rId25"/>
    <p:sldId id="288" r:id="rId26"/>
    <p:sldId id="284" r:id="rId27"/>
    <p:sldId id="273" r:id="rId28"/>
    <p:sldId id="274" r:id="rId29"/>
    <p:sldId id="289" r:id="rId30"/>
    <p:sldId id="287" r:id="rId31"/>
    <p:sldId id="28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1DA9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5" autoAdjust="0"/>
    <p:restoredTop sz="94660"/>
  </p:normalViewPr>
  <p:slideViewPr>
    <p:cSldViewPr>
      <p:cViewPr>
        <p:scale>
          <a:sx n="66" d="100"/>
          <a:sy n="66" d="100"/>
        </p:scale>
        <p:origin x="-1530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74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E364D-F5B1-4D23-BE23-F685C5EDBA7E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F01CC-E437-4AE1-B358-447A9A046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105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92C3E-F1D3-4AE5-8D69-F679CB6E075A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1F684-7F1E-4740-8E0E-80636D472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428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F684-7F1E-4740-8E0E-80636D472AF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484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F684-7F1E-4740-8E0E-80636D472AF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41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F684-7F1E-4740-8E0E-80636D472AF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361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352799"/>
          </a:xfrm>
        </p:spPr>
        <p:txBody>
          <a:bodyPr/>
          <a:lstStyle/>
          <a:p>
            <a:r>
              <a:rPr lang="en-US" sz="3200" b="1" dirty="0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 BALANCE AND FUSION FOR UNDER WATER IMAGE ENHANCEMENT</a:t>
            </a:r>
            <a:endParaRPr lang="en-GB" sz="3200" b="1" dirty="0">
              <a:solidFill>
                <a:srgbClr val="241DA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600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ABHAY BALAN</a:t>
            </a:r>
          </a:p>
          <a:p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No:2  S7 B-Tech CSE</a:t>
            </a:r>
          </a:p>
          <a:p>
            <a:r>
              <a:rPr lang="en-GB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MACE </a:t>
            </a:r>
            <a:r>
              <a:rPr lang="en-GB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Kothamangalam</a:t>
            </a:r>
            <a:endParaRPr lang="en-GB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September,2018</a:t>
            </a:r>
            <a:endParaRPr lang="en-GB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638175" y="6324600"/>
            <a:ext cx="2085975" cy="365125"/>
          </a:xfrm>
        </p:spPr>
        <p:txBody>
          <a:bodyPr/>
          <a:lstStyle/>
          <a:p>
            <a:r>
              <a:rPr lang="en-US" dirty="0" smtClean="0"/>
              <a:t>13/09/18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971800" y="6324600"/>
            <a:ext cx="3455635" cy="365125"/>
          </a:xfrm>
        </p:spPr>
        <p:txBody>
          <a:bodyPr/>
          <a:lstStyle/>
          <a:p>
            <a:r>
              <a:rPr lang="en-US" dirty="0"/>
              <a:t> Dept</a:t>
            </a:r>
            <a:r>
              <a:rPr lang="en-US" dirty="0" smtClean="0"/>
              <a:t>. of CSE, MACE </a:t>
            </a:r>
            <a:r>
              <a:rPr lang="en-US" dirty="0" err="1" smtClean="0"/>
              <a:t>Kothamangalam</a:t>
            </a:r>
            <a:endParaRPr lang="en-US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76200" y="7961"/>
            <a:ext cx="55626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COLOR BALANCE AND FUSION FOR UNDER WATER IMAGE ENHANCEMENT</a:t>
            </a:r>
          </a:p>
        </p:txBody>
      </p:sp>
    </p:spTree>
    <p:extLst>
      <p:ext uri="{BB962C8B-B14F-4D97-AF65-F5344CB8AC3E}">
        <p14:creationId xmlns:p14="http://schemas.microsoft.com/office/powerpoint/2010/main" val="182123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GB" sz="4000" b="1" dirty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method- </a:t>
            </a:r>
            <a:r>
              <a:rPr lang="en-GB" sz="4000" b="1" dirty="0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GB" sz="4000" b="1" dirty="0">
              <a:solidFill>
                <a:srgbClr val="241DA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76400"/>
            <a:ext cx="7543800" cy="4191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image approach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require  specialized hardware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require previous knowledge (UW conditions)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independent of the camera settings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improves the accuracy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76200" y="7961"/>
            <a:ext cx="55626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COLOR BALANCE AND FUSION FOR UNDER WATER IMAGE ENHANCEMENT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dirty="0" smtClean="0"/>
              <a:t>9/13/2018</a:t>
            </a:r>
            <a:endParaRPr lang="en-US" dirty="0"/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2971800" y="6324600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 Dept. of CSE, MACE Kothamangalam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1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GB" sz="4000" b="1" dirty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method- </a:t>
            </a:r>
            <a:r>
              <a:rPr lang="en-GB" sz="4000" b="1" dirty="0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endParaRPr lang="en-GB" sz="4000" b="1" dirty="0">
              <a:solidFill>
                <a:srgbClr val="241DA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324600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43460" y="2159357"/>
            <a:ext cx="1828800" cy="762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Gamma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Correction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39496" y="3294844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Multiscale</a:t>
            </a:r>
          </a:p>
          <a:p>
            <a:pPr algn="ctr"/>
            <a:r>
              <a:rPr lang="en-US" b="1" dirty="0" smtClean="0"/>
              <a:t>Fusion</a:t>
            </a:r>
            <a:endParaRPr lang="en-GB" b="1" dirty="0"/>
          </a:p>
        </p:txBody>
      </p:sp>
      <p:sp>
        <p:nvSpPr>
          <p:cNvPr id="10" name="Rectangle 9"/>
          <p:cNvSpPr/>
          <p:nvPr/>
        </p:nvSpPr>
        <p:spPr>
          <a:xfrm>
            <a:off x="1572296" y="3273379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White Balancing</a:t>
            </a:r>
            <a:endParaRPr lang="en-GB" b="1" dirty="0"/>
          </a:p>
        </p:txBody>
      </p:sp>
      <p:sp>
        <p:nvSpPr>
          <p:cNvPr id="12" name="Rectangle 11"/>
          <p:cNvSpPr/>
          <p:nvPr/>
        </p:nvSpPr>
        <p:spPr>
          <a:xfrm>
            <a:off x="3705896" y="4261833"/>
            <a:ext cx="1828800" cy="762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Sharpening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3" name="Bent Arrow 12"/>
          <p:cNvSpPr/>
          <p:nvPr/>
        </p:nvSpPr>
        <p:spPr>
          <a:xfrm>
            <a:off x="2371860" y="2389030"/>
            <a:ext cx="1371600" cy="838200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Bent Arrow 14"/>
          <p:cNvSpPr/>
          <p:nvPr/>
        </p:nvSpPr>
        <p:spPr>
          <a:xfrm flipV="1">
            <a:off x="2424448" y="4035379"/>
            <a:ext cx="1281447" cy="836054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pc="600" dirty="0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rot="5400000">
            <a:off x="5878670" y="2169554"/>
            <a:ext cx="800635" cy="1407016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/>
          <p:nvPr/>
        </p:nvSpPr>
        <p:spPr>
          <a:xfrm rot="5400000" flipH="1">
            <a:off x="5882425" y="3729505"/>
            <a:ext cx="793124" cy="1447800"/>
          </a:xfrm>
          <a:prstGeom prst="bentArrow">
            <a:avLst>
              <a:gd name="adj1" fmla="val 31495"/>
              <a:gd name="adj2" fmla="val 25000"/>
              <a:gd name="adj3" fmla="val 27648"/>
              <a:gd name="adj4" fmla="val 437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1224566" y="3474611"/>
            <a:ext cx="304800" cy="40246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7696200" y="3453146"/>
            <a:ext cx="304800" cy="40246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0745" y="351149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</a:t>
            </a:r>
            <a:endParaRPr lang="en-GB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917204" y="348627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</a:t>
            </a:r>
            <a:endParaRPr lang="en-GB" b="1" dirty="0"/>
          </a:p>
        </p:txBody>
      </p:sp>
      <p:sp>
        <p:nvSpPr>
          <p:cNvPr id="18" name="Footer Placeholder 5"/>
          <p:cNvSpPr txBox="1">
            <a:spLocks/>
          </p:cNvSpPr>
          <p:nvPr/>
        </p:nvSpPr>
        <p:spPr>
          <a:xfrm>
            <a:off x="76200" y="7961"/>
            <a:ext cx="55626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COLOR BALANCE AND FUSION FOR UNDER WATER IMAGE ENHANCEMENT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dirty="0" smtClean="0"/>
              <a:t>9/13/2018</a:t>
            </a:r>
            <a:endParaRPr lang="en-US" dirty="0"/>
          </a:p>
        </p:txBody>
      </p:sp>
      <p:sp>
        <p:nvSpPr>
          <p:cNvPr id="20" name="Footer Placeholder 5"/>
          <p:cNvSpPr txBox="1">
            <a:spLocks/>
          </p:cNvSpPr>
          <p:nvPr/>
        </p:nvSpPr>
        <p:spPr>
          <a:xfrm>
            <a:off x="2971800" y="6324600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 Dept. of CSE, MACE Kothamangalam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9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White Balancing</a:t>
            </a:r>
            <a:endParaRPr lang="en-GB" sz="4000" b="1" dirty="0">
              <a:solidFill>
                <a:srgbClr val="241DA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95400"/>
            <a:ext cx="7543800" cy="48307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Aim: Compensating absorbed colour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Removing the undesired colour </a:t>
            </a:r>
            <a:r>
              <a:rPr lang="en-GB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castings </a:t>
            </a:r>
            <a:endParaRPr lang="en-GB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Green channel is well preserved under water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Stronger attenuation induced on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Compensate the lose of red first</a:t>
            </a:r>
          </a:p>
          <a:p>
            <a:pPr marL="0" indent="0">
              <a:lnSpc>
                <a:spcPct val="150000"/>
              </a:lnSpc>
              <a:buNone/>
            </a:pPr>
            <a:endParaRPr lang="en-GB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GB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GB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76200" y="7961"/>
            <a:ext cx="55626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COLOR BALANCE AND FUSION FOR UNDER WATER IMAGE ENHANCEMENT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dirty="0" smtClean="0"/>
              <a:t>9/13/2018</a:t>
            </a:r>
            <a:endParaRPr lang="en-US" dirty="0"/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2971800" y="6324600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Dept. of CSE, MACE </a:t>
            </a:r>
            <a:r>
              <a:rPr lang="en-US" dirty="0" err="1" smtClean="0"/>
              <a:t>Kothamangalam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Gray World Assumption</a:t>
            </a:r>
            <a:endParaRPr lang="en-GB" sz="4000" b="1" dirty="0">
              <a:solidFill>
                <a:srgbClr val="241DA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Average value of all channels of a image is </a:t>
            </a:r>
            <a:r>
              <a:rPr lang="en-GB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Gray</a:t>
            </a:r>
            <a:endParaRPr lang="en-GB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Good distribution of colours in the scene</a:t>
            </a:r>
            <a:endParaRPr lang="en-US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Assume all channels have same mean value before attenuation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Deference reflects, attenuation of red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Composition of red only highly attenuated regions</a:t>
            </a:r>
          </a:p>
          <a:p>
            <a:pPr marL="0" indent="0">
              <a:lnSpc>
                <a:spcPct val="150000"/>
              </a:lnSpc>
              <a:buNone/>
            </a:pPr>
            <a:endParaRPr lang="en-GB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GB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GB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76200" y="7961"/>
            <a:ext cx="55626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COLOR BALANCE AND FUSION FOR UNDER WATER IMAGE ENHANCEMENT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dirty="0" smtClean="0"/>
              <a:t>9/13/2018</a:t>
            </a:r>
            <a:endParaRPr lang="en-US" dirty="0"/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2971800" y="6324600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Dept. of CSE, MACE </a:t>
            </a:r>
            <a:r>
              <a:rPr lang="en-US" dirty="0" err="1" smtClean="0"/>
              <a:t>Kothamangalam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0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3800" b="1" dirty="0" smtClean="0">
                <a:effectLst/>
              </a:rPr>
              <a:t>Compensated Red Chanel</a:t>
            </a:r>
            <a:endParaRPr lang="en-GB" sz="3800" b="1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7924800" cy="50593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Compensated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adding fraction of green channel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Equation: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Irc(x)= Ir(x)+α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.(Igm − Irm).(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1− Ir(x)).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Ig(x)</a:t>
            </a:r>
          </a:p>
          <a:p>
            <a:pPr marL="1828800" lvl="4" indent="0">
              <a:spcBef>
                <a:spcPts val="600"/>
              </a:spcBef>
              <a:buNone/>
            </a:pP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Irc :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ompensated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channel </a:t>
            </a: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spcBef>
                <a:spcPts val="600"/>
              </a:spcBef>
              <a:buNone/>
            </a:pP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colour 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 of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of 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1828800" lvl="4" indent="0">
              <a:spcBef>
                <a:spcPts val="600"/>
              </a:spcBef>
              <a:buNone/>
            </a:pP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 :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reen colour channel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of I</a:t>
            </a:r>
          </a:p>
          <a:p>
            <a:pPr marL="1828800" lvl="4" indent="0">
              <a:spcBef>
                <a:spcPts val="600"/>
              </a:spcBef>
              <a:buNone/>
            </a:pP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Igm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value of Ig</a:t>
            </a:r>
          </a:p>
          <a:p>
            <a:pPr marL="1828800" lvl="4" indent="0">
              <a:spcBef>
                <a:spcPts val="600"/>
              </a:spcBef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value of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spcBef>
                <a:spcPts val="600"/>
              </a:spcBef>
              <a:buNone/>
            </a:pP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l-G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 (here 1)</a:t>
            </a:r>
          </a:p>
          <a:p>
            <a:pPr marL="1828800" lvl="1" indent="0">
              <a:lnSpc>
                <a:spcPct val="150000"/>
              </a:lnSpc>
              <a:spcBef>
                <a:spcPts val="600"/>
              </a:spcBef>
              <a:buNone/>
            </a:pPr>
            <a:endParaRPr lang="pt-BR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1" indent="0">
              <a:lnSpc>
                <a:spcPct val="150000"/>
              </a:lnSpc>
              <a:spcBef>
                <a:spcPts val="600"/>
              </a:spcBef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76200" y="7961"/>
            <a:ext cx="55626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COLOR BALANCE AND FUSION FOR UNDER WATER IMAGE ENHANCEMENT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dirty="0" smtClean="0"/>
              <a:t>9/13/2018</a:t>
            </a:r>
            <a:endParaRPr lang="en-US" dirty="0"/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2971800" y="6324600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Dept. of CSE, MACE </a:t>
            </a:r>
            <a:r>
              <a:rPr lang="en-US" dirty="0" err="1" smtClean="0"/>
              <a:t>Kothamangalam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9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000" b="1" dirty="0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40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19200"/>
            <a:ext cx="2257425" cy="20424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85" r="1154"/>
          <a:stretch/>
        </p:blipFill>
        <p:spPr>
          <a:xfrm>
            <a:off x="5238750" y="3975146"/>
            <a:ext cx="2063750" cy="18873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05" r="25397" b="2028"/>
          <a:stretch/>
        </p:blipFill>
        <p:spPr>
          <a:xfrm>
            <a:off x="1447800" y="4034424"/>
            <a:ext cx="2057400" cy="17899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5" r="50796"/>
          <a:stretch/>
        </p:blipFill>
        <p:spPr>
          <a:xfrm>
            <a:off x="6216794" y="1195263"/>
            <a:ext cx="2171411" cy="20903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4762" b="1968"/>
          <a:stretch/>
        </p:blipFill>
        <p:spPr>
          <a:xfrm>
            <a:off x="3429000" y="1243137"/>
            <a:ext cx="2331368" cy="2042432"/>
          </a:xfrm>
          <a:prstGeom prst="rect">
            <a:avLst/>
          </a:prstGeom>
        </p:spPr>
      </p:pic>
      <p:sp>
        <p:nvSpPr>
          <p:cNvPr id="11" name="Footer Placeholder 5"/>
          <p:cNvSpPr txBox="1">
            <a:spLocks/>
          </p:cNvSpPr>
          <p:nvPr/>
        </p:nvSpPr>
        <p:spPr>
          <a:xfrm>
            <a:off x="76200" y="7961"/>
            <a:ext cx="55626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COLOR BALANCE AND FUSION FOR UNDER WATER IMAGE ENHANCEMENT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dirty="0" smtClean="0"/>
              <a:t>9/13/2018</a:t>
            </a:r>
            <a:endParaRPr lang="en-US" dirty="0"/>
          </a:p>
        </p:txBody>
      </p:sp>
      <p:sp>
        <p:nvSpPr>
          <p:cNvPr id="13" name="Footer Placeholder 5"/>
          <p:cNvSpPr txBox="1">
            <a:spLocks/>
          </p:cNvSpPr>
          <p:nvPr/>
        </p:nvSpPr>
        <p:spPr>
          <a:xfrm>
            <a:off x="2971800" y="6324600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Dept. of CSE, MACE </a:t>
            </a:r>
            <a:r>
              <a:rPr lang="en-US" dirty="0" err="1" smtClean="0"/>
              <a:t>Kothamangalam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38800" y="5824379"/>
            <a:ext cx="2899746" cy="553998"/>
          </a:xfrm>
          <a:prstGeom prst="rect">
            <a:avLst/>
          </a:prstGeom>
        </p:spPr>
        <p:txBody>
          <a:bodyPr vert="horz" wrap="square" lIns="45720" tIns="45720" rIns="91440" bIns="45720" rtlCol="0" anchor="ctr">
            <a:spAutoFit/>
          </a:bodyPr>
          <a:lstStyle/>
          <a:p>
            <a:r>
              <a:rPr lang="en-US" sz="1500" dirty="0" smtClean="0"/>
              <a:t>(</a:t>
            </a:r>
            <a:r>
              <a:rPr lang="en-US" sz="1500" dirty="0"/>
              <a:t>courtesy</a:t>
            </a:r>
            <a:r>
              <a:rPr lang="en-US" sz="1500" dirty="0" smtClean="0"/>
              <a:t>: </a:t>
            </a:r>
            <a:r>
              <a:rPr lang="en-US" sz="1500" dirty="0"/>
              <a:t>http://ieeexplore.org)</a:t>
            </a:r>
          </a:p>
          <a:p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367294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3800" b="1" dirty="0" smtClean="0">
                <a:effectLst/>
              </a:rPr>
              <a:t>Compensated Blue Chanel</a:t>
            </a:r>
            <a:endParaRPr lang="en-GB" sz="3800" b="1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7924800" cy="50593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to absorption by Organic mater , turbidity </a:t>
            </a:r>
            <a:endPara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Equation: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Ibc(x)= Ib(x)+α</a:t>
            </a:r>
            <a:r>
              <a:rPr lang="de-DE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.(Igm </a:t>
            </a:r>
            <a:r>
              <a:rPr lang="de-DE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de-DE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</a:t>
            </a:r>
            <a:r>
              <a:rPr lang="de-DE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).(1− Ib(x)).Ig(x</a:t>
            </a:r>
            <a:r>
              <a:rPr lang="de-DE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Ibc :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ompensated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channel </a:t>
            </a: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spcBef>
                <a:spcPts val="600"/>
              </a:spcBef>
              <a:buNone/>
            </a:pP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colour 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 of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of 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1828800" lvl="4" indent="0">
              <a:spcBef>
                <a:spcPts val="600"/>
              </a:spcBef>
              <a:buNone/>
            </a:pP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 : 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colour channel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of I</a:t>
            </a:r>
          </a:p>
          <a:p>
            <a:pPr marL="1828800" lvl="4" indent="0">
              <a:spcBef>
                <a:spcPts val="600"/>
              </a:spcBef>
              <a:buNone/>
            </a:pP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value of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spcBef>
                <a:spcPts val="600"/>
              </a:spcBef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value of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</a:t>
            </a:r>
          </a:p>
          <a:p>
            <a:pPr marL="1828800" lvl="4" indent="0">
              <a:spcBef>
                <a:spcPts val="600"/>
              </a:spcBef>
              <a:buNone/>
            </a:pP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l-G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 (here 1)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1" indent="0">
              <a:lnSpc>
                <a:spcPct val="150000"/>
              </a:lnSpc>
              <a:spcBef>
                <a:spcPts val="600"/>
              </a:spcBef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76200" y="7961"/>
            <a:ext cx="55626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COLOR BALANCE AND FUSION FOR UNDER WATER IMAGE ENHANCEMENT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dirty="0" smtClean="0"/>
              <a:t>9/13/2018</a:t>
            </a:r>
            <a:endParaRPr lang="en-US" dirty="0"/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2971800" y="6324600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Dept. of CSE, MACE </a:t>
            </a:r>
            <a:r>
              <a:rPr lang="en-US" dirty="0" err="1" smtClean="0"/>
              <a:t>Kothamangalam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80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Advantages: White Balancing</a:t>
            </a:r>
            <a:endParaRPr lang="en-GB" sz="4000" b="1" dirty="0">
              <a:solidFill>
                <a:srgbClr val="241DA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754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Reddish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appearance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regions well corrected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Recover color solved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76200" y="7961"/>
            <a:ext cx="55626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COLOR BALANCE AND FUSION FOR UNDER WATER IMAGE ENHANCEMENT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dirty="0" smtClean="0"/>
              <a:t>9/13/2018</a:t>
            </a:r>
            <a:endParaRPr lang="en-US" dirty="0"/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2971800" y="6324600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Dept. of CSE, MACE </a:t>
            </a:r>
            <a:r>
              <a:rPr lang="en-US" dirty="0" err="1" smtClean="0"/>
              <a:t>Kothamangalam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617098"/>
            <a:ext cx="2443604" cy="21216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57800" y="5738790"/>
            <a:ext cx="2899746" cy="553998"/>
          </a:xfrm>
          <a:prstGeom prst="rect">
            <a:avLst/>
          </a:prstGeom>
        </p:spPr>
        <p:txBody>
          <a:bodyPr vert="horz" wrap="square" lIns="45720" tIns="45720" rIns="91440" bIns="45720" rtlCol="0" anchor="ctr">
            <a:spAutoFit/>
          </a:bodyPr>
          <a:lstStyle/>
          <a:p>
            <a:r>
              <a:rPr lang="en-US" sz="1500" dirty="0" smtClean="0"/>
              <a:t>(</a:t>
            </a:r>
            <a:r>
              <a:rPr lang="en-US" sz="1500" dirty="0"/>
              <a:t>courtesy</a:t>
            </a:r>
            <a:r>
              <a:rPr lang="en-US" sz="1500" dirty="0" smtClean="0"/>
              <a:t>: </a:t>
            </a:r>
            <a:r>
              <a:rPr lang="en-US" sz="1500" dirty="0"/>
              <a:t>http://ieeexplore.org)</a:t>
            </a:r>
          </a:p>
          <a:p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7260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4000" b="1" dirty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MULTI-SCALE FUSION </a:t>
            </a:r>
            <a:endParaRPr lang="en-GB" sz="4000" b="1" dirty="0">
              <a:solidFill>
                <a:srgbClr val="241DA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0593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Aim: Enhance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edges &amp; Details of the screen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Deeper than 30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Absorbed colors difficult to recovered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Steps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 of the fusion process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 of the fusion process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Native fusion process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Multiscale fusion process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76200" y="7961"/>
            <a:ext cx="55626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COLOR BALANCE AND FUSION FOR UNDER WATER IMAGE ENHANCEMENT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dirty="0" smtClean="0"/>
              <a:t>9/13/2018</a:t>
            </a:r>
            <a:endParaRPr lang="en-US" dirty="0"/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2971800" y="6324600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Dept. of CSE, MACE </a:t>
            </a:r>
            <a:r>
              <a:rPr lang="en-US" dirty="0" err="1" smtClean="0"/>
              <a:t>Kothamangalam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28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40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of the fusion process</a:t>
            </a:r>
            <a:endParaRPr lang="en-GB" sz="4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Gamma Correction: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Correcting global contrast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difference b/w darker &amp; brighter regions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Sharpening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Un-sharp masking Principle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For enhancing the edges,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(Original image – smooth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blued version of image)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846" b="50000"/>
          <a:stretch/>
        </p:blipFill>
        <p:spPr>
          <a:xfrm>
            <a:off x="5383665" y="1198976"/>
            <a:ext cx="2087539" cy="1696624"/>
          </a:xfrm>
          <a:prstGeom prst="rect">
            <a:avLst/>
          </a:prstGeom>
        </p:spPr>
      </p:pic>
      <p:sp>
        <p:nvSpPr>
          <p:cNvPr id="9" name="Footer Placeholder 5"/>
          <p:cNvSpPr txBox="1">
            <a:spLocks/>
          </p:cNvSpPr>
          <p:nvPr/>
        </p:nvSpPr>
        <p:spPr>
          <a:xfrm>
            <a:off x="76200" y="7961"/>
            <a:ext cx="55626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COLOR BALANCE AND FUSION FOR UNDER WATER IMAGE ENHANCEMENT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dirty="0" smtClean="0"/>
              <a:t>9/13/2018</a:t>
            </a:r>
            <a:endParaRPr lang="en-US" dirty="0"/>
          </a:p>
        </p:txBody>
      </p:sp>
      <p:sp>
        <p:nvSpPr>
          <p:cNvPr id="11" name="Footer Placeholder 5"/>
          <p:cNvSpPr txBox="1">
            <a:spLocks/>
          </p:cNvSpPr>
          <p:nvPr/>
        </p:nvSpPr>
        <p:spPr>
          <a:xfrm>
            <a:off x="2971800" y="6324600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Dept. of CSE, MACE </a:t>
            </a:r>
            <a:r>
              <a:rPr lang="en-US" dirty="0" err="1" smtClean="0"/>
              <a:t>Kothamangalam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55232" y="2819400"/>
            <a:ext cx="2899746" cy="553998"/>
          </a:xfrm>
          <a:prstGeom prst="rect">
            <a:avLst/>
          </a:prstGeom>
        </p:spPr>
        <p:txBody>
          <a:bodyPr vert="horz" wrap="square" lIns="45720" tIns="45720" rIns="91440" bIns="45720" rtlCol="0" anchor="ctr">
            <a:spAutoFit/>
          </a:bodyPr>
          <a:lstStyle/>
          <a:p>
            <a:r>
              <a:rPr lang="en-US" sz="1500" dirty="0" smtClean="0"/>
              <a:t>(</a:t>
            </a:r>
            <a:r>
              <a:rPr lang="en-US" sz="1500" dirty="0"/>
              <a:t>courtesy</a:t>
            </a:r>
            <a:r>
              <a:rPr lang="en-US" sz="1500" dirty="0" smtClean="0"/>
              <a:t>: </a:t>
            </a:r>
            <a:r>
              <a:rPr lang="en-US" sz="1500" dirty="0"/>
              <a:t>http://ieeexplore.org)</a:t>
            </a:r>
          </a:p>
          <a:p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152239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339403"/>
          </a:xfrm>
        </p:spPr>
        <p:txBody>
          <a:bodyPr/>
          <a:lstStyle/>
          <a:p>
            <a:r>
              <a:rPr lang="en-GB" sz="3500" b="1" dirty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Knowledge</a:t>
            </a:r>
            <a:endPara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 </a:t>
            </a:r>
            <a:endPara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method- Advantages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method-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9/13/2018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76200" y="7961"/>
            <a:ext cx="55626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COLOR BALANCE AND FUSION FOR UNDER WATER IMAGE ENHANCEMENT</a:t>
            </a:r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2971800" y="6324600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 Dept. of CSE, MACE Kothamangalam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7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4000" b="1" dirty="0" smtClean="0">
                <a:effectLst/>
              </a:rPr>
              <a:t>Sharpening</a:t>
            </a:r>
            <a:endParaRPr lang="en-GB" sz="4000" b="1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 = I +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β(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−G ∗ I)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G*I = Gaussian filtered image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not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trivial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small : Sharpening fails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large : Over saturated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 = (I +N{I - G*I})/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N{.} =Normalization operator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 and scaling all color pixel intensities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85672"/>
          <a:stretch/>
        </p:blipFill>
        <p:spPr>
          <a:xfrm>
            <a:off x="5715000" y="2743200"/>
            <a:ext cx="2362200" cy="1896521"/>
          </a:xfrm>
          <a:prstGeom prst="rect">
            <a:avLst/>
          </a:prstGeom>
        </p:spPr>
      </p:pic>
      <p:sp>
        <p:nvSpPr>
          <p:cNvPr id="8" name="Footer Placeholder 5"/>
          <p:cNvSpPr txBox="1">
            <a:spLocks/>
          </p:cNvSpPr>
          <p:nvPr/>
        </p:nvSpPr>
        <p:spPr>
          <a:xfrm>
            <a:off x="76200" y="7961"/>
            <a:ext cx="55626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COLOR BALANCE AND FUSION FOR UNDER WATER IMAGE ENHANCEMENT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dirty="0" smtClean="0"/>
              <a:t>9/13/2018</a:t>
            </a:r>
            <a:endParaRPr lang="en-US" dirty="0"/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2971800" y="6324600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Dept. of CSE, MACE </a:t>
            </a:r>
            <a:r>
              <a:rPr lang="en-US" dirty="0" err="1" smtClean="0"/>
              <a:t>Kothamangalam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28648" y="4510217"/>
            <a:ext cx="2899746" cy="553998"/>
          </a:xfrm>
          <a:prstGeom prst="rect">
            <a:avLst/>
          </a:prstGeom>
        </p:spPr>
        <p:txBody>
          <a:bodyPr vert="horz" wrap="square" lIns="45720" tIns="45720" rIns="91440" bIns="45720" rtlCol="0" anchor="ctr">
            <a:spAutoFit/>
          </a:bodyPr>
          <a:lstStyle/>
          <a:p>
            <a:r>
              <a:rPr lang="en-US" sz="1500" dirty="0" smtClean="0"/>
              <a:t>(</a:t>
            </a:r>
            <a:r>
              <a:rPr lang="en-US" sz="1500" dirty="0"/>
              <a:t>courtesy</a:t>
            </a:r>
            <a:r>
              <a:rPr lang="en-US" sz="1500" dirty="0" smtClean="0"/>
              <a:t>: </a:t>
            </a:r>
            <a:r>
              <a:rPr lang="en-US" sz="1500" dirty="0"/>
              <a:t>http://ieeexplore.org)</a:t>
            </a:r>
          </a:p>
          <a:p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321670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241DA9"/>
                </a:solidFill>
                <a:effectLst/>
              </a:rPr>
              <a:t>Weights of the Fusions Process</a:t>
            </a:r>
            <a:endParaRPr lang="en-GB" sz="4000" b="1" dirty="0">
              <a:solidFill>
                <a:srgbClr val="241DA9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590" y="1020762"/>
            <a:ext cx="8229600" cy="54102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 with high weight values more represented in final image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types of weight maps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Laplacian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 map: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 global contrast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not distinguish ramp &amp; flat regions</a:t>
            </a:r>
          </a:p>
          <a:p>
            <a:pPr marL="914400" lvl="2" indent="0">
              <a:lnSpc>
                <a:spcPct val="170000"/>
              </a:lnSpc>
              <a:buNone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0" r="29403"/>
          <a:stretch/>
        </p:blipFill>
        <p:spPr>
          <a:xfrm>
            <a:off x="2362200" y="4495800"/>
            <a:ext cx="4496381" cy="1828800"/>
          </a:xfrm>
          <a:prstGeom prst="rect">
            <a:avLst/>
          </a:prstGeom>
        </p:spPr>
      </p:pic>
      <p:sp>
        <p:nvSpPr>
          <p:cNvPr id="8" name="Footer Placeholder 5"/>
          <p:cNvSpPr txBox="1">
            <a:spLocks/>
          </p:cNvSpPr>
          <p:nvPr/>
        </p:nvSpPr>
        <p:spPr>
          <a:xfrm>
            <a:off x="76200" y="7961"/>
            <a:ext cx="55626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COLOR BALANCE AND FUSION FOR UNDER WATER IMAGE ENHANCEMENT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dirty="0" smtClean="0"/>
              <a:t>9/13/2018</a:t>
            </a:r>
            <a:endParaRPr lang="en-US" dirty="0"/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2971800" y="6324600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Dept. of CSE, MACE </a:t>
            </a:r>
            <a:r>
              <a:rPr lang="en-US" dirty="0" err="1" smtClean="0"/>
              <a:t>Kothamangalam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80540" y="6230163"/>
            <a:ext cx="2899746" cy="553998"/>
          </a:xfrm>
          <a:prstGeom prst="rect">
            <a:avLst/>
          </a:prstGeom>
        </p:spPr>
        <p:txBody>
          <a:bodyPr vert="horz" wrap="square" lIns="45720" tIns="45720" rIns="91440" bIns="45720" rtlCol="0" anchor="ctr">
            <a:spAutoFit/>
          </a:bodyPr>
          <a:lstStyle/>
          <a:p>
            <a:r>
              <a:rPr lang="en-US" sz="1500" dirty="0" smtClean="0"/>
              <a:t>(</a:t>
            </a:r>
            <a:r>
              <a:rPr lang="en-US" sz="1500" dirty="0"/>
              <a:t>courtesy</a:t>
            </a:r>
            <a:r>
              <a:rPr lang="en-US" sz="1500" dirty="0" smtClean="0"/>
              <a:t>: </a:t>
            </a:r>
            <a:r>
              <a:rPr lang="en-US" sz="1500" dirty="0"/>
              <a:t>http://ieeexplore.org)</a:t>
            </a:r>
          </a:p>
          <a:p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96735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4000" b="1" dirty="0">
                <a:solidFill>
                  <a:srgbClr val="241DA9"/>
                </a:solidFill>
                <a:effectLst/>
              </a:rPr>
              <a:t>Weights of the Fusions Process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Saliency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 map:</a:t>
            </a:r>
          </a:p>
          <a:p>
            <a:pPr lvl="2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Aim: All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 value have unique quality</a:t>
            </a:r>
          </a:p>
          <a:p>
            <a:pPr lvl="2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Segmentation – Easy to analyze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Highlighted areas - Saturation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decreases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Saturation weight map:</a:t>
            </a:r>
          </a:p>
          <a:p>
            <a:pPr lvl="2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Enables fusion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lvl="2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deviation between color channels and luminance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Normalized weight Map :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Wk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Wl+Ws+Wsat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70000"/>
              </a:lnSpc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76200" y="7961"/>
            <a:ext cx="55626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COLOR BALANCE AND FUSION FOR UNDER WATER IMAGE ENHANCEMENT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dirty="0" smtClean="0"/>
              <a:t>9/13/2018</a:t>
            </a:r>
            <a:endParaRPr lang="en-US" dirty="0"/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2971800" y="6324600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Dept. of CSE, MACE </a:t>
            </a:r>
            <a:r>
              <a:rPr lang="en-US" dirty="0" err="1" smtClean="0"/>
              <a:t>Kothamangalam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9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4000" b="1" dirty="0">
                <a:solidFill>
                  <a:srgbClr val="241DA9"/>
                </a:solidFill>
                <a:effectLst/>
              </a:rPr>
              <a:t>Native Fusion </a:t>
            </a:r>
            <a:r>
              <a:rPr lang="en-US" sz="4000" b="1" dirty="0" smtClean="0">
                <a:solidFill>
                  <a:srgbClr val="241DA9"/>
                </a:solidFill>
                <a:effectLst/>
              </a:rPr>
              <a:t>Process</a:t>
            </a:r>
            <a:endParaRPr lang="en-GB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533400" y="1079500"/>
                <a:ext cx="9220200" cy="5059363"/>
              </a:xfrm>
            </p:spPr>
            <p:txBody>
              <a:bodyPr>
                <a:normAutofit/>
              </a:bodyPr>
              <a:lstStyle/>
              <a:p>
                <a:pPr lvl="2">
                  <a:lnSpc>
                    <a:spcPct val="170000"/>
                  </a:lnSpc>
                  <a:buFont typeface="Wingdings" panose="05000000000000000000" pitchFamily="2" charset="2"/>
                  <a:buChar char="q"/>
                </a:pP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Reconstructed image R(x)</a:t>
                </a:r>
              </a:p>
              <a:p>
                <a:pPr marL="914400" lvl="2" indent="0">
                  <a:lnSpc>
                    <a:spcPct val="170000"/>
                  </a:lnSpc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Fusing inputs with weight measures at every pixel location</a:t>
                </a:r>
              </a:p>
              <a:p>
                <a:pPr marL="914400" lvl="2" indent="0">
                  <a:lnSpc>
                    <a:spcPct val="170000"/>
                  </a:lnSpc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R(x)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𝑊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𝐼𝑘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2" indent="0">
                  <a:lnSpc>
                    <a:spcPct val="170000"/>
                  </a:lnSpc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k</a:t>
                </a:r>
                <a:r>
                  <a:rPr lang="en-US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input image</a:t>
                </a:r>
              </a:p>
              <a:p>
                <a:pPr marL="914400" lvl="2" indent="0">
                  <a:lnSpc>
                    <a:spcPct val="170000"/>
                  </a:lnSpc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normalized weight map</a:t>
                </a:r>
              </a:p>
              <a:p>
                <a:pPr marL="914400" lvl="2" indent="0">
                  <a:lnSpc>
                    <a:spcPct val="170000"/>
                  </a:lnSpc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Disadvantage: Undesirable halos</a:t>
                </a: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533400" y="1079500"/>
                <a:ext cx="9220200" cy="50593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76200" y="7961"/>
            <a:ext cx="55626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COLOR BALANCE AND FUSION FOR UNDER WATER IMAGE ENHANCEMENT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dirty="0" smtClean="0"/>
              <a:t>9/13/2018</a:t>
            </a:r>
            <a:endParaRPr lang="en-US" dirty="0"/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2971800" y="6324600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Dept. of CSE, MACE </a:t>
            </a:r>
            <a:r>
              <a:rPr lang="en-US" dirty="0" err="1" smtClean="0"/>
              <a:t>Kothamangalam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572000"/>
            <a:ext cx="2495155" cy="15668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38800" y="6138863"/>
            <a:ext cx="2899746" cy="553998"/>
          </a:xfrm>
          <a:prstGeom prst="rect">
            <a:avLst/>
          </a:prstGeom>
        </p:spPr>
        <p:txBody>
          <a:bodyPr vert="horz" wrap="square" lIns="45720" tIns="45720" rIns="91440" bIns="45720" rtlCol="0" anchor="ctr">
            <a:spAutoFit/>
          </a:bodyPr>
          <a:lstStyle/>
          <a:p>
            <a:r>
              <a:rPr lang="en-US" sz="1500" dirty="0" smtClean="0"/>
              <a:t>(</a:t>
            </a:r>
            <a:r>
              <a:rPr lang="en-US" sz="1500" dirty="0"/>
              <a:t>courtesy</a:t>
            </a:r>
            <a:r>
              <a:rPr lang="en-US" sz="1500" dirty="0" smtClean="0"/>
              <a:t>: </a:t>
            </a:r>
            <a:r>
              <a:rPr lang="en-US" sz="1500" dirty="0"/>
              <a:t>http</a:t>
            </a:r>
            <a:r>
              <a:rPr lang="en-US" sz="1500" dirty="0" smtClean="0"/>
              <a:t>://youtube.com)</a:t>
            </a:r>
            <a:endParaRPr lang="en-US" sz="1500" dirty="0"/>
          </a:p>
          <a:p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306577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241DA9"/>
                </a:solidFill>
                <a:effectLst/>
              </a:rPr>
              <a:t>Multi-Scale Fusion Process</a:t>
            </a:r>
            <a:endParaRPr lang="en-GB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381000" y="1066800"/>
                <a:ext cx="9067800" cy="5059363"/>
              </a:xfrm>
            </p:spPr>
            <p:txBody>
              <a:bodyPr>
                <a:normAutofit/>
              </a:bodyPr>
              <a:lstStyle/>
              <a:p>
                <a:pPr lvl="2">
                  <a:lnSpc>
                    <a:spcPct val="170000"/>
                  </a:lnSpc>
                  <a:buFont typeface="Wingdings" panose="05000000000000000000" pitchFamily="2" charset="2"/>
                  <a:buChar char="q"/>
                </a:pP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Multi-Scale decomposition : Laplacian pyramid</a:t>
                </a:r>
              </a:p>
              <a:p>
                <a:pPr lvl="2">
                  <a:lnSpc>
                    <a:spcPct val="170000"/>
                  </a:lnSpc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Decomposes images into a sum of bandpass images</a:t>
                </a:r>
              </a:p>
              <a:p>
                <a:pPr lvl="2">
                  <a:lnSpc>
                    <a:spcPct val="170000"/>
                  </a:lnSpc>
                  <a:buFont typeface="Wingdings" panose="05000000000000000000" pitchFamily="2" charset="2"/>
                  <a:buChar char="q"/>
                </a:pP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Using Laplacian pyramid</a:t>
                </a:r>
              </a:p>
              <a:p>
                <a:pPr marL="914400" lvl="2" indent="0">
                  <a:lnSpc>
                    <a:spcPct val="170000"/>
                  </a:lnSpc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20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pt-BR" sz="20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𝐿𝑙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{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𝐼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)} </m:t>
                        </m:r>
                      </m:e>
                    </m:nary>
                  </m:oMath>
                </a14:m>
                <a:endPara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70000"/>
                  </a:lnSpc>
                  <a:buFont typeface="Wingdings" panose="05000000000000000000" pitchFamily="2" charset="2"/>
                  <a:buChar char="q"/>
                </a:pP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Decompose normalized weight</a:t>
                </a:r>
              </a:p>
              <a:p>
                <a:pPr marL="914400" lvl="2" indent="0">
                  <a:lnSpc>
                    <a:spcPct val="170000"/>
                  </a:lnSpc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map by Gaussian pyramid</a:t>
                </a:r>
              </a:p>
              <a:p>
                <a:pPr lvl="2">
                  <a:lnSpc>
                    <a:spcPct val="170000"/>
                  </a:lnSpc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Same no of levels</a:t>
                </a: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381000" y="1066800"/>
                <a:ext cx="9067800" cy="50593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76200" y="7961"/>
            <a:ext cx="55626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COLOR BALANCE AND FUSION FOR UNDER WATER IMAGE ENHANCEMENT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dirty="0" smtClean="0"/>
              <a:t>9/13/2018</a:t>
            </a:r>
            <a:endParaRPr lang="en-US" dirty="0"/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2971800" y="6324600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Dept. of CSE, MACE </a:t>
            </a:r>
            <a:r>
              <a:rPr lang="en-US" dirty="0" err="1" smtClean="0"/>
              <a:t>Kothamangalam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774476"/>
            <a:ext cx="3543300" cy="3543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25160" y="6118162"/>
            <a:ext cx="2899746" cy="553998"/>
          </a:xfrm>
          <a:prstGeom prst="rect">
            <a:avLst/>
          </a:prstGeom>
        </p:spPr>
        <p:txBody>
          <a:bodyPr vert="horz" wrap="square" lIns="45720" tIns="45720" rIns="91440" bIns="45720" rtlCol="0" anchor="ctr">
            <a:spAutoFit/>
          </a:bodyPr>
          <a:lstStyle/>
          <a:p>
            <a:r>
              <a:rPr lang="en-US" sz="1500" dirty="0" smtClean="0"/>
              <a:t>(</a:t>
            </a:r>
            <a:r>
              <a:rPr lang="en-US" sz="1500" dirty="0" err="1" smtClean="0"/>
              <a:t>courtesy:en.wikipedia.org</a:t>
            </a:r>
            <a:r>
              <a:rPr lang="en-US" sz="1500" dirty="0" smtClean="0"/>
              <a:t>)</a:t>
            </a:r>
            <a:endParaRPr lang="en-US" sz="1500" dirty="0"/>
          </a:p>
          <a:p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161235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241DA9"/>
                </a:solidFill>
                <a:effectLst/>
              </a:rPr>
              <a:t>Multi-Scale Fusion Process</a:t>
            </a:r>
            <a:endParaRPr lang="en-GB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381000" y="1066800"/>
                <a:ext cx="9067800" cy="5059363"/>
              </a:xfrm>
            </p:spPr>
            <p:txBody>
              <a:bodyPr>
                <a:normAutofit/>
              </a:bodyPr>
              <a:lstStyle/>
              <a:p>
                <a:pPr lvl="2">
                  <a:lnSpc>
                    <a:spcPct val="170000"/>
                  </a:lnSpc>
                  <a:buFont typeface="Wingdings" panose="05000000000000000000" pitchFamily="2" charset="2"/>
                  <a:buChar char="q"/>
                </a:pP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Mixing Laplacian inputs with the Gaussian normalized weights independently at each level </a:t>
                </a:r>
              </a:p>
              <a:p>
                <a:pPr lvl="2">
                  <a:lnSpc>
                    <a:spcPct val="170000"/>
                  </a:lnSpc>
                  <a:buFont typeface="Wingdings" panose="05000000000000000000" pitchFamily="2" charset="2"/>
                  <a:buChar char="q"/>
                </a:pPr>
                <a:r>
                  <a:rPr lang="en-US" sz="2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</m:nary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𝑊𝑘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18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sz="28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(x)}</a:t>
                </a:r>
              </a:p>
              <a:p>
                <a:pPr lvl="2">
                  <a:lnSpc>
                    <a:spcPct val="170000"/>
                  </a:lnSpc>
                  <a:buFont typeface="Wingdings" panose="05000000000000000000" pitchFamily="2" charset="2"/>
                  <a:buChar char="q"/>
                </a:pP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of level depends image size</a:t>
                </a:r>
              </a:p>
              <a:p>
                <a:pPr lvl="2">
                  <a:lnSpc>
                    <a:spcPct val="170000"/>
                  </a:lnSpc>
                  <a:buFont typeface="Wingdings" panose="05000000000000000000" pitchFamily="2" charset="2"/>
                  <a:buChar char="q"/>
                </a:pPr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381000" y="1066800"/>
                <a:ext cx="9067800" cy="50593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76200" y="7961"/>
            <a:ext cx="55626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COLOR BALANCE AND FUSION FOR UNDER WATER IMAGE ENHANCEMENT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dirty="0" smtClean="0"/>
              <a:t>9/13/2018</a:t>
            </a:r>
            <a:endParaRPr lang="en-US" dirty="0"/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2971800" y="6324600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Dept. of CSE, MACE </a:t>
            </a:r>
            <a:r>
              <a:rPr lang="en-US" dirty="0" err="1" smtClean="0"/>
              <a:t>Kothamangalam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42" t="5725" r="1046" b="5400"/>
          <a:stretch/>
        </p:blipFill>
        <p:spPr>
          <a:xfrm>
            <a:off x="5638800" y="3886200"/>
            <a:ext cx="2895600" cy="21443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0" y="5947525"/>
            <a:ext cx="2899746" cy="553998"/>
          </a:xfrm>
          <a:prstGeom prst="rect">
            <a:avLst/>
          </a:prstGeom>
        </p:spPr>
        <p:txBody>
          <a:bodyPr vert="horz" wrap="square" lIns="45720" tIns="45720" rIns="91440" bIns="45720" rtlCol="0" anchor="ctr">
            <a:spAutoFit/>
          </a:bodyPr>
          <a:lstStyle/>
          <a:p>
            <a:r>
              <a:rPr lang="en-US" sz="1500" dirty="0" smtClean="0"/>
              <a:t>(</a:t>
            </a:r>
            <a:r>
              <a:rPr lang="en-US" sz="1500" dirty="0"/>
              <a:t>courtesy</a:t>
            </a:r>
            <a:r>
              <a:rPr lang="en-US" sz="1500" dirty="0" smtClean="0"/>
              <a:t>: </a:t>
            </a:r>
            <a:r>
              <a:rPr lang="en-US" sz="1500" dirty="0"/>
              <a:t>http://ieeexplore.org)</a:t>
            </a:r>
          </a:p>
          <a:p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186092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4000" b="1" dirty="0">
                <a:solidFill>
                  <a:srgbClr val="241DA9"/>
                </a:solidFill>
                <a:effectLst/>
              </a:rPr>
              <a:t>Proposed System</a:t>
            </a:r>
            <a:endParaRPr lang="en-GB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400" y="1480066"/>
            <a:ext cx="9894818" cy="449580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" y="423116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4205764"/>
            <a:ext cx="2666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White Balanced Version</a:t>
            </a:r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295399" y="1744246"/>
            <a:ext cx="2666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Gamma Corrected Version</a:t>
            </a:r>
            <a:endParaRPr lang="en-GB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562100" y="5562600"/>
            <a:ext cx="2143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Sharpened Version</a:t>
            </a:r>
            <a:endParaRPr lang="en-GB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0" y="5943600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Weight map calculation</a:t>
            </a:r>
            <a:endParaRPr lang="en-GB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067329" y="423423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GB" dirty="0"/>
          </a:p>
        </p:txBody>
      </p:sp>
      <p:sp>
        <p:nvSpPr>
          <p:cNvPr id="14" name="Footer Placeholder 5"/>
          <p:cNvSpPr txBox="1">
            <a:spLocks/>
          </p:cNvSpPr>
          <p:nvPr/>
        </p:nvSpPr>
        <p:spPr>
          <a:xfrm>
            <a:off x="76200" y="7961"/>
            <a:ext cx="55626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COLOR BALANCE AND FUSION FOR UNDER WATER IMAGE ENHANCEMENT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dirty="0" smtClean="0"/>
              <a:t>9/13/2018</a:t>
            </a:r>
            <a:endParaRPr lang="en-US" dirty="0"/>
          </a:p>
        </p:txBody>
      </p:sp>
      <p:sp>
        <p:nvSpPr>
          <p:cNvPr id="16" name="Footer Placeholder 5"/>
          <p:cNvSpPr txBox="1">
            <a:spLocks/>
          </p:cNvSpPr>
          <p:nvPr/>
        </p:nvSpPr>
        <p:spPr>
          <a:xfrm>
            <a:off x="2971800" y="6324600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Dept. of CSE, MACE </a:t>
            </a:r>
            <a:r>
              <a:rPr lang="en-US" dirty="0" err="1" smtClean="0"/>
              <a:t>Kothamangalam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17456" y="5493603"/>
            <a:ext cx="2899746" cy="553998"/>
          </a:xfrm>
          <a:prstGeom prst="rect">
            <a:avLst/>
          </a:prstGeom>
        </p:spPr>
        <p:txBody>
          <a:bodyPr vert="horz" wrap="square" lIns="45720" tIns="45720" rIns="91440" bIns="45720" rtlCol="0" anchor="ctr">
            <a:spAutoFit/>
          </a:bodyPr>
          <a:lstStyle/>
          <a:p>
            <a:r>
              <a:rPr lang="en-US" sz="1500" dirty="0" smtClean="0"/>
              <a:t>(</a:t>
            </a:r>
            <a:r>
              <a:rPr lang="en-US" sz="1500" dirty="0"/>
              <a:t>courtesy</a:t>
            </a:r>
            <a:r>
              <a:rPr lang="en-US" sz="1500" dirty="0" smtClean="0"/>
              <a:t>: </a:t>
            </a:r>
            <a:r>
              <a:rPr lang="en-US" sz="1500" dirty="0"/>
              <a:t>http://ieeexplore.org)</a:t>
            </a:r>
          </a:p>
          <a:p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399670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4000" b="1" dirty="0">
                <a:solidFill>
                  <a:srgbClr val="241DA9"/>
                </a:solidFill>
                <a:effectLst/>
              </a:rPr>
              <a:t> RESULTS AND DISCUSSION</a:t>
            </a:r>
            <a:endParaRPr lang="en-GB" sz="4000" b="1" dirty="0">
              <a:solidFill>
                <a:srgbClr val="241DA9"/>
              </a:solidFill>
              <a:effectLst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328"/>
          <a:stretch/>
        </p:blipFill>
        <p:spPr>
          <a:xfrm>
            <a:off x="533400" y="1676400"/>
            <a:ext cx="7972347" cy="282167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76200" y="7961"/>
            <a:ext cx="55626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COLOR BALANCE AND FUSION FOR UNDER WATER IMAGE ENHANCEMENT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dirty="0" smtClean="0"/>
              <a:t>9/13/2018</a:t>
            </a:r>
            <a:endParaRPr lang="en-US" dirty="0"/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2971800" y="6324600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Dept. of CSE, MACE </a:t>
            </a:r>
            <a:r>
              <a:rPr lang="en-US" dirty="0" err="1" smtClean="0"/>
              <a:t>Kothamangalam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4568883"/>
            <a:ext cx="4959563" cy="369332"/>
          </a:xfrm>
          <a:prstGeom prst="rect">
            <a:avLst/>
          </a:prstGeom>
        </p:spPr>
        <p:txBody>
          <a:bodyPr vert="horz" wrap="none" lIns="45720" tIns="45720" rIns="91440" bIns="45720" rtlCol="0" anchor="ctr">
            <a:spAutoFit/>
          </a:bodyPr>
          <a:lstStyle/>
          <a:p>
            <a:r>
              <a:rPr lang="en-US" dirty="0" smtClean="0"/>
              <a:t>Comparative results with the recent techniques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4856202"/>
            <a:ext cx="2899746" cy="553998"/>
          </a:xfrm>
          <a:prstGeom prst="rect">
            <a:avLst/>
          </a:prstGeom>
        </p:spPr>
        <p:txBody>
          <a:bodyPr vert="horz" wrap="square" lIns="45720" tIns="45720" rIns="91440" bIns="45720" rtlCol="0" anchor="ctr">
            <a:spAutoFit/>
          </a:bodyPr>
          <a:lstStyle/>
          <a:p>
            <a:r>
              <a:rPr lang="en-US" sz="1500" dirty="0" smtClean="0"/>
              <a:t>(</a:t>
            </a:r>
            <a:r>
              <a:rPr lang="en-US" sz="1500" dirty="0"/>
              <a:t>courtesy</a:t>
            </a:r>
            <a:r>
              <a:rPr lang="en-US" sz="1500" dirty="0" smtClean="0"/>
              <a:t>: </a:t>
            </a:r>
            <a:r>
              <a:rPr lang="en-US" sz="1500" dirty="0"/>
              <a:t>http://ieeexplore.org)</a:t>
            </a:r>
          </a:p>
          <a:p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148926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4000" b="1" dirty="0">
                <a:solidFill>
                  <a:srgbClr val="241DA9"/>
                </a:solidFill>
                <a:effectLst/>
              </a:rPr>
              <a:t> CONCLUSIONS </a:t>
            </a:r>
            <a:endParaRPr lang="en-GB" sz="4000" b="1" dirty="0">
              <a:solidFill>
                <a:srgbClr val="241DA9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builds on the fusion principle and does not require additional information </a:t>
            </a:r>
            <a:endPara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Able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enhance a wide range of underwater images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enhancement technique for several challenging underwater computer vision applications.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76200" y="7961"/>
            <a:ext cx="55626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COLOR BALANCE AND FUSION FOR UNDER WATER IMAGE ENHANCEMENT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dirty="0" smtClean="0"/>
              <a:t>9/13/2018</a:t>
            </a:r>
            <a:endParaRPr lang="en-US" dirty="0"/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2971800" y="6324600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Dept. of CSE, MACE </a:t>
            </a:r>
            <a:r>
              <a:rPr lang="en-US" dirty="0" err="1" smtClean="0"/>
              <a:t>Kothamangalam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4000" b="1" dirty="0" err="1" smtClean="0">
                <a:solidFill>
                  <a:srgbClr val="241DA9"/>
                </a:solidFill>
                <a:effectLst/>
              </a:rPr>
              <a:t>Refferance</a:t>
            </a:r>
            <a:endParaRPr lang="en-GB" sz="4000" b="1" dirty="0">
              <a:solidFill>
                <a:srgbClr val="241DA9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M. D.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Kocak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F. R.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Dalgleish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 F.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Caimi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Y. Y.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Schechner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“A focus on recent developments and trends in underwater imaging,” Marine Technol. Soc. J., vol. 42, no. 1, pp. 52–67, 2008. </a:t>
            </a:r>
            <a:endPara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2] G. L.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Foresti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“Visual inspection of sea bottom structures by an autonomous underwater vehicle,” IEEE Trans. Syst., Man,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Cybern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B,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Cybern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vol. 31, no. 5, pp. 691–705, Oct. 2001. </a:t>
            </a:r>
            <a:endPara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3] A. Ortiz, M.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Simó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G. Oliver, “A vision system for an underwater cable tracker,” Mach. Vis. Appl., vol. 13, pp. 129–140, Jul. 2002. </a:t>
            </a:r>
            <a:endPara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4] A. Olmos and E.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Trucco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“Detecting man-made objects in unconstrained subsea videos,” in Proc. BMVC, Sep. 2002, pp. 1–10. </a:t>
            </a:r>
            <a:endPara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5] B. A.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Levedahl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L. Silverberg, “Control of underwater vehicles in full unsteady ﬂow,” IEEE J. Ocean. Eng., vol. 34, no. 4, pp. 656–668, Oct.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2009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76200" y="7961"/>
            <a:ext cx="55626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COLOR BALANCE AND FUSION FOR UNDER WATER IMAGE ENHANCEMENT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dirty="0" smtClean="0"/>
              <a:t>9/13/2018</a:t>
            </a:r>
            <a:endParaRPr lang="en-US" dirty="0"/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2971800" y="6324600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Dept. of CSE, MACE </a:t>
            </a:r>
            <a:r>
              <a:rPr lang="en-US" dirty="0" err="1" smtClean="0"/>
              <a:t>Kothamangalam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5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GB" sz="4000" b="1" dirty="0">
              <a:solidFill>
                <a:srgbClr val="241DA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7696200" cy="4038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water imaging?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water infrastructure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Cables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man made objects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under water vehicles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it differs from common images?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76200" y="7961"/>
            <a:ext cx="55626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COLOR BALANCE AND FUSION FOR UNDER WATER IMAGE ENHANCEMENT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dirty="0" smtClean="0"/>
              <a:t>9/13/2018</a:t>
            </a:r>
            <a:endParaRPr lang="en-US" dirty="0"/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2971800" y="6324600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 Dept. of CSE, MACE Kothamangalam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2854" y="4787216"/>
            <a:ext cx="2899746" cy="553998"/>
          </a:xfrm>
          <a:prstGeom prst="rect">
            <a:avLst/>
          </a:prstGeom>
        </p:spPr>
        <p:txBody>
          <a:bodyPr vert="horz" wrap="square" lIns="45720" tIns="45720" rIns="91440" bIns="45720" rtlCol="0" anchor="ctr">
            <a:spAutoFit/>
          </a:bodyPr>
          <a:lstStyle/>
          <a:p>
            <a:r>
              <a:rPr lang="en-US" sz="1500" dirty="0" smtClean="0"/>
              <a:t>(</a:t>
            </a:r>
            <a:r>
              <a:rPr lang="en-US" sz="1500" dirty="0"/>
              <a:t>courtesy</a:t>
            </a:r>
            <a:r>
              <a:rPr lang="en-US" sz="1500" dirty="0" smtClean="0"/>
              <a:t>: </a:t>
            </a:r>
            <a:r>
              <a:rPr lang="en-US" sz="1500" dirty="0"/>
              <a:t>http://ieeexplore.org)</a:t>
            </a:r>
          </a:p>
          <a:p>
            <a:endParaRPr lang="en-GB" sz="15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961137"/>
            <a:ext cx="2733675" cy="1822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953880"/>
            <a:ext cx="2733675" cy="18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7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4000" b="1" dirty="0" err="1" smtClean="0">
                <a:solidFill>
                  <a:srgbClr val="241DA9"/>
                </a:solidFill>
                <a:effectLst/>
              </a:rPr>
              <a:t>Refferance</a:t>
            </a:r>
            <a:endParaRPr lang="en-GB" sz="4000" b="1" dirty="0">
              <a:solidFill>
                <a:srgbClr val="241DA9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6] C. H. Mazel, “In situ measurement of reﬂectance and ﬂuorescence spectra to support hyperspectral remote sensing and marine biology research,” in Proc. IEEE OCEANS, Sep. 2006, pp. 1–4. </a:t>
            </a:r>
            <a:endPara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7] Y.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Kahanov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J. G. Royal, “Analysis of hull remains of the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Dor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 Vessel,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Tantura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Lagoon, Israel,” Int. J. Nautical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Archeol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vol. 30, pp. 257–265, Oct. 2001. </a:t>
            </a:r>
            <a:endPara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8] R.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Schettini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S.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Corchs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“Underwater image processing: state of the art of restoration and image enhancement methods,” EURASIP J. Adv. Signal Process., vol. 2010, Dec. 2010, Art. no. 746052. </a:t>
            </a:r>
            <a:endPara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9] S. G.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Narasimhan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S. K.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Nayar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“Contrast restoration of weather degraded images,” IEEE Trans. Pattern Anal. Mach. Learn., vol. 25, no. 6, pp. 713–724, Jun. 2003. 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76200" y="7961"/>
            <a:ext cx="55626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COLOR BALANCE AND FUSION FOR UNDER WATER IMAGE ENHANCEMENT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dirty="0" smtClean="0"/>
              <a:t>9/13/2018</a:t>
            </a:r>
            <a:endParaRPr lang="en-US" dirty="0"/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2971800" y="6324600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Dept. of CSE, MACE </a:t>
            </a:r>
            <a:r>
              <a:rPr lang="en-US" dirty="0" err="1" smtClean="0"/>
              <a:t>Kothamangalam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8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8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8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en-GB" sz="8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76200" y="7961"/>
            <a:ext cx="55626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COLOR BALANCE AND FUSION FOR UNDER WATER IMAGE ENHANCEMENT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dirty="0" smtClean="0"/>
              <a:t>9/13/2018</a:t>
            </a:r>
            <a:endParaRPr lang="en-US" dirty="0"/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2971800" y="6324600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Dept. of CSE, MACE </a:t>
            </a:r>
            <a:r>
              <a:rPr lang="en-US" dirty="0" err="1" smtClean="0"/>
              <a:t>Kothamangalam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1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371600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GB" sz="4000" b="1" dirty="0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Reason For Poor Visibility</a:t>
            </a:r>
            <a:endParaRPr lang="en-GB" sz="4000" b="1" dirty="0">
              <a:solidFill>
                <a:srgbClr val="241DA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696200" cy="48767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Absorption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ubstantially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 the light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</a:t>
            </a: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(10-15 </a:t>
            </a:r>
            <a:r>
              <a:rPr lang="en-GB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Orange (20-25 </a:t>
            </a:r>
            <a:r>
              <a:rPr lang="en-GB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yellow (35-45 </a:t>
            </a:r>
            <a:r>
              <a:rPr lang="en-GB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lang="en-GB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Scattering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Changes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light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propagation direction.</a:t>
            </a:r>
            <a:endParaRPr lang="en-GB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76200" y="7961"/>
            <a:ext cx="55626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COLOR BALANCE AND FUSION FOR UNDER WATER IMAGE ENHANCEMENT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dirty="0" smtClean="0"/>
              <a:t>9/13/2018</a:t>
            </a:r>
            <a:endParaRPr lang="en-US" dirty="0"/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2971800" y="6324600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 Dept. of CSE, MACE Kothamangalam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63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GB" sz="4000" b="1" dirty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Light Propagation in Underwater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Variation of light available under water</a:t>
            </a:r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Angle of incidence of sun light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Density of particles in sea water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Different wavelength of light 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76200" y="7961"/>
            <a:ext cx="55626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COLOR BALANCE AND FUSION FOR UNDER WATER IMAGE ENHANCEMENT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dirty="0" smtClean="0"/>
              <a:t>9/13/2018</a:t>
            </a:r>
            <a:endParaRPr lang="en-US" dirty="0"/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2971800" y="6324600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 Dept. of CSE, MACE Kothamangalam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4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pPr lvl="1" algn="ctr" rtl="0">
              <a:lnSpc>
                <a:spcPts val="5800"/>
              </a:lnSpc>
              <a:spcBef>
                <a:spcPct val="0"/>
              </a:spcBef>
            </a:pPr>
            <a:r>
              <a:rPr lang="en-GB" sz="3700" b="1" dirty="0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3700" b="1" dirty="0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700" b="1" dirty="0" smtClean="0">
                <a:solidFill>
                  <a:srgbClr val="241D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Simplified Under Water Camera Model</a:t>
            </a:r>
            <a:endParaRPr lang="en-GB" sz="3700" b="1" dirty="0">
              <a:solidFill>
                <a:srgbClr val="241DA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1524000"/>
            <a:ext cx="7924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en-GB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McGlamery</a:t>
            </a:r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Jaffe components</a:t>
            </a: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component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scattering 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Back-scattering component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I(x)= J(x)e−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d(x)+B∞(x)(1−e−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d(x))</a:t>
            </a: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GB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76200" y="7961"/>
            <a:ext cx="55626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COLOR BALANCE AND FUSION FOR UNDER WATER IMAGE ENHANCEMENT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dirty="0" smtClean="0"/>
              <a:t>9/13/2018</a:t>
            </a:r>
            <a:endParaRPr lang="en-US" dirty="0"/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2971800" y="6324600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 Dept. of CSE, MACE Kothamangalam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09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GB" sz="4000" b="1" dirty="0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 Water </a:t>
            </a:r>
            <a:r>
              <a:rPr lang="en-GB" sz="4000" b="1" dirty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Lidar imaging </a:t>
            </a:r>
            <a:r>
              <a:rPr lang="en-GB" sz="4000" b="1" dirty="0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GB" sz="4000" b="1" dirty="0">
              <a:solidFill>
                <a:srgbClr val="241DA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Optical/laser-sensing technique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Capture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turbid underwater images.</a:t>
            </a: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Complex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Very expensive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Power consuming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76200" y="7961"/>
            <a:ext cx="55626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COLOR BALANCE AND FUSION FOR UNDER WATER IMAGE ENHANCEMENT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dirty="0" smtClean="0"/>
              <a:t>9/13/2018</a:t>
            </a:r>
            <a:endParaRPr lang="en-US" dirty="0"/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2971800" y="6324600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 Dept. of CSE, MACE Kothamangalam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4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GB" sz="4000" b="1" dirty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Polarization-based </a:t>
            </a:r>
            <a:r>
              <a:rPr lang="en-GB" sz="4000" b="1" dirty="0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GB" sz="4000" b="1" dirty="0">
              <a:solidFill>
                <a:srgbClr val="241DA9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Capture : different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degrees of polarization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Rotating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polarizing ﬁlter ﬁxed to the 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camera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applicable to video 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acquisition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Limited when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dealing with dynamic 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scenes 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76200" y="7961"/>
            <a:ext cx="55626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COLOR BALANCE AND FUSION FOR UNDER WATER IMAGE ENHANCEMENT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dirty="0" smtClean="0"/>
              <a:t>9/13/2018</a:t>
            </a:r>
            <a:endParaRPr lang="en-US" dirty="0"/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2971800" y="6324600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 Dept. of CSE, MACE Kothamangalam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6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GB" sz="4000" b="1" dirty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Underwater Dark Channel </a:t>
            </a:r>
            <a:r>
              <a:rPr lang="en-GB" sz="4000" b="1" dirty="0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Prior</a:t>
            </a:r>
            <a:endParaRPr lang="en-GB" sz="4000" b="1" dirty="0">
              <a:solidFill>
                <a:srgbClr val="241DA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724400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Used for removing the haze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Adaptation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Dark Channel 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applicable in poor light</a:t>
            </a: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76200" y="7961"/>
            <a:ext cx="55626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COLOR BALANCE AND FUSION FOR UNDER WATER IMAGE ENHANCEMENT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dirty="0" smtClean="0"/>
              <a:t>9/13/2018</a:t>
            </a:r>
            <a:endParaRPr lang="en-US" dirty="0"/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2971800" y="6324600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 Dept. of CSE, MACE Kothamangalam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0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/>
      <a:bodyPr vert="horz" lIns="45720" tIns="45720" rIns="91440" bIns="45720" rtlCol="0" anchor="ctr"/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8503</TotalTime>
  <Words>1819</Words>
  <Application>Microsoft Office PowerPoint</Application>
  <PresentationFormat>On-screen Show (4:3)</PresentationFormat>
  <Paragraphs>348</Paragraphs>
  <Slides>31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Executive</vt:lpstr>
      <vt:lpstr>COLOR BALANCE AND FUSION FOR UNDER WATER IMAGE ENHANCEMENT</vt:lpstr>
      <vt:lpstr>CONTENTS</vt:lpstr>
      <vt:lpstr>INTRODUCTION</vt:lpstr>
      <vt:lpstr>Reason For Poor Visibility</vt:lpstr>
      <vt:lpstr>Light Propagation in Underwater</vt:lpstr>
      <vt:lpstr> Simplified Under Water Camera Model</vt:lpstr>
      <vt:lpstr>Under Water Lidar imaging system</vt:lpstr>
      <vt:lpstr>Polarization-based method</vt:lpstr>
      <vt:lpstr>Underwater Dark Channel Prior</vt:lpstr>
      <vt:lpstr>Proposed method- Advantages</vt:lpstr>
      <vt:lpstr>Proposed method- Working</vt:lpstr>
      <vt:lpstr>White Balancing</vt:lpstr>
      <vt:lpstr>Gray World Assumption</vt:lpstr>
      <vt:lpstr>Compensated Red Chanel</vt:lpstr>
      <vt:lpstr>Example</vt:lpstr>
      <vt:lpstr>Compensated Blue Chanel</vt:lpstr>
      <vt:lpstr>Advantages: White Balancing</vt:lpstr>
      <vt:lpstr> MULTI-SCALE FUSION </vt:lpstr>
      <vt:lpstr>Input of the fusion process</vt:lpstr>
      <vt:lpstr>Sharpening</vt:lpstr>
      <vt:lpstr>Weights of the Fusions Process</vt:lpstr>
      <vt:lpstr>Weights of the Fusions Process</vt:lpstr>
      <vt:lpstr>Native Fusion Process</vt:lpstr>
      <vt:lpstr>Multi-Scale Fusion Process</vt:lpstr>
      <vt:lpstr>Multi-Scale Fusion Process</vt:lpstr>
      <vt:lpstr>Proposed System</vt:lpstr>
      <vt:lpstr> RESULTS AND DISCUSSION</vt:lpstr>
      <vt:lpstr> CONCLUSIONS </vt:lpstr>
      <vt:lpstr>Refferance</vt:lpstr>
      <vt:lpstr>Refferance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BALANCE AND FUSION FOR UNDER WATER IMAGE ENHANCEMENT</dc:title>
  <dc:creator>ABHAY</dc:creator>
  <cp:lastModifiedBy>ABHAY</cp:lastModifiedBy>
  <cp:revision>90</cp:revision>
  <dcterms:created xsi:type="dcterms:W3CDTF">2018-08-07T17:39:42Z</dcterms:created>
  <dcterms:modified xsi:type="dcterms:W3CDTF">2018-09-25T16:44:50Z</dcterms:modified>
</cp:coreProperties>
</file>