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3" r:id="rId4"/>
    <p:sldId id="258" r:id="rId5"/>
    <p:sldId id="313" r:id="rId6"/>
    <p:sldId id="259" r:id="rId7"/>
    <p:sldId id="264" r:id="rId8"/>
    <p:sldId id="280" r:id="rId9"/>
    <p:sldId id="314" r:id="rId10"/>
    <p:sldId id="315" r:id="rId11"/>
    <p:sldId id="316" r:id="rId12"/>
    <p:sldId id="317" r:id="rId13"/>
    <p:sldId id="281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297" r:id="rId31"/>
    <p:sldId id="300" r:id="rId32"/>
    <p:sldId id="299" r:id="rId33"/>
    <p:sldId id="2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Cloud Storage for EHRs based on Secret Sharing With Verifiable Reconstruction Outsourcing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C44A5-4581-4744-8969-2810C1B0C7C7}" type="datetimeFigureOut">
              <a:rPr lang="en-IN" smtClean="0"/>
              <a:t>01-12-2018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A1A81-FBD4-44D9-AB42-7AC4B6BF4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54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Cloud Storage for EHRs based on Secret Sharing With Verifiable Reconstruction Outsourcing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090D2-07CE-4B56-BF7A-A4844FE5FD15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C930-BA3A-4060-8D3B-53078B9DB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0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7C930-BA3A-4060-8D3B-53078B9DB7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7C930-BA3A-4060-8D3B-53078B9DB7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4B9-BD5A-404E-9BA7-994FB2AD51FE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0921-32C6-47CD-B5D9-98EE3CCBEE56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1FA-CF54-40BF-BC7F-88897D763FAD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3E6-3F16-47A3-B99D-040B60784663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CA0E-C705-472C-8BE8-9DA4E9B1FE1F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5246-61CD-4A70-BBA6-9BF58BCA38CC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77D2-8525-43FC-826C-D7B82A877C12}" type="datetime1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B6BD-A4D7-4304-B284-9780B9356909}" type="datetime1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5C54-9FC0-4591-95CC-CA1025AD6D12}" type="datetime1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048-061C-4F62-B72D-353D99E426B8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537A-2052-4768-B5F1-FD7C0A06FFC9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D98F-F17C-4FB6-9E83-1ECB0A969C4D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MACE Kothamanglam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0D36-A65A-4040-88A0-E019859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7620000" cy="2381250"/>
          </a:xfrm>
        </p:spPr>
        <p:txBody>
          <a:bodyPr>
            <a:noAutofit/>
          </a:bodyPr>
          <a:lstStyle/>
          <a:p>
            <a:r>
              <a:rPr lang="en-IN" sz="3600" b="1" dirty="0" err="1" smtClean="0"/>
              <a:t>Lico</a:t>
            </a:r>
            <a:r>
              <a:rPr lang="en-IN" sz="3600" b="1" dirty="0" smtClean="0"/>
              <a:t>: </a:t>
            </a:r>
            <a:r>
              <a:rPr lang="en-IN" sz="3600" b="1" dirty="0"/>
              <a:t>A Lightweight Access Control Model for Inter-Networking Linkages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MIDHUN 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no: 37  S7 BTECH CSE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GRAPH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Graph consists </a:t>
            </a:r>
            <a:r>
              <a:rPr lang="en-IN" sz="2800" dirty="0"/>
              <a:t>of vertexes and directed </a:t>
            </a:r>
            <a:r>
              <a:rPr lang="en-IN" sz="2800" dirty="0" smtClean="0"/>
              <a:t>edges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Two </a:t>
            </a:r>
            <a:r>
              <a:rPr lang="en-IN" sz="2800" dirty="0"/>
              <a:t>types of vertexes </a:t>
            </a:r>
          </a:p>
          <a:p>
            <a:pPr>
              <a:lnSpc>
                <a:spcPct val="150000"/>
              </a:lnSpc>
            </a:pPr>
            <a:r>
              <a:rPr lang="en-IN" sz="2800" dirty="0" err="1"/>
              <a:t>A</a:t>
            </a:r>
            <a:r>
              <a:rPr lang="en-IN" sz="2800" dirty="0" err="1" smtClean="0"/>
              <a:t>ccessors</a:t>
            </a:r>
            <a:r>
              <a:rPr lang="en-IN" sz="2800" dirty="0" smtClean="0"/>
              <a:t> (</a:t>
            </a:r>
            <a:r>
              <a:rPr lang="en-IN" sz="2800" dirty="0"/>
              <a:t>black point</a:t>
            </a:r>
            <a:r>
              <a:rPr lang="en-IN" sz="2800" dirty="0" smtClean="0"/>
              <a:t>) &amp; Objects (white </a:t>
            </a:r>
            <a:r>
              <a:rPr lang="en-IN" sz="2800" dirty="0"/>
              <a:t>triangles</a:t>
            </a:r>
            <a:r>
              <a:rPr lang="en-IN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Two types </a:t>
            </a:r>
            <a:r>
              <a:rPr lang="en-IN" sz="2800" dirty="0"/>
              <a:t>of directed </a:t>
            </a:r>
            <a:r>
              <a:rPr lang="en-IN" sz="2800" dirty="0" smtClean="0"/>
              <a:t>edges</a:t>
            </a:r>
          </a:p>
          <a:p>
            <a:pPr>
              <a:lnSpc>
                <a:spcPct val="150000"/>
              </a:lnSpc>
            </a:pPr>
            <a:r>
              <a:rPr lang="en-IN" sz="2800" dirty="0" err="1"/>
              <a:t>A</a:t>
            </a:r>
            <a:r>
              <a:rPr lang="en-IN" sz="2800" dirty="0" err="1" smtClean="0"/>
              <a:t>ccessor</a:t>
            </a:r>
            <a:r>
              <a:rPr lang="en-IN" sz="2800" dirty="0" smtClean="0"/>
              <a:t> </a:t>
            </a:r>
            <a:r>
              <a:rPr lang="en-IN" sz="2800" dirty="0"/>
              <a:t>to </a:t>
            </a:r>
            <a:r>
              <a:rPr lang="en-IN" sz="2800" dirty="0" err="1" smtClean="0"/>
              <a:t>accessor</a:t>
            </a:r>
            <a:r>
              <a:rPr lang="en-IN" sz="2800" dirty="0" smtClean="0"/>
              <a:t> - invoking relations</a:t>
            </a:r>
          </a:p>
          <a:p>
            <a:pPr>
              <a:lnSpc>
                <a:spcPct val="150000"/>
              </a:lnSpc>
            </a:pPr>
            <a:r>
              <a:rPr lang="en-IN" sz="2800" dirty="0" err="1"/>
              <a:t>A</a:t>
            </a:r>
            <a:r>
              <a:rPr lang="en-IN" sz="2800" dirty="0" err="1" smtClean="0"/>
              <a:t>ccessor</a:t>
            </a:r>
            <a:r>
              <a:rPr lang="en-IN" sz="2800" dirty="0" smtClean="0"/>
              <a:t> </a:t>
            </a:r>
            <a:r>
              <a:rPr lang="en-IN" sz="2800" dirty="0"/>
              <a:t>to an </a:t>
            </a:r>
            <a:r>
              <a:rPr lang="en-IN" sz="2800" dirty="0" smtClean="0"/>
              <a:t>object - accessing </a:t>
            </a:r>
            <a:r>
              <a:rPr lang="en-IN" sz="2800" dirty="0"/>
              <a:t>relations</a:t>
            </a:r>
            <a:endParaRPr lang="en-IN" sz="2800" dirty="0" smtClean="0"/>
          </a:p>
          <a:p>
            <a:pPr>
              <a:lnSpc>
                <a:spcPct val="150000"/>
              </a:lnSpc>
            </a:pPr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GRAPH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/>
          </a:bodyPr>
          <a:lstStyle/>
          <a:p>
            <a:r>
              <a:rPr lang="en-IN" sz="2800" dirty="0"/>
              <a:t>We can state ACG formally as </a:t>
            </a:r>
            <a:r>
              <a:rPr lang="en-IN" sz="2800" dirty="0" smtClean="0"/>
              <a:t>follows: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ACG ::= &lt; V , E &gt;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/>
              <a:t>V</a:t>
            </a:r>
            <a:r>
              <a:rPr lang="en-IN" sz="2800" smtClean="0"/>
              <a:t> </a:t>
            </a:r>
            <a:r>
              <a:rPr lang="en-IN" sz="2800" dirty="0"/>
              <a:t>::= </a:t>
            </a:r>
            <a:r>
              <a:rPr lang="en-IN" sz="2800" dirty="0" err="1" smtClean="0"/>
              <a:t>Vacc</a:t>
            </a:r>
            <a:r>
              <a:rPr lang="en-IN" sz="2800" dirty="0" smtClean="0"/>
              <a:t> </a:t>
            </a:r>
            <a:r>
              <a:rPr lang="en-IN" sz="2800" dirty="0"/>
              <a:t>∪ </a:t>
            </a:r>
            <a:r>
              <a:rPr lang="en-IN" sz="2800" dirty="0" err="1" smtClean="0"/>
              <a:t>Vobj</a:t>
            </a:r>
            <a:r>
              <a:rPr lang="en-IN" sz="2800" dirty="0" smtClean="0"/>
              <a:t>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/>
              <a:t>E </a:t>
            </a:r>
            <a:r>
              <a:rPr lang="en-IN" sz="2800" dirty="0"/>
              <a:t>= </a:t>
            </a:r>
            <a:r>
              <a:rPr lang="en-IN" sz="2800" dirty="0" err="1" smtClean="0"/>
              <a:t>Einv</a:t>
            </a:r>
            <a:r>
              <a:rPr lang="en-IN" sz="2800" dirty="0" smtClean="0"/>
              <a:t> </a:t>
            </a:r>
            <a:r>
              <a:rPr lang="en-IN" sz="2800" dirty="0"/>
              <a:t>∪ </a:t>
            </a:r>
            <a:r>
              <a:rPr lang="en-IN" sz="2800" dirty="0" err="1" smtClean="0"/>
              <a:t>Eacc</a:t>
            </a:r>
            <a:r>
              <a:rPr lang="en-IN" sz="2800" dirty="0"/>
              <a:t>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err="1" smtClean="0"/>
              <a:t>Einv</a:t>
            </a:r>
            <a:r>
              <a:rPr lang="en-IN" sz="2800" dirty="0" smtClean="0"/>
              <a:t> </a:t>
            </a:r>
            <a:r>
              <a:rPr lang="en-IN" sz="2800" dirty="0"/>
              <a:t>::= </a:t>
            </a:r>
            <a:r>
              <a:rPr lang="en-IN" sz="2800" dirty="0" smtClean="0"/>
              <a:t>&lt;</a:t>
            </a:r>
            <a:r>
              <a:rPr lang="en-IN" sz="2800" dirty="0" err="1" smtClean="0"/>
              <a:t>Vfrom</a:t>
            </a:r>
            <a:r>
              <a:rPr lang="en-IN" sz="2800" dirty="0"/>
              <a:t>, </a:t>
            </a:r>
            <a:r>
              <a:rPr lang="en-IN" sz="2800" dirty="0" err="1" smtClean="0"/>
              <a:t>Vto</a:t>
            </a:r>
            <a:r>
              <a:rPr lang="en-IN" sz="2800" dirty="0" smtClean="0"/>
              <a:t>&gt; 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(</a:t>
            </a:r>
            <a:r>
              <a:rPr lang="en-IN" sz="2400" dirty="0" err="1" smtClean="0"/>
              <a:t>Vfrom</a:t>
            </a:r>
            <a:r>
              <a:rPr lang="en-IN" sz="2400" dirty="0" smtClean="0"/>
              <a:t> </a:t>
            </a:r>
            <a:r>
              <a:rPr lang="en-IN" sz="2400" dirty="0"/>
              <a:t>∈ </a:t>
            </a:r>
            <a:r>
              <a:rPr lang="en-IN" sz="2400" dirty="0" err="1" smtClean="0"/>
              <a:t>Vacc</a:t>
            </a:r>
            <a:r>
              <a:rPr lang="en-IN" sz="2400" dirty="0"/>
              <a:t>, </a:t>
            </a:r>
            <a:r>
              <a:rPr lang="en-IN" sz="2400" dirty="0" err="1"/>
              <a:t>Vto</a:t>
            </a:r>
            <a:r>
              <a:rPr lang="en-IN" sz="2400" dirty="0"/>
              <a:t> </a:t>
            </a:r>
            <a:r>
              <a:rPr lang="en-IN" sz="2400" dirty="0" smtClean="0"/>
              <a:t>∈ </a:t>
            </a:r>
            <a:r>
              <a:rPr lang="en-IN" sz="2400" dirty="0" err="1" smtClean="0"/>
              <a:t>Vacc</a:t>
            </a:r>
            <a:r>
              <a:rPr lang="en-IN" sz="24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err="1" smtClean="0"/>
              <a:t>Eacc</a:t>
            </a:r>
            <a:r>
              <a:rPr lang="en-IN" sz="2800" dirty="0" smtClean="0"/>
              <a:t> </a:t>
            </a:r>
            <a:r>
              <a:rPr lang="en-IN" sz="2800" dirty="0"/>
              <a:t>::= </a:t>
            </a:r>
            <a:r>
              <a:rPr lang="en-IN" sz="2800" dirty="0" smtClean="0"/>
              <a:t>&lt;</a:t>
            </a:r>
            <a:r>
              <a:rPr lang="en-IN" sz="2800" dirty="0" err="1" smtClean="0"/>
              <a:t>Vfrom</a:t>
            </a:r>
            <a:r>
              <a:rPr lang="en-IN" sz="2800" dirty="0"/>
              <a:t>, </a:t>
            </a:r>
            <a:r>
              <a:rPr lang="en-IN" sz="2800" dirty="0" err="1" smtClean="0"/>
              <a:t>Vto</a:t>
            </a:r>
            <a:r>
              <a:rPr lang="en-IN" sz="2800" dirty="0" smtClean="0"/>
              <a:t>&gt;,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(</a:t>
            </a:r>
            <a:r>
              <a:rPr lang="en-IN" sz="2400" dirty="0" err="1" smtClean="0"/>
              <a:t>Vfrom</a:t>
            </a:r>
            <a:r>
              <a:rPr lang="en-IN" sz="2400" dirty="0" smtClean="0"/>
              <a:t> </a:t>
            </a:r>
            <a:r>
              <a:rPr lang="en-IN" sz="2400" dirty="0"/>
              <a:t>∈ </a:t>
            </a:r>
            <a:r>
              <a:rPr lang="en-IN" sz="2400" dirty="0" err="1" smtClean="0"/>
              <a:t>Vacc</a:t>
            </a:r>
            <a:r>
              <a:rPr lang="en-IN" sz="2400" dirty="0"/>
              <a:t>, </a:t>
            </a:r>
            <a:r>
              <a:rPr lang="en-IN" sz="2400" dirty="0" err="1"/>
              <a:t>Vto</a:t>
            </a:r>
            <a:r>
              <a:rPr lang="en-IN" sz="2400" dirty="0"/>
              <a:t> ∈ </a:t>
            </a:r>
            <a:r>
              <a:rPr lang="en-IN" sz="2400" dirty="0" err="1" smtClean="0"/>
              <a:t>Vobj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GRAPH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32" y="1828800"/>
            <a:ext cx="6344535" cy="265784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5107245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 https://ieeexplore.ieee.org/document/8466580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 simple ACG </a:t>
            </a:r>
          </a:p>
          <a:p>
            <a:r>
              <a:rPr lang="en-IN" sz="2800" dirty="0" smtClean="0"/>
              <a:t>Processes that </a:t>
            </a:r>
            <a:r>
              <a:rPr lang="en-IN" sz="2800" dirty="0"/>
              <a:t>can access </a:t>
            </a:r>
            <a:r>
              <a:rPr lang="en-IN" sz="2800" dirty="0" smtClean="0"/>
              <a:t>resources </a:t>
            </a:r>
          </a:p>
          <a:p>
            <a:r>
              <a:rPr lang="en-IN" sz="2800" dirty="0" smtClean="0"/>
              <a:t>Direct </a:t>
            </a:r>
            <a:r>
              <a:rPr lang="en-IN" sz="2800" dirty="0"/>
              <a:t>and indirect </a:t>
            </a:r>
            <a:r>
              <a:rPr lang="en-IN" sz="2800" dirty="0" smtClean="0"/>
              <a:t>means to access</a:t>
            </a:r>
          </a:p>
          <a:p>
            <a:r>
              <a:rPr lang="en-IN" sz="2800" dirty="0"/>
              <a:t>D</a:t>
            </a:r>
            <a:r>
              <a:rPr lang="en-IN" sz="2800" dirty="0" smtClean="0"/>
              <a:t>etect </a:t>
            </a:r>
            <a:r>
              <a:rPr lang="en-IN" sz="2800" dirty="0"/>
              <a:t>privilege collisions due </a:t>
            </a:r>
            <a:r>
              <a:rPr lang="en-IN" sz="2800" dirty="0" smtClean="0"/>
              <a:t>to indirect paths</a:t>
            </a:r>
          </a:p>
          <a:p>
            <a:r>
              <a:rPr lang="en-IN" sz="2800" dirty="0" smtClean="0"/>
              <a:t>ACG contain following</a:t>
            </a:r>
          </a:p>
          <a:p>
            <a:r>
              <a:rPr lang="en-IN" sz="2800" dirty="0"/>
              <a:t>1) ACG ::= </a:t>
            </a:r>
            <a:r>
              <a:rPr lang="en-IN" sz="2800" dirty="0" smtClean="0"/>
              <a:t>&lt;V</a:t>
            </a:r>
            <a:r>
              <a:rPr lang="en-IN" sz="2800" dirty="0"/>
              <a:t>, </a:t>
            </a:r>
            <a:r>
              <a:rPr lang="en-IN" sz="2800" dirty="0" smtClean="0"/>
              <a:t>E&gt;, </a:t>
            </a:r>
          </a:p>
          <a:p>
            <a:pPr lvl="1"/>
            <a:r>
              <a:rPr lang="en-IN" sz="2400" dirty="0" smtClean="0"/>
              <a:t>V </a:t>
            </a:r>
            <a:r>
              <a:rPr lang="en-IN" sz="2400" dirty="0"/>
              <a:t>is a set of vertexes and E is a set of edges. </a:t>
            </a:r>
            <a:endParaRPr lang="en-IN" sz="2400" dirty="0" smtClean="0"/>
          </a:p>
          <a:p>
            <a:r>
              <a:rPr lang="en-IN" sz="2800" dirty="0" smtClean="0"/>
              <a:t>2</a:t>
            </a:r>
            <a:r>
              <a:rPr lang="en-IN" sz="2800" dirty="0"/>
              <a:t>) V = </a:t>
            </a:r>
            <a:r>
              <a:rPr lang="en-IN" sz="2800" dirty="0" err="1"/>
              <a:t>VAcc</a:t>
            </a:r>
            <a:r>
              <a:rPr lang="en-IN" sz="2800" dirty="0"/>
              <a:t> ∪ </a:t>
            </a:r>
            <a:r>
              <a:rPr lang="en-IN" sz="2800" dirty="0" err="1"/>
              <a:t>VObj</a:t>
            </a:r>
            <a:r>
              <a:rPr lang="en-IN" sz="2800" dirty="0"/>
              <a:t>, </a:t>
            </a:r>
            <a:endParaRPr lang="en-IN" sz="2800" dirty="0" smtClean="0"/>
          </a:p>
          <a:p>
            <a:pPr lvl="1"/>
            <a:r>
              <a:rPr lang="en-IN" sz="2400" dirty="0" err="1" smtClean="0"/>
              <a:t>Vacc</a:t>
            </a:r>
            <a:r>
              <a:rPr lang="en-IN" sz="2400" dirty="0" smtClean="0"/>
              <a:t> </a:t>
            </a:r>
            <a:r>
              <a:rPr lang="en-IN" sz="2400" dirty="0"/>
              <a:t>is a set of </a:t>
            </a:r>
            <a:r>
              <a:rPr lang="en-IN" sz="2400" dirty="0" err="1"/>
              <a:t>accessors</a:t>
            </a:r>
            <a:r>
              <a:rPr lang="en-IN" sz="2400" dirty="0"/>
              <a:t> and </a:t>
            </a:r>
            <a:r>
              <a:rPr lang="en-IN" sz="2400" dirty="0" err="1" smtClean="0"/>
              <a:t>Vobj</a:t>
            </a:r>
            <a:r>
              <a:rPr lang="en-IN" sz="2400" dirty="0" smtClean="0"/>
              <a:t> </a:t>
            </a:r>
            <a:r>
              <a:rPr lang="en-IN" sz="2400" dirty="0"/>
              <a:t>is a set of objects.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r>
              <a:rPr lang="en-IN" sz="2800" dirty="0"/>
              <a:t>3) E = </a:t>
            </a:r>
            <a:r>
              <a:rPr lang="en-IN" sz="2800" dirty="0" err="1" smtClean="0"/>
              <a:t>Einv</a:t>
            </a:r>
            <a:r>
              <a:rPr lang="en-IN" sz="2800" dirty="0" smtClean="0"/>
              <a:t> </a:t>
            </a:r>
            <a:r>
              <a:rPr lang="en-IN" sz="2800" dirty="0"/>
              <a:t>∪ </a:t>
            </a:r>
            <a:r>
              <a:rPr lang="en-IN" sz="2800" dirty="0" err="1" smtClean="0"/>
              <a:t>Eacc</a:t>
            </a:r>
            <a:r>
              <a:rPr lang="en-IN" sz="2800" dirty="0"/>
              <a:t>, </a:t>
            </a:r>
            <a:endParaRPr lang="en-IN" sz="2800" dirty="0" smtClean="0"/>
          </a:p>
          <a:p>
            <a:pPr lvl="1"/>
            <a:r>
              <a:rPr lang="en-IN" sz="2400" dirty="0" err="1" smtClean="0"/>
              <a:t>Einv</a:t>
            </a:r>
            <a:r>
              <a:rPr lang="en-IN" sz="2400" dirty="0" smtClean="0"/>
              <a:t> = set </a:t>
            </a:r>
            <a:r>
              <a:rPr lang="en-IN" sz="2400" dirty="0"/>
              <a:t>of invoking edges </a:t>
            </a:r>
            <a:r>
              <a:rPr lang="en-IN" sz="2400" dirty="0" smtClean="0"/>
              <a:t>&amp; </a:t>
            </a:r>
            <a:r>
              <a:rPr lang="en-IN" sz="2400" dirty="0" err="1" smtClean="0"/>
              <a:t>Eacc</a:t>
            </a:r>
            <a:r>
              <a:rPr lang="en-IN" sz="2400" dirty="0" smtClean="0"/>
              <a:t> = accessing </a:t>
            </a:r>
            <a:r>
              <a:rPr lang="en-IN" sz="2400" dirty="0"/>
              <a:t>edges. </a:t>
            </a:r>
            <a:endParaRPr lang="en-IN" sz="2400" dirty="0" smtClean="0"/>
          </a:p>
          <a:p>
            <a:r>
              <a:rPr lang="en-IN" sz="2800" dirty="0" smtClean="0"/>
              <a:t>4</a:t>
            </a:r>
            <a:r>
              <a:rPr lang="en-IN" sz="2800" dirty="0"/>
              <a:t>) </a:t>
            </a:r>
            <a:r>
              <a:rPr lang="en-IN" sz="2800" dirty="0" err="1"/>
              <a:t>EInv</a:t>
            </a:r>
            <a:r>
              <a:rPr lang="en-IN" sz="2800" dirty="0"/>
              <a:t> ::= </a:t>
            </a:r>
            <a:r>
              <a:rPr lang="en-IN" sz="2800" dirty="0" smtClean="0"/>
              <a:t>&lt;</a:t>
            </a:r>
            <a:r>
              <a:rPr lang="en-IN" sz="2800" dirty="0" err="1" smtClean="0"/>
              <a:t>Vfrom</a:t>
            </a:r>
            <a:r>
              <a:rPr lang="en-IN" sz="2800" dirty="0"/>
              <a:t>, </a:t>
            </a:r>
            <a:r>
              <a:rPr lang="en-IN" sz="2800" dirty="0" err="1" smtClean="0"/>
              <a:t>Vto</a:t>
            </a:r>
            <a:r>
              <a:rPr lang="en-IN" sz="2800" dirty="0" smtClean="0"/>
              <a:t>&gt;, </a:t>
            </a:r>
          </a:p>
          <a:p>
            <a:pPr lvl="1"/>
            <a:r>
              <a:rPr lang="en-IN" sz="2400" dirty="0" err="1" smtClean="0"/>
              <a:t>Vfrom</a:t>
            </a:r>
            <a:r>
              <a:rPr lang="en-IN" sz="2400" dirty="0" smtClean="0"/>
              <a:t> </a:t>
            </a:r>
            <a:r>
              <a:rPr lang="en-IN" sz="2400" dirty="0"/>
              <a:t>∈ </a:t>
            </a:r>
            <a:r>
              <a:rPr lang="en-IN" sz="2400" dirty="0" err="1" smtClean="0"/>
              <a:t>Vacc</a:t>
            </a:r>
            <a:r>
              <a:rPr lang="en-IN" sz="2400" dirty="0"/>
              <a:t>, </a:t>
            </a:r>
            <a:r>
              <a:rPr lang="en-IN" sz="2400" dirty="0" err="1"/>
              <a:t>Vto</a:t>
            </a:r>
            <a:r>
              <a:rPr lang="en-IN" sz="2400" dirty="0"/>
              <a:t> ∈ </a:t>
            </a:r>
            <a:r>
              <a:rPr lang="en-IN" sz="2400" dirty="0" err="1" smtClean="0"/>
              <a:t>Vacc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800" dirty="0" smtClean="0"/>
              <a:t>5</a:t>
            </a:r>
            <a:r>
              <a:rPr lang="en-IN" sz="2800" dirty="0"/>
              <a:t>) </a:t>
            </a:r>
            <a:r>
              <a:rPr lang="en-IN" sz="2800" dirty="0" err="1" smtClean="0"/>
              <a:t>Eacc</a:t>
            </a:r>
            <a:r>
              <a:rPr lang="en-IN" sz="2800" dirty="0" smtClean="0"/>
              <a:t> </a:t>
            </a:r>
            <a:r>
              <a:rPr lang="en-IN" sz="2800" dirty="0"/>
              <a:t>::= </a:t>
            </a:r>
            <a:r>
              <a:rPr lang="en-IN" sz="2800" dirty="0" smtClean="0"/>
              <a:t>&lt;</a:t>
            </a:r>
            <a:r>
              <a:rPr lang="en-IN" sz="2800" dirty="0" err="1" smtClean="0"/>
              <a:t>Vfrom</a:t>
            </a:r>
            <a:r>
              <a:rPr lang="en-IN" sz="2800" dirty="0"/>
              <a:t>, </a:t>
            </a:r>
            <a:r>
              <a:rPr lang="en-IN" sz="2800" dirty="0" err="1" smtClean="0"/>
              <a:t>Vto</a:t>
            </a:r>
            <a:r>
              <a:rPr lang="en-IN" sz="2800" dirty="0" smtClean="0"/>
              <a:t>&gt;, </a:t>
            </a:r>
          </a:p>
          <a:p>
            <a:pPr lvl="1"/>
            <a:r>
              <a:rPr lang="en-IN" sz="2400" dirty="0" smtClean="0"/>
              <a:t>Pi</a:t>
            </a:r>
            <a:r>
              <a:rPr lang="en-IN" sz="2400" dirty="0"/>
              <a:t>, </a:t>
            </a:r>
            <a:r>
              <a:rPr lang="en-IN" sz="2400" dirty="0" err="1"/>
              <a:t>Vfrom</a:t>
            </a:r>
            <a:r>
              <a:rPr lang="en-IN" sz="2400" dirty="0"/>
              <a:t> ∈ </a:t>
            </a:r>
            <a:r>
              <a:rPr lang="en-IN" sz="2400" dirty="0" err="1"/>
              <a:t>VAcc</a:t>
            </a:r>
            <a:r>
              <a:rPr lang="en-IN" sz="2400" dirty="0"/>
              <a:t>, </a:t>
            </a:r>
            <a:r>
              <a:rPr lang="en-IN" sz="2400" dirty="0" err="1"/>
              <a:t>Vto</a:t>
            </a:r>
            <a:r>
              <a:rPr lang="en-IN" sz="2400" dirty="0"/>
              <a:t> ∈ </a:t>
            </a:r>
            <a:r>
              <a:rPr lang="en-IN" sz="2400" dirty="0" err="1"/>
              <a:t>VObj</a:t>
            </a:r>
            <a:r>
              <a:rPr lang="en-IN" sz="2400" dirty="0"/>
              <a:t>, P ∈ </a:t>
            </a:r>
            <a:r>
              <a:rPr lang="en-IN" sz="2400" dirty="0" err="1"/>
              <a:t>Pri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800" dirty="0" smtClean="0"/>
              <a:t>6</a:t>
            </a:r>
            <a:r>
              <a:rPr lang="en-IN" sz="2800" dirty="0"/>
              <a:t>) ∀e ∈ </a:t>
            </a:r>
            <a:r>
              <a:rPr lang="en-IN" sz="2800" dirty="0" err="1" smtClean="0"/>
              <a:t>Eacc</a:t>
            </a:r>
            <a:r>
              <a:rPr lang="en-IN" sz="2800" dirty="0"/>
              <a:t>, e = &lt;</a:t>
            </a:r>
            <a:r>
              <a:rPr lang="en-IN" sz="2800" dirty="0" smtClean="0"/>
              <a:t>from</a:t>
            </a:r>
            <a:r>
              <a:rPr lang="en-IN" sz="2800" dirty="0"/>
              <a:t>, to, </a:t>
            </a:r>
            <a:r>
              <a:rPr lang="en-IN" sz="2800" dirty="0" smtClean="0"/>
              <a:t>p&gt; </a:t>
            </a:r>
          </a:p>
          <a:p>
            <a:pPr lvl="1"/>
            <a:r>
              <a:rPr lang="en-IN" sz="2400" dirty="0" smtClean="0"/>
              <a:t>from </a:t>
            </a:r>
            <a:r>
              <a:rPr lang="en-IN" sz="2400" dirty="0"/>
              <a:t>∈ </a:t>
            </a:r>
            <a:r>
              <a:rPr lang="en-IN" sz="2400" dirty="0" err="1"/>
              <a:t>VAcc</a:t>
            </a:r>
            <a:r>
              <a:rPr lang="en-IN" sz="2400" dirty="0"/>
              <a:t>, to ∈ </a:t>
            </a:r>
            <a:r>
              <a:rPr lang="en-IN" sz="2400" dirty="0" err="1"/>
              <a:t>VObj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p </a:t>
            </a:r>
            <a:r>
              <a:rPr lang="en-IN" sz="2400" dirty="0"/>
              <a:t>= [p1, p2, . . . , </a:t>
            </a:r>
            <a:r>
              <a:rPr lang="en-IN" sz="2400" dirty="0" err="1"/>
              <a:t>pn</a:t>
            </a:r>
            <a:r>
              <a:rPr lang="en-IN" sz="2400" dirty="0"/>
              <a:t>] ∈ {0, 1} n , </a:t>
            </a:r>
            <a:endParaRPr lang="en-IN" sz="2400" dirty="0" smtClean="0"/>
          </a:p>
          <a:p>
            <a:pPr lvl="1"/>
            <a:r>
              <a:rPr lang="en-IN" sz="2400" dirty="0" smtClean="0"/>
              <a:t>n </a:t>
            </a:r>
            <a:r>
              <a:rPr lang="en-IN" sz="2400" dirty="0"/>
              <a:t>= |</a:t>
            </a:r>
            <a:r>
              <a:rPr lang="en-IN" sz="2400" dirty="0" err="1"/>
              <a:t>Pri</a:t>
            </a:r>
            <a:r>
              <a:rPr lang="en-IN" sz="2400" dirty="0" smtClean="0"/>
              <a:t>|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r>
              <a:rPr lang="en-IN" sz="2800" dirty="0"/>
              <a:t>7) ∀e ∈ </a:t>
            </a:r>
            <a:r>
              <a:rPr lang="en-IN" sz="2800" dirty="0" err="1" smtClean="0"/>
              <a:t>Einv</a:t>
            </a:r>
            <a:r>
              <a:rPr lang="en-IN" sz="2800" dirty="0"/>
              <a:t>, e = </a:t>
            </a:r>
            <a:r>
              <a:rPr lang="en-IN" sz="2800" dirty="0" smtClean="0"/>
              <a:t>&lt;from</a:t>
            </a:r>
            <a:r>
              <a:rPr lang="en-IN" sz="2800" dirty="0"/>
              <a:t>, to </a:t>
            </a:r>
            <a:r>
              <a:rPr lang="en-IN" sz="2800" dirty="0" smtClean="0"/>
              <a:t>&gt; </a:t>
            </a:r>
          </a:p>
          <a:p>
            <a:pPr lvl="1"/>
            <a:r>
              <a:rPr lang="en-IN" sz="2400" dirty="0" smtClean="0"/>
              <a:t>from </a:t>
            </a:r>
            <a:r>
              <a:rPr lang="en-IN" sz="2400" dirty="0"/>
              <a:t>∈ </a:t>
            </a:r>
            <a:r>
              <a:rPr lang="en-IN" sz="2400" dirty="0" err="1"/>
              <a:t>VAcc</a:t>
            </a:r>
            <a:r>
              <a:rPr lang="en-IN" sz="2400" dirty="0"/>
              <a:t>, to ∈ </a:t>
            </a:r>
            <a:r>
              <a:rPr lang="en-IN" sz="2400" dirty="0" err="1" smtClean="0"/>
              <a:t>VAcc</a:t>
            </a:r>
            <a:endParaRPr lang="en-IN" sz="2400" dirty="0" smtClean="0"/>
          </a:p>
          <a:p>
            <a:r>
              <a:rPr lang="en-IN" sz="2800" dirty="0" smtClean="0"/>
              <a:t>8</a:t>
            </a:r>
            <a:r>
              <a:rPr lang="en-IN" sz="2800" dirty="0"/>
              <a:t>) </a:t>
            </a:r>
            <a:r>
              <a:rPr lang="en-IN" sz="2800" dirty="0" err="1"/>
              <a:t>Pri</a:t>
            </a:r>
            <a:r>
              <a:rPr lang="en-IN" sz="2800" dirty="0"/>
              <a:t> is a set of </a:t>
            </a:r>
            <a:r>
              <a:rPr lang="en-IN" sz="2800" dirty="0" smtClean="0"/>
              <a:t>privileges 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Pri</a:t>
            </a:r>
            <a:r>
              <a:rPr lang="en-IN" sz="2800" dirty="0" smtClean="0"/>
              <a:t> </a:t>
            </a:r>
            <a:r>
              <a:rPr lang="en-IN" sz="2800" dirty="0"/>
              <a:t>::= </a:t>
            </a:r>
            <a:r>
              <a:rPr lang="en-IN" sz="2800" dirty="0" smtClean="0"/>
              <a:t>&lt;pri1</a:t>
            </a:r>
            <a:r>
              <a:rPr lang="en-IN" sz="2800" dirty="0"/>
              <a:t>, pri2, . . . , </a:t>
            </a:r>
            <a:r>
              <a:rPr lang="en-IN" sz="2800" dirty="0" err="1" smtClean="0"/>
              <a:t>prin</a:t>
            </a:r>
            <a:r>
              <a:rPr lang="en-IN" sz="2800" dirty="0" smtClean="0"/>
              <a:t>&gt;</a:t>
            </a:r>
          </a:p>
          <a:p>
            <a:pPr marL="0" indent="0">
              <a:buNone/>
            </a:pPr>
            <a:r>
              <a:rPr lang="en-IN" sz="2800" dirty="0" smtClean="0"/>
              <a:t>     |</a:t>
            </a:r>
            <a:r>
              <a:rPr lang="en-IN" sz="2800" dirty="0" err="1"/>
              <a:t>Pri</a:t>
            </a:r>
            <a:r>
              <a:rPr lang="en-IN" sz="2800" dirty="0"/>
              <a:t>| = n. E.g., </a:t>
            </a:r>
            <a:r>
              <a:rPr lang="en-IN" sz="2800" dirty="0" err="1"/>
              <a:t>Pri</a:t>
            </a:r>
            <a:r>
              <a:rPr lang="en-IN" sz="2800" dirty="0"/>
              <a:t> ::= </a:t>
            </a:r>
            <a:r>
              <a:rPr lang="en-IN" sz="2800" dirty="0" smtClean="0"/>
              <a:t>&lt;</a:t>
            </a:r>
            <a:r>
              <a:rPr lang="en-IN" sz="2800" dirty="0" err="1" smtClean="0"/>
              <a:t>read,write</a:t>
            </a:r>
            <a:r>
              <a:rPr lang="en-IN" sz="2800" dirty="0"/>
              <a:t>, </a:t>
            </a:r>
            <a:r>
              <a:rPr lang="en-IN" sz="2800" dirty="0" smtClean="0"/>
              <a:t>update&gt; </a:t>
            </a:r>
          </a:p>
          <a:p>
            <a:r>
              <a:rPr lang="en-IN" sz="2800" dirty="0" smtClean="0"/>
              <a:t>9</a:t>
            </a:r>
            <a:r>
              <a:rPr lang="en-IN" sz="2800" dirty="0"/>
              <a:t>) ∀e ∈ </a:t>
            </a:r>
            <a:r>
              <a:rPr lang="en-IN" sz="2800" dirty="0" err="1" smtClean="0"/>
              <a:t>Eacc</a:t>
            </a:r>
            <a:r>
              <a:rPr lang="en-IN" sz="2800" dirty="0"/>
              <a:t>, if pi = 1, </a:t>
            </a:r>
            <a:endParaRPr lang="en-IN" sz="2800" dirty="0" smtClean="0"/>
          </a:p>
          <a:p>
            <a:pPr lvl="1"/>
            <a:r>
              <a:rPr lang="en-IN" sz="2400" dirty="0" err="1" smtClean="0"/>
              <a:t>accessor</a:t>
            </a:r>
            <a:r>
              <a:rPr lang="en-IN" sz="2400" dirty="0" smtClean="0"/>
              <a:t> </a:t>
            </a:r>
            <a:r>
              <a:rPr lang="en-IN" sz="2400" dirty="0" err="1"/>
              <a:t>e.from</a:t>
            </a:r>
            <a:r>
              <a:rPr lang="en-IN" sz="2400" dirty="0"/>
              <a:t> can access object e.to with </a:t>
            </a:r>
            <a:r>
              <a:rPr lang="en-IN" sz="2400" dirty="0" err="1" smtClean="0"/>
              <a:t>pri</a:t>
            </a:r>
            <a:r>
              <a:rPr lang="en-IN" sz="1800" dirty="0" err="1" smtClean="0"/>
              <a:t>i</a:t>
            </a:r>
            <a:r>
              <a:rPr lang="en-IN" sz="2400" dirty="0" smtClean="0"/>
              <a:t> </a:t>
            </a:r>
            <a:r>
              <a:rPr lang="en-IN" sz="2400" dirty="0"/>
              <a:t>∈ </a:t>
            </a:r>
            <a:r>
              <a:rPr lang="en-IN" sz="2400" dirty="0" err="1" smtClean="0"/>
              <a:t>Pri</a:t>
            </a:r>
            <a:r>
              <a:rPr lang="en-IN" sz="24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Definition 1 :</a:t>
            </a:r>
          </a:p>
          <a:p>
            <a:r>
              <a:rPr lang="en-IN" sz="2800" dirty="0" smtClean="0"/>
              <a:t>An </a:t>
            </a:r>
            <a:r>
              <a:rPr lang="en-IN" sz="2800" dirty="0" err="1" smtClean="0"/>
              <a:t>accessor</a:t>
            </a:r>
            <a:r>
              <a:rPr lang="en-IN" sz="2800" dirty="0" smtClean="0"/>
              <a:t> -&gt; </a:t>
            </a:r>
            <a:r>
              <a:rPr lang="en-IN" sz="2800" dirty="0" err="1" smtClean="0"/>
              <a:t>accessors</a:t>
            </a:r>
            <a:r>
              <a:rPr lang="en-IN" sz="2800" dirty="0" smtClean="0"/>
              <a:t> (direct or indirect)</a:t>
            </a:r>
          </a:p>
          <a:p>
            <a:r>
              <a:rPr lang="en-IN" sz="2800" dirty="0"/>
              <a:t>Closure process </a:t>
            </a:r>
            <a:r>
              <a:rPr lang="en-IN" sz="2800" dirty="0" err="1"/>
              <a:t>Clsa</a:t>
            </a:r>
            <a:r>
              <a:rPr lang="en-IN" sz="2800" dirty="0"/>
              <a:t> : a ∈ </a:t>
            </a:r>
            <a:r>
              <a:rPr lang="en-IN" sz="2800" dirty="0" err="1"/>
              <a:t>VAcc</a:t>
            </a:r>
            <a:r>
              <a:rPr lang="en-IN" sz="2800" dirty="0"/>
              <a:t> → A ⊂ </a:t>
            </a:r>
            <a:r>
              <a:rPr lang="en-IN" sz="2800" dirty="0" err="1" smtClean="0"/>
              <a:t>Vacc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b="1" dirty="0"/>
              <a:t>Definition </a:t>
            </a:r>
            <a:r>
              <a:rPr lang="en-IN" sz="2800" b="1" dirty="0" smtClean="0"/>
              <a:t>2: </a:t>
            </a:r>
          </a:p>
          <a:p>
            <a:r>
              <a:rPr lang="en-IN" sz="2800" dirty="0"/>
              <a:t>An </a:t>
            </a:r>
            <a:r>
              <a:rPr lang="en-IN" sz="2800" dirty="0" err="1"/>
              <a:t>accessor</a:t>
            </a:r>
            <a:r>
              <a:rPr lang="en-IN" sz="2800" dirty="0"/>
              <a:t> -&gt; </a:t>
            </a:r>
            <a:r>
              <a:rPr lang="en-IN" sz="2800" dirty="0" smtClean="0"/>
              <a:t>Objects </a:t>
            </a:r>
            <a:r>
              <a:rPr lang="en-IN" sz="2800" dirty="0"/>
              <a:t>(</a:t>
            </a:r>
            <a:r>
              <a:rPr lang="en-IN" sz="2800" dirty="0" smtClean="0"/>
              <a:t>direct)</a:t>
            </a:r>
            <a:endParaRPr lang="en-IN" sz="2800" b="1" dirty="0" smtClean="0"/>
          </a:p>
          <a:p>
            <a:r>
              <a:rPr lang="en-IN" sz="2800" dirty="0" smtClean="0"/>
              <a:t>Closure </a:t>
            </a:r>
            <a:r>
              <a:rPr lang="en-IN" sz="2800" dirty="0"/>
              <a:t>function </a:t>
            </a:r>
            <a:r>
              <a:rPr lang="en-IN" sz="2800" dirty="0" err="1"/>
              <a:t>Clso</a:t>
            </a:r>
            <a:r>
              <a:rPr lang="en-IN" sz="2800" dirty="0"/>
              <a:t> : a ∈ </a:t>
            </a:r>
            <a:r>
              <a:rPr lang="en-IN" sz="2800" dirty="0" err="1"/>
              <a:t>VAcc</a:t>
            </a:r>
            <a:r>
              <a:rPr lang="en-IN" sz="2800" dirty="0"/>
              <a:t> → O ⊂ </a:t>
            </a:r>
            <a:r>
              <a:rPr lang="en-IN" sz="2800" dirty="0" err="1" smtClean="0"/>
              <a:t>Vobj</a:t>
            </a:r>
            <a:endParaRPr lang="en-IN" sz="2800" dirty="0"/>
          </a:p>
          <a:p>
            <a:pPr marL="0" indent="0">
              <a:buNone/>
            </a:pPr>
            <a:r>
              <a:rPr lang="en-IN" sz="2800" b="1" dirty="0"/>
              <a:t>Definition </a:t>
            </a:r>
            <a:r>
              <a:rPr lang="en-IN" sz="2800" b="1" dirty="0" smtClean="0"/>
              <a:t>3: </a:t>
            </a:r>
          </a:p>
          <a:p>
            <a:r>
              <a:rPr lang="en-IN" sz="2800" dirty="0"/>
              <a:t>An </a:t>
            </a:r>
            <a:r>
              <a:rPr lang="en-IN" sz="2800" dirty="0" err="1"/>
              <a:t>accessor</a:t>
            </a:r>
            <a:r>
              <a:rPr lang="en-IN" sz="2800" dirty="0"/>
              <a:t> -&gt; Objects (</a:t>
            </a:r>
            <a:r>
              <a:rPr lang="en-IN" sz="2800" dirty="0" smtClean="0"/>
              <a:t>direct or indirect)</a:t>
            </a:r>
            <a:endParaRPr lang="en-IN" sz="2800" b="1" dirty="0" smtClean="0"/>
          </a:p>
          <a:p>
            <a:r>
              <a:rPr lang="en-IN" sz="2800" dirty="0" smtClean="0"/>
              <a:t>Closure </a:t>
            </a:r>
            <a:r>
              <a:rPr lang="en-IN" sz="2800" dirty="0"/>
              <a:t>function </a:t>
            </a:r>
            <a:r>
              <a:rPr lang="en-IN" sz="2800" dirty="0" err="1"/>
              <a:t>Clsao</a:t>
            </a:r>
            <a:r>
              <a:rPr lang="en-IN" sz="2800" dirty="0"/>
              <a:t> : a ∈ </a:t>
            </a:r>
            <a:r>
              <a:rPr lang="en-IN" sz="2800" dirty="0" err="1"/>
              <a:t>VAcc</a:t>
            </a:r>
            <a:r>
              <a:rPr lang="en-IN" sz="2800" dirty="0"/>
              <a:t> → O ⊂ </a:t>
            </a:r>
            <a:r>
              <a:rPr lang="en-IN" sz="2800" dirty="0" err="1"/>
              <a:t>VObj</a:t>
            </a:r>
            <a:endParaRPr lang="en-IN" sz="2800" dirty="0" smtClean="0"/>
          </a:p>
          <a:p>
            <a:endParaRPr lang="en-IN" sz="2800" dirty="0" smtClean="0"/>
          </a:p>
          <a:p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Definition 4 :</a:t>
            </a:r>
          </a:p>
          <a:p>
            <a:r>
              <a:rPr lang="en-IN" sz="2800" dirty="0" smtClean="0"/>
              <a:t>Collision or not ?</a:t>
            </a:r>
          </a:p>
          <a:p>
            <a:r>
              <a:rPr lang="en-IN" sz="2800" dirty="0" smtClean="0"/>
              <a:t>HD </a:t>
            </a:r>
            <a:r>
              <a:rPr lang="en-IN" sz="2800" dirty="0"/>
              <a:t>: p1 ∈ {0, 1} n × p2 ∈ {0, 1} n → n ∈ </a:t>
            </a:r>
            <a:r>
              <a:rPr lang="en-IN" sz="2800" dirty="0" smtClean="0"/>
              <a:t>Z</a:t>
            </a:r>
          </a:p>
          <a:p>
            <a:pPr marL="0" indent="0">
              <a:buNone/>
            </a:pPr>
            <a:r>
              <a:rPr lang="en-IN" sz="2800" b="1" dirty="0" smtClean="0"/>
              <a:t>Definition 5 : (</a:t>
            </a:r>
            <a:r>
              <a:rPr lang="en-IN" sz="2800" dirty="0"/>
              <a:t>Privilege </a:t>
            </a:r>
            <a:r>
              <a:rPr lang="en-IN" sz="2800" dirty="0" smtClean="0"/>
              <a:t>collisions</a:t>
            </a:r>
            <a:r>
              <a:rPr lang="en-IN" sz="2800" b="1" dirty="0" smtClean="0"/>
              <a:t>)</a:t>
            </a:r>
          </a:p>
          <a:p>
            <a:r>
              <a:rPr lang="en-IN" sz="2800" dirty="0" err="1" smtClean="0"/>
              <a:t>Clla</a:t>
            </a:r>
            <a:r>
              <a:rPr lang="en-IN" sz="2800" dirty="0" smtClean="0"/>
              <a:t> </a:t>
            </a:r>
            <a:r>
              <a:rPr lang="en-IN" sz="2800" dirty="0"/>
              <a:t>: a ∈ </a:t>
            </a:r>
            <a:r>
              <a:rPr lang="en-IN" sz="2800" dirty="0" err="1"/>
              <a:t>VAcc</a:t>
            </a:r>
            <a:r>
              <a:rPr lang="en-IN" sz="2800" dirty="0"/>
              <a:t> → n ∈ Z</a:t>
            </a:r>
            <a:r>
              <a:rPr lang="en-IN" sz="2800" b="1" dirty="0" smtClean="0"/>
              <a:t> </a:t>
            </a:r>
          </a:p>
          <a:p>
            <a:r>
              <a:rPr lang="en-IN" sz="2800" dirty="0"/>
              <a:t>∀a ∈ </a:t>
            </a:r>
            <a:r>
              <a:rPr lang="en-IN" sz="2800" dirty="0" err="1"/>
              <a:t>VAcc</a:t>
            </a:r>
            <a:r>
              <a:rPr lang="en-IN" sz="2800" dirty="0"/>
              <a:t>, </a:t>
            </a:r>
            <a:endParaRPr lang="en-IN" sz="2800" dirty="0" smtClean="0"/>
          </a:p>
          <a:p>
            <a:r>
              <a:rPr lang="en-IN" sz="2800" dirty="0" smtClean="0"/>
              <a:t>if </a:t>
            </a:r>
            <a:r>
              <a:rPr lang="en-IN" sz="2800" dirty="0" err="1"/>
              <a:t>Clla</a:t>
            </a:r>
            <a:r>
              <a:rPr lang="en-IN" sz="2800" dirty="0"/>
              <a:t>(a ∈ </a:t>
            </a:r>
            <a:r>
              <a:rPr lang="en-IN" sz="2800" dirty="0" err="1"/>
              <a:t>VAcc</a:t>
            </a:r>
            <a:r>
              <a:rPr lang="en-IN" sz="2800" dirty="0"/>
              <a:t>) </a:t>
            </a:r>
            <a:r>
              <a:rPr lang="en-IN" sz="2800" dirty="0" smtClean="0"/>
              <a:t>!= </a:t>
            </a:r>
            <a:r>
              <a:rPr lang="en-IN" sz="2800" dirty="0"/>
              <a:t>0 or </a:t>
            </a:r>
            <a:r>
              <a:rPr lang="en-IN" sz="2800" dirty="0" err="1"/>
              <a:t>Clsao</a:t>
            </a:r>
            <a:r>
              <a:rPr lang="en-IN" sz="2800" dirty="0"/>
              <a:t>(a) ∩ </a:t>
            </a:r>
            <a:r>
              <a:rPr lang="en-IN" sz="2800" dirty="0" err="1"/>
              <a:t>Clso</a:t>
            </a:r>
            <a:r>
              <a:rPr lang="en-IN" sz="2800" dirty="0"/>
              <a:t>(a) </a:t>
            </a:r>
            <a:r>
              <a:rPr lang="en-IN" sz="2800" dirty="0" smtClean="0"/>
              <a:t>!= </a:t>
            </a:r>
            <a:r>
              <a:rPr lang="en-IN" sz="2800" dirty="0"/>
              <a:t>∅</a:t>
            </a:r>
            <a:r>
              <a:rPr lang="en-IN" sz="2800" dirty="0" smtClean="0"/>
              <a:t>,</a:t>
            </a:r>
          </a:p>
          <a:p>
            <a:pPr lvl="1"/>
            <a:r>
              <a:rPr lang="en-IN" sz="2400" dirty="0" smtClean="0"/>
              <a:t>privacy </a:t>
            </a:r>
            <a:r>
              <a:rPr lang="en-IN" sz="2400" dirty="0"/>
              <a:t>breach due to inter-networking linkages</a:t>
            </a:r>
            <a:r>
              <a:rPr lang="en-IN" sz="2400" dirty="0" smtClean="0"/>
              <a:t>.</a:t>
            </a:r>
          </a:p>
          <a:p>
            <a:endParaRPr lang="en-IN" sz="2800" dirty="0" smtClean="0"/>
          </a:p>
          <a:p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Definition 6 </a:t>
            </a:r>
            <a:r>
              <a:rPr lang="en-IN" sz="2800" b="1" dirty="0" smtClean="0">
                <a:sym typeface="Wingdings" panose="05000000000000000000" pitchFamily="2" charset="2"/>
              </a:rPr>
              <a:t>: (</a:t>
            </a:r>
            <a:r>
              <a:rPr lang="en-IN" sz="2800" dirty="0"/>
              <a:t>Privilege collision function</a:t>
            </a:r>
            <a:r>
              <a:rPr lang="en-IN" sz="2800" b="1" dirty="0" smtClean="0">
                <a:sym typeface="Wingdings" panose="05000000000000000000" pitchFamily="2" charset="2"/>
              </a:rPr>
              <a:t>)</a:t>
            </a:r>
            <a:endParaRPr lang="en-IN" sz="2800" b="1" dirty="0" smtClean="0"/>
          </a:p>
          <a:p>
            <a:r>
              <a:rPr lang="en-IN" sz="2800" dirty="0" err="1" smtClean="0"/>
              <a:t>Pric</a:t>
            </a:r>
            <a:r>
              <a:rPr lang="en-IN" sz="2800" dirty="0" smtClean="0"/>
              <a:t> </a:t>
            </a:r>
            <a:r>
              <a:rPr lang="en-IN" sz="2800" dirty="0"/>
              <a:t>: p1 ∈ {0, 1} n × p2 ∈ {0, 1} n → b ∈ {0, </a:t>
            </a:r>
            <a:r>
              <a:rPr lang="en-IN" sz="2800" dirty="0" smtClean="0"/>
              <a:t>1}</a:t>
            </a:r>
          </a:p>
          <a:p>
            <a:r>
              <a:rPr lang="en-IN" sz="2800" dirty="0" smtClean="0"/>
              <a:t>b=0 if HD (p1</a:t>
            </a:r>
            <a:r>
              <a:rPr lang="en-IN" sz="2800" dirty="0"/>
              <a:t>, p2) </a:t>
            </a:r>
            <a:r>
              <a:rPr lang="en-IN" sz="2800" dirty="0" smtClean="0"/>
              <a:t>= </a:t>
            </a:r>
            <a:r>
              <a:rPr lang="en-IN" sz="2800" dirty="0"/>
              <a:t>0 </a:t>
            </a:r>
            <a:r>
              <a:rPr lang="en-IN" sz="2800" dirty="0" smtClean="0"/>
              <a:t>(collision occurs)</a:t>
            </a:r>
          </a:p>
          <a:p>
            <a:r>
              <a:rPr lang="en-IN" sz="2800" dirty="0" smtClean="0"/>
              <a:t>Else b=1</a:t>
            </a:r>
          </a:p>
          <a:p>
            <a:pPr marL="0" indent="0">
              <a:buNone/>
            </a:pPr>
            <a:r>
              <a:rPr lang="en-IN" sz="2800" b="1" dirty="0" smtClean="0"/>
              <a:t>Definition </a:t>
            </a:r>
            <a:r>
              <a:rPr lang="en-IN" sz="2800" b="1" dirty="0"/>
              <a:t>7</a:t>
            </a:r>
            <a:r>
              <a:rPr lang="en-IN" sz="2800" b="1" dirty="0" smtClean="0"/>
              <a:t> : (</a:t>
            </a:r>
            <a:r>
              <a:rPr lang="en-IN" sz="2800" dirty="0" smtClean="0"/>
              <a:t>Pairwise Privilege collision </a:t>
            </a:r>
            <a:r>
              <a:rPr lang="en-IN" sz="2800" dirty="0" err="1" smtClean="0"/>
              <a:t>fn</a:t>
            </a:r>
            <a:r>
              <a:rPr lang="en-IN" sz="2800" b="1" dirty="0" smtClean="0"/>
              <a:t>)</a:t>
            </a:r>
          </a:p>
          <a:p>
            <a:r>
              <a:rPr lang="en-IN" sz="2800" dirty="0" err="1" smtClean="0"/>
              <a:t>Pri</a:t>
            </a:r>
            <a:r>
              <a:rPr lang="en-IN" sz="2800" dirty="0" err="1" smtClean="0">
                <a:latin typeface="+mj-lt"/>
              </a:rPr>
              <a:t>’</a:t>
            </a:r>
            <a:r>
              <a:rPr lang="en-IN" sz="2800" dirty="0" err="1" smtClean="0"/>
              <a:t>c</a:t>
            </a:r>
            <a:r>
              <a:rPr lang="en-IN" sz="2800" dirty="0" smtClean="0"/>
              <a:t> </a:t>
            </a:r>
            <a:r>
              <a:rPr lang="en-IN" sz="2800" dirty="0"/>
              <a:t>: p1 ∈ </a:t>
            </a:r>
            <a:r>
              <a:rPr lang="en-IN" sz="2800" dirty="0" err="1"/>
              <a:t>Pri</a:t>
            </a:r>
            <a:r>
              <a:rPr lang="en-IN" sz="2800" dirty="0"/>
              <a:t>× p2 ∈ </a:t>
            </a:r>
            <a:r>
              <a:rPr lang="en-IN" sz="2800" dirty="0" err="1"/>
              <a:t>Pri</a:t>
            </a:r>
            <a:r>
              <a:rPr lang="en-IN" sz="2800" dirty="0"/>
              <a:t> → b ∈ {0, 1</a:t>
            </a:r>
            <a:r>
              <a:rPr lang="en-IN" sz="2800" dirty="0" smtClean="0"/>
              <a:t>}</a:t>
            </a:r>
          </a:p>
          <a:p>
            <a:r>
              <a:rPr lang="en-IN" sz="2800" dirty="0"/>
              <a:t>b=0 if </a:t>
            </a:r>
            <a:r>
              <a:rPr lang="en-IN" sz="2800" dirty="0" smtClean="0"/>
              <a:t>HD (</a:t>
            </a:r>
            <a:r>
              <a:rPr lang="en-IN" sz="2800" dirty="0"/>
              <a:t>p1, p2) = 0 (collision occurs)</a:t>
            </a:r>
          </a:p>
          <a:p>
            <a:r>
              <a:rPr lang="en-IN" sz="2800" dirty="0"/>
              <a:t>Else </a:t>
            </a:r>
            <a:r>
              <a:rPr lang="en-IN" sz="2800" dirty="0" smtClean="0"/>
              <a:t>b=1</a:t>
            </a:r>
          </a:p>
          <a:p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ACCESS CONTROL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Definition 8 </a:t>
            </a:r>
            <a:r>
              <a:rPr lang="en-IN" sz="2800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IN" sz="2800" dirty="0"/>
              <a:t>Array maps to privilege process </a:t>
            </a:r>
            <a:endParaRPr lang="en-IN" sz="2800" dirty="0" smtClean="0"/>
          </a:p>
          <a:p>
            <a:r>
              <a:rPr lang="en-IN" sz="2800" dirty="0" smtClean="0"/>
              <a:t>A2PSet </a:t>
            </a:r>
            <a:r>
              <a:rPr lang="en-IN" sz="2800" dirty="0"/>
              <a:t>: p ∈ {0, 1} n → pri1, pri2, . . . </a:t>
            </a:r>
            <a:r>
              <a:rPr lang="en-IN" sz="2800" dirty="0" smtClean="0"/>
              <a:t>. </a:t>
            </a:r>
          </a:p>
          <a:p>
            <a:r>
              <a:rPr lang="en-IN" sz="2800" dirty="0" err="1" smtClean="0"/>
              <a:t>prin</a:t>
            </a:r>
            <a:r>
              <a:rPr lang="en-IN" sz="2800" dirty="0" smtClean="0"/>
              <a:t> </a:t>
            </a:r>
            <a:r>
              <a:rPr lang="en-IN" sz="2800" dirty="0"/>
              <a:t>∈ </a:t>
            </a:r>
            <a:r>
              <a:rPr lang="en-IN" sz="2800" dirty="0" err="1" smtClean="0"/>
              <a:t>Pri</a:t>
            </a:r>
            <a:endParaRPr lang="en-IN" sz="2800" dirty="0"/>
          </a:p>
          <a:p>
            <a:r>
              <a:rPr lang="en-IN" sz="2800" dirty="0" smtClean="0"/>
              <a:t>n </a:t>
            </a:r>
            <a:r>
              <a:rPr lang="en-IN" sz="2800" dirty="0"/>
              <a:t>= |</a:t>
            </a:r>
            <a:r>
              <a:rPr lang="en-IN" sz="2800" dirty="0" err="1"/>
              <a:t>Pri</a:t>
            </a:r>
            <a:r>
              <a:rPr lang="en-IN" sz="2800" dirty="0" smtClean="0"/>
              <a:t>|</a:t>
            </a:r>
          </a:p>
          <a:p>
            <a:r>
              <a:rPr lang="en-IN" sz="2800" b="1" dirty="0" smtClean="0"/>
              <a:t>Definition 9 : (</a:t>
            </a:r>
            <a:r>
              <a:rPr lang="en-IN" sz="2800" dirty="0"/>
              <a:t>Privilege collision by array function</a:t>
            </a:r>
            <a:r>
              <a:rPr lang="en-IN" sz="2800" b="1" dirty="0" smtClean="0"/>
              <a:t>)</a:t>
            </a:r>
          </a:p>
          <a:p>
            <a:r>
              <a:rPr lang="pt-BR" sz="2800" dirty="0"/>
              <a:t>A2C : p1 ∈ {0, 1} n × p2 ∈ {0, 1} n → b ∈ {0, 1</a:t>
            </a:r>
            <a:r>
              <a:rPr lang="pt-BR" sz="2800" dirty="0" smtClean="0"/>
              <a:t>}</a:t>
            </a:r>
          </a:p>
          <a:p>
            <a:r>
              <a:rPr lang="en-IN" sz="2800" dirty="0"/>
              <a:t>b = 1, then no privilege collision occurs</a:t>
            </a:r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Problem Formulation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Access Control Graph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Access Control Model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Proposed Authorizing Rules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PROPOSED AUTHORIZING RULES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Rule I </a:t>
            </a:r>
            <a:r>
              <a:rPr lang="en-IN" sz="2800" dirty="0" smtClean="0"/>
              <a:t>: </a:t>
            </a:r>
          </a:p>
          <a:p>
            <a:r>
              <a:rPr lang="en-IN" sz="2800" dirty="0" smtClean="0"/>
              <a:t>Privilege </a:t>
            </a:r>
            <a:r>
              <a:rPr lang="en-IN" sz="2800" dirty="0"/>
              <a:t>is non-increasing for an invoking </a:t>
            </a:r>
            <a:r>
              <a:rPr lang="en-IN" sz="2800" dirty="0" smtClean="0"/>
              <a:t>edge </a:t>
            </a:r>
          </a:p>
          <a:p>
            <a:r>
              <a:rPr lang="en-IN" sz="2800" dirty="0" smtClean="0"/>
              <a:t>e1 = invoked </a:t>
            </a:r>
            <a:r>
              <a:rPr lang="en-IN" sz="2800" dirty="0" err="1" smtClean="0"/>
              <a:t>accessor</a:t>
            </a:r>
            <a:r>
              <a:rPr lang="en-IN" sz="2800" dirty="0"/>
              <a:t> </a:t>
            </a:r>
            <a:endParaRPr lang="en-IN" sz="2800" dirty="0" smtClean="0"/>
          </a:p>
          <a:p>
            <a:r>
              <a:rPr lang="en-IN" sz="2800" dirty="0" smtClean="0"/>
              <a:t>e2 = invoking </a:t>
            </a:r>
            <a:r>
              <a:rPr lang="en-IN" sz="2800" dirty="0" err="1" smtClean="0"/>
              <a:t>accessor</a:t>
            </a:r>
            <a:endParaRPr lang="en-IN" sz="2800" dirty="0" smtClean="0"/>
          </a:p>
          <a:p>
            <a:r>
              <a:rPr lang="en-IN" sz="2800" dirty="0" smtClean="0"/>
              <a:t>e1.pri &lt;= e2.pri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PROPOSED ALGORITHMS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Algorithm 1 </a:t>
            </a:r>
            <a:endParaRPr lang="en-IN" sz="2800" b="1" dirty="0" smtClean="0"/>
          </a:p>
          <a:p>
            <a:r>
              <a:rPr lang="en-IN" sz="2800" dirty="0" err="1" smtClean="0"/>
              <a:t>Accessor</a:t>
            </a:r>
            <a:r>
              <a:rPr lang="en-IN" sz="2800" dirty="0" smtClean="0"/>
              <a:t> -&gt; </a:t>
            </a:r>
            <a:r>
              <a:rPr lang="en-IN" sz="2800" dirty="0" err="1" smtClean="0"/>
              <a:t>accessors</a:t>
            </a:r>
            <a:r>
              <a:rPr lang="en-IN" sz="2800" dirty="0" smtClean="0"/>
              <a:t> in ACG</a:t>
            </a:r>
          </a:p>
          <a:p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45327"/>
            <a:ext cx="5410200" cy="37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PROPOSED ALGORITHMS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Algorithm </a:t>
            </a:r>
            <a:r>
              <a:rPr lang="en-IN" sz="2800" b="1" dirty="0" smtClean="0"/>
              <a:t>2 </a:t>
            </a:r>
          </a:p>
          <a:p>
            <a:r>
              <a:rPr lang="en-IN" sz="2800" dirty="0" err="1" smtClean="0"/>
              <a:t>Accessor</a:t>
            </a:r>
            <a:r>
              <a:rPr lang="en-IN" sz="2800" dirty="0" smtClean="0"/>
              <a:t> -&gt; Object in ACG</a:t>
            </a:r>
          </a:p>
          <a:p>
            <a:r>
              <a:rPr lang="en-IN" sz="2800" dirty="0" smtClean="0"/>
              <a:t>Objects can be accessed in 2 ways</a:t>
            </a:r>
          </a:p>
          <a:p>
            <a:r>
              <a:rPr lang="en-IN" sz="2800" dirty="0" smtClean="0"/>
              <a:t>Direct or Indirect manner</a:t>
            </a:r>
          </a:p>
          <a:p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PROPOSED ALGORITHMS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6019800" cy="49281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PROPOSED ALGORITHMS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Algorithm 3</a:t>
            </a:r>
          </a:p>
          <a:p>
            <a:r>
              <a:rPr lang="en-IN" sz="2800" dirty="0"/>
              <a:t>detect privilege </a:t>
            </a:r>
            <a:r>
              <a:rPr lang="en-IN" sz="2800" dirty="0" smtClean="0"/>
              <a:t>collisions</a:t>
            </a:r>
          </a:p>
          <a:p>
            <a:r>
              <a:rPr lang="en-IN" sz="2800" dirty="0" smtClean="0"/>
              <a:t>Privilege </a:t>
            </a:r>
            <a:r>
              <a:rPr lang="en-IN" sz="2800" dirty="0"/>
              <a:t>collisions due to inter-process invoking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239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PROPOSED ALGORITHMS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6" y="1417638"/>
            <a:ext cx="5795067" cy="4525963"/>
          </a:xfrm>
        </p:spPr>
      </p:pic>
    </p:spTree>
    <p:extLst>
      <p:ext uri="{BB962C8B-B14F-4D97-AF65-F5344CB8AC3E}">
        <p14:creationId xmlns:p14="http://schemas.microsoft.com/office/powerpoint/2010/main" val="37587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PROPOSED ALGORITHMS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Algorithm 4</a:t>
            </a:r>
          </a:p>
          <a:p>
            <a:r>
              <a:rPr lang="en-IN" sz="2800" dirty="0"/>
              <a:t>regulate privileges </a:t>
            </a:r>
            <a:endParaRPr lang="en-IN" sz="2800" dirty="0" smtClean="0"/>
          </a:p>
          <a:p>
            <a:r>
              <a:rPr lang="en-IN" sz="2800" dirty="0"/>
              <a:t>access control </a:t>
            </a:r>
            <a:r>
              <a:rPr lang="en-IN" sz="2800" dirty="0" smtClean="0"/>
              <a:t>module</a:t>
            </a:r>
          </a:p>
          <a:p>
            <a:r>
              <a:rPr lang="en-IN" sz="2800" dirty="0"/>
              <a:t>regulate concrete accessing </a:t>
            </a:r>
            <a:r>
              <a:rPr lang="en-IN" sz="2800" dirty="0" smtClean="0"/>
              <a:t>policies</a:t>
            </a:r>
          </a:p>
          <a:p>
            <a:r>
              <a:rPr lang="en-IN" sz="2800" dirty="0"/>
              <a:t>avoid privilege breaches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67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PROPOSED ALGORITHMS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33" y="1616076"/>
            <a:ext cx="5090867" cy="4525963"/>
          </a:xfrm>
        </p:spPr>
      </p:pic>
    </p:spTree>
    <p:extLst>
      <p:ext uri="{BB962C8B-B14F-4D97-AF65-F5344CB8AC3E}">
        <p14:creationId xmlns:p14="http://schemas.microsoft.com/office/powerpoint/2010/main" val="33056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Examples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29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Example 1</a:t>
            </a:r>
            <a:endParaRPr lang="en-IN" b="1" dirty="0"/>
          </a:p>
          <a:p>
            <a:r>
              <a:rPr lang="en-IN" dirty="0" smtClean="0"/>
              <a:t>A </a:t>
            </a:r>
            <a:r>
              <a:rPr lang="en-IN" dirty="0"/>
              <a:t>invokes </a:t>
            </a:r>
            <a:r>
              <a:rPr lang="en-IN" dirty="0" smtClean="0"/>
              <a:t>process B to access </a:t>
            </a:r>
            <a:r>
              <a:rPr lang="en-IN" dirty="0" err="1" smtClean="0"/>
              <a:t>Obj</a:t>
            </a:r>
            <a:r>
              <a:rPr lang="en-IN" dirty="0" smtClean="0"/>
              <a:t> O</a:t>
            </a:r>
          </a:p>
          <a:p>
            <a:r>
              <a:rPr lang="en-IN" dirty="0"/>
              <a:t>The </a:t>
            </a:r>
            <a:r>
              <a:rPr lang="en-IN" dirty="0" smtClean="0"/>
              <a:t>CU will </a:t>
            </a:r>
            <a:r>
              <a:rPr lang="en-IN" dirty="0"/>
              <a:t>detect privilege </a:t>
            </a:r>
            <a:r>
              <a:rPr lang="en-IN" dirty="0" smtClean="0"/>
              <a:t>collisions</a:t>
            </a:r>
          </a:p>
          <a:p>
            <a:r>
              <a:rPr lang="en-IN" dirty="0" smtClean="0"/>
              <a:t>2 Decision</a:t>
            </a:r>
          </a:p>
          <a:p>
            <a:r>
              <a:rPr lang="en-IN" dirty="0" smtClean="0"/>
              <a:t>A expand </a:t>
            </a:r>
            <a:r>
              <a:rPr lang="en-IN" dirty="0"/>
              <a:t>its privileges to that of process </a:t>
            </a:r>
            <a:r>
              <a:rPr lang="en-IN" dirty="0" smtClean="0"/>
              <a:t>B</a:t>
            </a:r>
          </a:p>
          <a:p>
            <a:r>
              <a:rPr lang="en-IN" dirty="0"/>
              <a:t>A </a:t>
            </a:r>
            <a:r>
              <a:rPr lang="en-IN" dirty="0" smtClean="0"/>
              <a:t>limit </a:t>
            </a:r>
            <a:r>
              <a:rPr lang="en-IN" dirty="0"/>
              <a:t>its privileges to that of process B</a:t>
            </a:r>
          </a:p>
          <a:p>
            <a:r>
              <a:rPr lang="en-IN" dirty="0" smtClean="0"/>
              <a:t>Take place in OS, Web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9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29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Example 1</a:t>
            </a:r>
            <a:endParaRPr lang="en-IN" b="1" dirty="0"/>
          </a:p>
          <a:p>
            <a:r>
              <a:rPr lang="en-IN" dirty="0" smtClean="0"/>
              <a:t>A </a:t>
            </a:r>
            <a:r>
              <a:rPr lang="en-IN" dirty="0"/>
              <a:t>invokes </a:t>
            </a:r>
            <a:r>
              <a:rPr lang="en-IN" dirty="0" smtClean="0"/>
              <a:t>process B to access </a:t>
            </a:r>
            <a:r>
              <a:rPr lang="en-IN" dirty="0" err="1" smtClean="0"/>
              <a:t>Obj</a:t>
            </a:r>
            <a:r>
              <a:rPr lang="en-IN" dirty="0" smtClean="0"/>
              <a:t> O</a:t>
            </a:r>
          </a:p>
          <a:p>
            <a:r>
              <a:rPr lang="en-IN" dirty="0"/>
              <a:t>The </a:t>
            </a:r>
            <a:r>
              <a:rPr lang="en-IN" dirty="0" smtClean="0"/>
              <a:t>CU will </a:t>
            </a:r>
            <a:r>
              <a:rPr lang="en-IN" dirty="0"/>
              <a:t>detect privilege </a:t>
            </a:r>
            <a:r>
              <a:rPr lang="en-IN" dirty="0" smtClean="0"/>
              <a:t>collisions</a:t>
            </a:r>
          </a:p>
          <a:p>
            <a:r>
              <a:rPr lang="en-IN" dirty="0" smtClean="0"/>
              <a:t>2 Decision</a:t>
            </a:r>
          </a:p>
          <a:p>
            <a:r>
              <a:rPr lang="en-IN" dirty="0" smtClean="0"/>
              <a:t>A expand </a:t>
            </a:r>
            <a:r>
              <a:rPr lang="en-IN" dirty="0"/>
              <a:t>its privileges to that of process </a:t>
            </a:r>
            <a:r>
              <a:rPr lang="en-IN" dirty="0" smtClean="0"/>
              <a:t>B</a:t>
            </a:r>
          </a:p>
          <a:p>
            <a:r>
              <a:rPr lang="en-IN" dirty="0"/>
              <a:t>A </a:t>
            </a:r>
            <a:r>
              <a:rPr lang="en-IN" dirty="0" smtClean="0"/>
              <a:t>limit </a:t>
            </a:r>
            <a:r>
              <a:rPr lang="en-IN" dirty="0"/>
              <a:t>its privileges to that of process B</a:t>
            </a:r>
          </a:p>
          <a:p>
            <a:r>
              <a:rPr lang="en-IN" dirty="0" smtClean="0"/>
              <a:t>Take place in OS, Web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3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424565"/>
            <a:ext cx="8229600" cy="4747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Proposed Algorithms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Examples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sz="2800" dirty="0" smtClean="0"/>
              <a:t>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Proposed </a:t>
            </a:r>
            <a:r>
              <a:rPr lang="en-IN" dirty="0"/>
              <a:t>a lightweight graph-based model </a:t>
            </a:r>
            <a:endParaRPr lang="en-IN" dirty="0" smtClean="0"/>
          </a:p>
          <a:p>
            <a:r>
              <a:rPr lang="en-IN" dirty="0"/>
              <a:t>access control among inter-networking </a:t>
            </a:r>
            <a:r>
              <a:rPr lang="en-IN" dirty="0" smtClean="0"/>
              <a:t>processes</a:t>
            </a:r>
          </a:p>
          <a:p>
            <a:r>
              <a:rPr lang="en-IN" dirty="0" smtClean="0"/>
              <a:t>The </a:t>
            </a:r>
            <a:r>
              <a:rPr lang="en-IN" dirty="0"/>
              <a:t>cost is only O(n</a:t>
            </a:r>
            <a:r>
              <a:rPr lang="en-IN" dirty="0" smtClean="0"/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/>
              <a:t>number of </a:t>
            </a:r>
            <a:r>
              <a:rPr lang="en-IN" dirty="0" err="1"/>
              <a:t>accessor</a:t>
            </a:r>
            <a:r>
              <a:rPr lang="en-IN" dirty="0"/>
              <a:t> vertexes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Autofit/>
          </a:bodyPr>
          <a:lstStyle/>
          <a:p>
            <a:r>
              <a:rPr lang="en-IN" sz="2800" dirty="0"/>
              <a:t>[1] R. S. Sandhu and P. </a:t>
            </a:r>
            <a:r>
              <a:rPr lang="en-IN" sz="2800" dirty="0" err="1"/>
              <a:t>Samarati</a:t>
            </a:r>
            <a:r>
              <a:rPr lang="en-IN" sz="2800" dirty="0"/>
              <a:t>, ‘‘Access control: Principle and practice,’’ IEEE </a:t>
            </a:r>
            <a:r>
              <a:rPr lang="en-IN" sz="2800" dirty="0" err="1"/>
              <a:t>Commun</a:t>
            </a:r>
            <a:r>
              <a:rPr lang="en-IN" sz="2800" dirty="0"/>
              <a:t>. Mag., vol. 32, no. 9, pp. 40–48, Sep. 1994. </a:t>
            </a:r>
            <a:endParaRPr lang="en-IN" sz="2800" dirty="0" smtClean="0"/>
          </a:p>
          <a:p>
            <a:r>
              <a:rPr lang="en-IN" sz="2800" dirty="0" smtClean="0"/>
              <a:t>[</a:t>
            </a:r>
            <a:r>
              <a:rPr lang="en-IN" sz="2800" dirty="0"/>
              <a:t>2] R. S. Sandhu, E. J. Coyne, H. L. Feinstein, and C. E. </a:t>
            </a:r>
            <a:r>
              <a:rPr lang="en-IN" sz="2800" dirty="0" err="1"/>
              <a:t>Youman</a:t>
            </a:r>
            <a:r>
              <a:rPr lang="en-IN" sz="2800" dirty="0"/>
              <a:t>, ‘‘Role-based access control models,’’ Computer, vol. 29, no. 2, pp. 38–47, 1996. </a:t>
            </a:r>
            <a:endParaRPr lang="en-IN" sz="2800" dirty="0" smtClean="0"/>
          </a:p>
          <a:p>
            <a:r>
              <a:rPr lang="en-IN" sz="2800" dirty="0" smtClean="0"/>
              <a:t>[</a:t>
            </a:r>
            <a:r>
              <a:rPr lang="en-IN" sz="2800" dirty="0"/>
              <a:t>3] B. W. Lampson, ‘‘Protection,’’ in Proc. 5th </a:t>
            </a:r>
            <a:r>
              <a:rPr lang="en-IN" sz="2800" dirty="0" err="1"/>
              <a:t>Princetion</a:t>
            </a:r>
            <a:r>
              <a:rPr lang="en-IN" sz="2800" dirty="0"/>
              <a:t> </a:t>
            </a:r>
            <a:r>
              <a:rPr lang="en-IN" sz="2800" dirty="0" err="1"/>
              <a:t>Symp</a:t>
            </a:r>
            <a:r>
              <a:rPr lang="en-IN" sz="2800" dirty="0"/>
              <a:t>. Inf. Sci. Syst., vol. 1, 1974, pp. 18–24. </a:t>
            </a:r>
            <a:endParaRPr lang="en-IN" sz="2800" dirty="0" smtClean="0"/>
          </a:p>
          <a:p>
            <a:r>
              <a:rPr lang="en-IN" sz="2800" dirty="0" smtClean="0"/>
              <a:t>[</a:t>
            </a:r>
            <a:r>
              <a:rPr lang="en-IN" sz="2800" dirty="0"/>
              <a:t>4] P. </a:t>
            </a:r>
            <a:r>
              <a:rPr lang="en-IN" sz="2800" dirty="0" err="1"/>
              <a:t>Samarati</a:t>
            </a:r>
            <a:r>
              <a:rPr lang="en-IN" sz="2800" dirty="0"/>
              <a:t> and S. C. de </a:t>
            </a:r>
            <a:r>
              <a:rPr lang="en-IN" sz="2800" dirty="0" err="1"/>
              <a:t>Vimercati</a:t>
            </a:r>
            <a:r>
              <a:rPr lang="en-IN" sz="2800" dirty="0"/>
              <a:t>, ‘‘Access control: Policies, models, and mechanism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[5] D. </a:t>
            </a:r>
            <a:r>
              <a:rPr lang="en-IN" sz="2400" dirty="0" err="1"/>
              <a:t>Ferraiolo</a:t>
            </a:r>
            <a:r>
              <a:rPr lang="en-IN" sz="2400" dirty="0"/>
              <a:t>, R. Sandhu, S. </a:t>
            </a:r>
            <a:r>
              <a:rPr lang="en-IN" sz="2400" dirty="0" err="1"/>
              <a:t>Gavrila</a:t>
            </a:r>
            <a:r>
              <a:rPr lang="en-IN" sz="2400" dirty="0"/>
              <a:t>, D. R. Kuhn, and R. </a:t>
            </a:r>
            <a:r>
              <a:rPr lang="en-IN" sz="2400" dirty="0" err="1"/>
              <a:t>Chandramouli</a:t>
            </a:r>
            <a:r>
              <a:rPr lang="en-IN" sz="2400" dirty="0"/>
              <a:t>, ‘‘Proposed NIST standard for role-based access control,’’ ACM Trans. Inf. Syst. </a:t>
            </a:r>
            <a:r>
              <a:rPr lang="en-IN" sz="2400" dirty="0" err="1"/>
              <a:t>Secur</a:t>
            </a:r>
            <a:r>
              <a:rPr lang="en-IN" sz="2400" dirty="0"/>
              <a:t>., vol. 4, no. 3, pp. 224–274, 2001. </a:t>
            </a:r>
            <a:endParaRPr lang="en-IN" sz="2400" dirty="0" smtClean="0"/>
          </a:p>
          <a:p>
            <a:r>
              <a:rPr lang="en-IN" sz="2400" dirty="0" smtClean="0"/>
              <a:t>[</a:t>
            </a:r>
            <a:r>
              <a:rPr lang="en-IN" sz="2400" dirty="0"/>
              <a:t>6] R. K. Thomas and R. S. Sandhu, ‘‘Task-based authorization controls (TBAC): A family of models for active and enterprise-oriented authorization management,’’ in Proc. 11th IFIP WG11.3 Conf. Database </a:t>
            </a:r>
            <a:r>
              <a:rPr lang="en-IN" sz="2400" dirty="0" err="1"/>
              <a:t>Secur</a:t>
            </a:r>
            <a:r>
              <a:rPr lang="en-IN" sz="2400" dirty="0"/>
              <a:t>., Lake Tahoe, NV, USA, 1997, pp. 166–181.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Access control is </a:t>
            </a:r>
            <a:r>
              <a:rPr lang="en-IN" sz="2800" dirty="0" smtClean="0"/>
              <a:t>crucial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Prevents </a:t>
            </a:r>
            <a:r>
              <a:rPr lang="en-IN" sz="2800" dirty="0"/>
              <a:t>unauthorized </a:t>
            </a:r>
            <a:r>
              <a:rPr lang="en-IN" sz="2800" dirty="0" smtClean="0"/>
              <a:t>access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Conventional access control models </a:t>
            </a:r>
            <a:r>
              <a:rPr lang="en-IN" sz="2800" dirty="0" smtClean="0"/>
              <a:t>– DAC</a:t>
            </a:r>
          </a:p>
          <a:p>
            <a:pPr>
              <a:lnSpc>
                <a:spcPct val="150000"/>
              </a:lnSpc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Accessor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access objects based on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Privilage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Three tuple {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a,o,p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An </a:t>
            </a:r>
            <a:r>
              <a:rPr lang="en-IN" sz="2800" dirty="0" err="1"/>
              <a:t>accessor</a:t>
            </a:r>
            <a:r>
              <a:rPr lang="en-IN" sz="2800" dirty="0"/>
              <a:t> can also be assigned to a </a:t>
            </a:r>
            <a:r>
              <a:rPr lang="en-IN" sz="2800" dirty="0" smtClean="0"/>
              <a:t>role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N" sz="2800" dirty="0" smtClean="0"/>
              <a:t>The </a:t>
            </a:r>
            <a:r>
              <a:rPr lang="en-IN" sz="2800" dirty="0"/>
              <a:t>privileges are bind to the </a:t>
            </a:r>
            <a:r>
              <a:rPr lang="en-IN" sz="2800" dirty="0" smtClean="0"/>
              <a:t>roles</a:t>
            </a:r>
          </a:p>
          <a:p>
            <a:pPr>
              <a:lnSpc>
                <a:spcPct val="160000"/>
              </a:lnSpc>
            </a:pPr>
            <a:r>
              <a:rPr lang="en-IN" sz="2800" dirty="0" smtClean="0"/>
              <a:t>e.g. - </a:t>
            </a:r>
            <a:r>
              <a:rPr lang="en-IN" sz="2800" dirty="0"/>
              <a:t>faculty members, department </a:t>
            </a:r>
            <a:r>
              <a:rPr lang="en-IN" sz="2800" dirty="0" smtClean="0"/>
              <a:t>heads</a:t>
            </a:r>
          </a:p>
          <a:p>
            <a:pPr>
              <a:lnSpc>
                <a:spcPct val="160000"/>
              </a:lnSpc>
            </a:pPr>
            <a:r>
              <a:rPr lang="en-IN" sz="2800" dirty="0" smtClean="0"/>
              <a:t>Indirect context </a:t>
            </a:r>
          </a:p>
          <a:p>
            <a:pPr>
              <a:lnSpc>
                <a:spcPct val="160000"/>
              </a:lnSpc>
            </a:pPr>
            <a:r>
              <a:rPr lang="en-IN" sz="2800" dirty="0" smtClean="0"/>
              <a:t>Lead to unauthorized </a:t>
            </a:r>
            <a:r>
              <a:rPr lang="en-IN" sz="2800" dirty="0"/>
              <a:t>extension of A’s </a:t>
            </a:r>
            <a:r>
              <a:rPr lang="en-IN" sz="2800" dirty="0" smtClean="0"/>
              <a:t>privileges</a:t>
            </a:r>
          </a:p>
          <a:p>
            <a:pPr>
              <a:lnSpc>
                <a:spcPct val="160000"/>
              </a:lnSpc>
            </a:pPr>
            <a:r>
              <a:rPr lang="en-IN" sz="2800" dirty="0"/>
              <a:t>A’s privilege for o is </a:t>
            </a:r>
            <a:r>
              <a:rPr lang="en-IN" sz="2800" dirty="0" smtClean="0"/>
              <a:t>p1 </a:t>
            </a:r>
          </a:p>
          <a:p>
            <a:pPr>
              <a:lnSpc>
                <a:spcPct val="160000"/>
              </a:lnSpc>
            </a:pPr>
            <a:r>
              <a:rPr lang="en-IN" sz="2800" dirty="0" smtClean="0"/>
              <a:t>A </a:t>
            </a:r>
            <a:r>
              <a:rPr lang="en-IN" sz="2800" dirty="0"/>
              <a:t>can invoke B to gain </a:t>
            </a:r>
            <a:r>
              <a:rPr lang="en-IN" sz="2800" dirty="0" smtClean="0"/>
              <a:t>privilege </a:t>
            </a:r>
            <a:r>
              <a:rPr lang="en-IN" sz="2800" dirty="0"/>
              <a:t>for o to p2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INTRODUCTION(contd..)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Inter-invoking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When </a:t>
            </a:r>
            <a:r>
              <a:rPr lang="en-IN" sz="2800" dirty="0"/>
              <a:t>interactions among processes are </a:t>
            </a:r>
            <a:r>
              <a:rPr lang="en-IN" sz="2800" dirty="0" smtClean="0"/>
              <a:t>frequent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e.g., S</a:t>
            </a:r>
            <a:r>
              <a:rPr lang="en-IN" sz="2800" dirty="0" smtClean="0"/>
              <a:t>hopping </a:t>
            </a:r>
            <a:r>
              <a:rPr lang="en-IN" sz="2800" dirty="0"/>
              <a:t>application </a:t>
            </a:r>
            <a:r>
              <a:rPr lang="en-IN" sz="2800" dirty="0" smtClean="0"/>
              <a:t>+ transaction application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These </a:t>
            </a:r>
            <a:r>
              <a:rPr lang="en-IN" sz="2800" dirty="0"/>
              <a:t>different processes have different </a:t>
            </a:r>
            <a:r>
              <a:rPr lang="en-IN" sz="2800" dirty="0" smtClean="0"/>
              <a:t>privileges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e.g., the transaction application </a:t>
            </a:r>
          </a:p>
          <a:p>
            <a:pPr lvl="1">
              <a:lnSpc>
                <a:spcPct val="150000"/>
              </a:lnSpc>
            </a:pPr>
            <a:r>
              <a:rPr lang="en-IN" sz="2400" dirty="0" smtClean="0"/>
              <a:t>payment </a:t>
            </a:r>
            <a:r>
              <a:rPr lang="en-IN" sz="2400" dirty="0"/>
              <a:t>account and </a:t>
            </a:r>
            <a:r>
              <a:rPr lang="en-IN" sz="2400" dirty="0" smtClean="0"/>
              <a:t>location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Process A can </a:t>
            </a:r>
            <a:r>
              <a:rPr lang="en-IN" sz="2800" dirty="0"/>
              <a:t>directly access location </a:t>
            </a:r>
            <a:r>
              <a:rPr lang="en-IN" sz="2800" dirty="0" smtClean="0"/>
              <a:t>information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Imagine process B is invoking A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Result ?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64" y="3306763"/>
            <a:ext cx="6439672" cy="27498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95500" y="6056591"/>
            <a:ext cx="6229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 https://ieeexplore.ieee.org/document/8466580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PROBLEM FORMULATION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Security Breach - the biggest issue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It can </a:t>
            </a:r>
            <a:r>
              <a:rPr lang="en-IN" sz="2800" dirty="0"/>
              <a:t>occur not only during process </a:t>
            </a:r>
            <a:r>
              <a:rPr lang="en-IN" sz="2800" dirty="0" smtClean="0"/>
              <a:t>invoking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B</a:t>
            </a:r>
            <a:r>
              <a:rPr lang="en-IN" sz="2800" dirty="0" smtClean="0"/>
              <a:t>ut </a:t>
            </a:r>
            <a:r>
              <a:rPr lang="en-IN" sz="2800" dirty="0"/>
              <a:t>also in </a:t>
            </a:r>
            <a:r>
              <a:rPr lang="en-IN" sz="2800" dirty="0" smtClean="0"/>
              <a:t>OSNs</a:t>
            </a:r>
          </a:p>
          <a:p>
            <a:pPr>
              <a:lnSpc>
                <a:spcPct val="150000"/>
              </a:lnSpc>
            </a:pPr>
            <a:r>
              <a:rPr lang="en-IN" sz="2800" dirty="0" err="1"/>
              <a:t>Tecent</a:t>
            </a:r>
            <a:r>
              <a:rPr lang="en-IN" sz="2800" dirty="0"/>
              <a:t> </a:t>
            </a:r>
            <a:r>
              <a:rPr lang="en-IN" sz="2800" dirty="0" smtClean="0"/>
              <a:t>QQ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I</a:t>
            </a:r>
            <a:r>
              <a:rPr lang="en-IN" sz="2800" dirty="0" smtClean="0"/>
              <a:t>f A his </a:t>
            </a:r>
            <a:r>
              <a:rPr lang="en-IN" sz="2800" dirty="0"/>
              <a:t>QQ space public </a:t>
            </a:r>
            <a:r>
              <a:rPr lang="en-IN" sz="2800" dirty="0" smtClean="0"/>
              <a:t>to </a:t>
            </a:r>
            <a:r>
              <a:rPr lang="en-IN" sz="2800" dirty="0"/>
              <a:t>say users B and </a:t>
            </a:r>
            <a:r>
              <a:rPr lang="en-IN" sz="2800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</a:t>
            </a:r>
            <a:r>
              <a:rPr lang="en-IN" sz="2800" dirty="0" smtClean="0"/>
              <a:t>hen </a:t>
            </a:r>
            <a:r>
              <a:rPr lang="en-IN" sz="2800" dirty="0"/>
              <a:t>users B and C may obtain </a:t>
            </a:r>
            <a:r>
              <a:rPr lang="en-IN" sz="2800" dirty="0" smtClean="0"/>
              <a:t>additional information </a:t>
            </a:r>
            <a:r>
              <a:rPr lang="en-IN" sz="2800" dirty="0"/>
              <a:t>of another user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PROBLEM FORMULATION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Access Control Graph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Graph </a:t>
            </a:r>
            <a:r>
              <a:rPr lang="en-IN" sz="2800" dirty="0"/>
              <a:t>model for access control </a:t>
            </a:r>
            <a:endParaRPr lang="en-IN" sz="2800" dirty="0" smtClean="0"/>
          </a:p>
          <a:p>
            <a:pPr>
              <a:lnSpc>
                <a:spcPct val="150000"/>
              </a:lnSpc>
            </a:pPr>
            <a:r>
              <a:rPr lang="en-IN" sz="2800" dirty="0" smtClean="0"/>
              <a:t>It can </a:t>
            </a:r>
            <a:r>
              <a:rPr lang="en-IN" sz="2800" dirty="0"/>
              <a:t>visualize the inter-relation among </a:t>
            </a:r>
            <a:r>
              <a:rPr lang="en-IN" sz="2800" dirty="0" err="1" smtClean="0"/>
              <a:t>accessors</a:t>
            </a:r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17/10/2018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Kothamanglam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Access Control Model for Inter-Networking Linkages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2040</Words>
  <Application>Microsoft Office PowerPoint</Application>
  <PresentationFormat>On-screen Show (4:3)</PresentationFormat>
  <Paragraphs>326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Lico: A Lightweight Access Control Model for Inter-Networking Linkages</vt:lpstr>
      <vt:lpstr>CONTENTS</vt:lpstr>
      <vt:lpstr>CONTENTS</vt:lpstr>
      <vt:lpstr>INTRODUCTION</vt:lpstr>
      <vt:lpstr>INTRODUCTION(contd..)</vt:lpstr>
      <vt:lpstr>INTRODUCTION(contd..)</vt:lpstr>
      <vt:lpstr>INTRODUCTION(contd..)</vt:lpstr>
      <vt:lpstr>PROBLEM FORMULATION</vt:lpstr>
      <vt:lpstr>PROBLEM FORMULATION</vt:lpstr>
      <vt:lpstr>ACCESS CONTROL GRAPH</vt:lpstr>
      <vt:lpstr>ACCESS CONTROL GRAPH</vt:lpstr>
      <vt:lpstr>ACCESS CONTROL GRAPH</vt:lpstr>
      <vt:lpstr>ACCESS CONTROL MODEL</vt:lpstr>
      <vt:lpstr>ACCESS CONTROL MODEL</vt:lpstr>
      <vt:lpstr>ACCESS CONTROL MODEL</vt:lpstr>
      <vt:lpstr>ACCESS CONTROL MODEL</vt:lpstr>
      <vt:lpstr>ACCESS CONTROL MODEL</vt:lpstr>
      <vt:lpstr>ACCESS CONTROL MODEL</vt:lpstr>
      <vt:lpstr>ACCESS CONTROL MODEL</vt:lpstr>
      <vt:lpstr>PROPOSED AUTHORIZING RULES</vt:lpstr>
      <vt:lpstr>PROPOSED ALGORITHMS</vt:lpstr>
      <vt:lpstr>PROPOSED ALGORITHMS</vt:lpstr>
      <vt:lpstr>PROPOSED ALGORITHMS</vt:lpstr>
      <vt:lpstr>PROPOSED ALGORITHMS</vt:lpstr>
      <vt:lpstr>PROPOSED ALGORITHMS</vt:lpstr>
      <vt:lpstr>PROPOSED ALGORITHMS</vt:lpstr>
      <vt:lpstr>PROPOSED ALGORITHMS</vt:lpstr>
      <vt:lpstr>Examples</vt:lpstr>
      <vt:lpstr>Example</vt:lpstr>
      <vt:lpstr>CONCLUSION</vt:lpstr>
      <vt:lpstr>REFERENCES </vt:lpstr>
      <vt:lpstr>REFERENCES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 FOR ELECRTRONIC HEALTH RECORDS BASED ON SECRET SHARING WITH VERIFIABLE RECONSTRUCTION OUTSOURCING</dc:title>
  <dc:creator>user</dc:creator>
  <cp:lastModifiedBy>Windows User</cp:lastModifiedBy>
  <cp:revision>226</cp:revision>
  <dcterms:created xsi:type="dcterms:W3CDTF">2018-09-05T13:37:02Z</dcterms:created>
  <dcterms:modified xsi:type="dcterms:W3CDTF">2018-12-01T08:07:54Z</dcterms:modified>
</cp:coreProperties>
</file>