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90" r:id="rId19"/>
    <p:sldId id="293" r:id="rId20"/>
    <p:sldId id="291" r:id="rId21"/>
    <p:sldId id="292" r:id="rId22"/>
    <p:sldId id="294" r:id="rId23"/>
    <p:sldId id="295" r:id="rId24"/>
    <p:sldId id="274" r:id="rId25"/>
    <p:sldId id="297" r:id="rId26"/>
    <p:sldId id="305" r:id="rId27"/>
    <p:sldId id="306" r:id="rId28"/>
    <p:sldId id="298" r:id="rId29"/>
    <p:sldId id="307" r:id="rId30"/>
    <p:sldId id="308" r:id="rId31"/>
    <p:sldId id="296" r:id="rId32"/>
    <p:sldId id="301" r:id="rId33"/>
    <p:sldId id="311" r:id="rId34"/>
    <p:sldId id="310" r:id="rId35"/>
    <p:sldId id="309" r:id="rId36"/>
    <p:sldId id="286" r:id="rId37"/>
    <p:sldId id="287" r:id="rId38"/>
    <p:sldId id="289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E40691E-6839-4370-B15E-014CB159E4FE}">
  <a:tblStyle styleId="{4E40691E-6839-4370-B15E-014CB159E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30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21/11/2018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3E9B-5C31-442A-8C6E-53FE27CBE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99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594593"/>
      </p:ext>
    </p:extLst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5a40366e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5a40366e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:notes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lrngrbnkjrbjkrsbjkb</a:t>
            </a:r>
            <a:endParaRPr dirty="0"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a40366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5a40366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3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838080" y="838080"/>
            <a:ext cx="7619040" cy="23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Blockchain-Enabled Security in Electric Vehicles Cloud and Edge Computing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Midhun 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18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18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  </a:t>
            </a:r>
            <a:r>
              <a:rPr lang="en-US" sz="18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S7 BTECH CSE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/11/2018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 smtClean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-413238" y="406560"/>
            <a:ext cx="9495692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Aware Vehicular Application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2444" y="2866305"/>
            <a:ext cx="59963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Spontaneous network operator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Mobile data calculators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Virtual power plants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Small portable power plants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836" y="2099204"/>
            <a:ext cx="410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Four Scenarios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>
            <a:off x="457200" y="397768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Aware Vehicular Application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239349" y="1693846"/>
            <a:ext cx="8366700" cy="4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Spontaneous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etwork Operators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762" y="2259632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Slowly moving EVs act as network operators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Carrying and forwarding data packets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V2I and V2V Communication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Interactions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RSU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Monitoring roadside infrastructure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driven interaction provide network connectivity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/>
          <p:nvPr/>
        </p:nvSpPr>
        <p:spPr>
          <a:xfrm>
            <a:off x="457200" y="353808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Aware Vehicular 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600075" y="1508750"/>
            <a:ext cx="7852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buSzPts val="2400"/>
              <a:buFont typeface="Times New Roman"/>
              <a:buChar char="●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Mobile data calculators</a:t>
            </a:r>
          </a:p>
          <a:p>
            <a:pPr marL="76200" lvl="0">
              <a:lnSpc>
                <a:spcPct val="115000"/>
              </a:lnSpc>
              <a:buSzPts val="2400"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>
              <a:lnSpc>
                <a:spcPct val="115000"/>
              </a:lnSpc>
              <a:buSzPts val="2400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>
              <a:lnSpc>
                <a:spcPct val="115000"/>
              </a:lnSpc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492" y="2268415"/>
            <a:ext cx="67612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as mobile data calculator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local data processing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Extracting valuable information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Road detection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Traffic optimization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/>
        </p:nvSpPr>
        <p:spPr>
          <a:xfrm>
            <a:off x="457200" y="388976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Aware Vehicular Application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(Contd..)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457200" y="1696915"/>
            <a:ext cx="8228520" cy="196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indent="-342000">
              <a:buSzPts val="2800"/>
              <a:buFont typeface="Arial"/>
              <a:buChar char="•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Virtual Power Plant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/11/2018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1262" y="2382758"/>
            <a:ext cx="6875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Role of mobile energy transporter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Balancing energy pools different areas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546" y="4123592"/>
            <a:ext cx="7728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Small portable power plants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5971" y="4844562"/>
            <a:ext cx="7085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Sharing energy with roadside units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Wireless charging technology like WAVE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457200" y="27468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Consensus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457013" y="1003805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45720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3124080" y="6356520"/>
            <a:ext cx="2894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655308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2"/>
          <p:cNvSpPr/>
          <p:nvPr/>
        </p:nvSpPr>
        <p:spPr>
          <a:xfrm>
            <a:off x="76320" y="763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1542886"/>
            <a:ext cx="7535007" cy="4312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216" y="5835013"/>
            <a:ext cx="8106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https://ieeexplore.ieee.org/document/6234023#Figures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246185" y="274680"/>
            <a:ext cx="8439535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</a:t>
            </a: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(Contd..)</a:t>
            </a:r>
            <a:endParaRPr lang="en-US"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523834"/>
            <a:ext cx="7306408" cy="4129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2854" y="5890846"/>
            <a:ext cx="811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https://ieeexplore.ieee.org/document/6234023#Figures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2453" y="1960685"/>
            <a:ext cx="7967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Blockchain establishes distributed consensus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Before writing transaction to digital ledger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Executed by collaborative participants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based 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root algorithm and timestamp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075" y="1846385"/>
            <a:ext cx="41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Root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2497015"/>
            <a:ext cx="6796454" cy="32355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530" y="5808938"/>
            <a:ext cx="8337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en.wikipedia.org/wiki/Merkle_root#Figures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075" y="1872716"/>
            <a:ext cx="822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Crypto currencies used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32" y="2672871"/>
            <a:ext cx="445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coin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 Coin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850" y="3982927"/>
            <a:ext cx="767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Distributed Consensus achieved based on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9169" y="4712686"/>
            <a:ext cx="71041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Proof of Data Contribution Frequency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Proof of Energy Contribution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92" y="1505644"/>
            <a:ext cx="3387850" cy="1958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0075" y="1584775"/>
            <a:ext cx="347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Datacoin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8479" y="3440183"/>
            <a:ext cx="3112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datacoin.info/pictures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74" y="2382715"/>
            <a:ext cx="76695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CPU Mining Coin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retrieved using transaction hash as identifier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Recoverable in case of data loss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457200" y="1416600"/>
            <a:ext cx="8228520" cy="470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Network Architecture of EVCE Computing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Context Aware Vehicular Applications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Consortium Blockchain</a:t>
            </a: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Security Interactions in EV Cloud Computing</a:t>
            </a:r>
          </a:p>
          <a:p>
            <a:pPr marL="108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dirty="0" smtClean="0">
              <a:latin typeface="Times New Roman"/>
              <a:cs typeface="Times New Roman"/>
              <a:sym typeface="Times New Roman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Blockchain-Enabled Security in Electric Vehicles Cloud and Edge Computing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560075" y="480430"/>
            <a:ext cx="82284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84775"/>
            <a:ext cx="347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Energy coin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8615" y="3185215"/>
            <a:ext cx="3112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://energycoin.info/fig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74" y="2382715"/>
            <a:ext cx="8293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Peer to Peer crypto currency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Disruptive Blockchain technology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Platform for Sustainable Environmental Blockchain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Publically Tradable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0" y="1647435"/>
            <a:ext cx="3234819" cy="16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625454" y="593555"/>
            <a:ext cx="8228400" cy="76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075" y="1584775"/>
            <a:ext cx="77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Proof of Data Contribution Frequency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900" y="2224459"/>
            <a:ext cx="82937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coins are defined based on this proof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Consensus process is performed by RSU or LAG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new block will be formed for verification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with highest DCF will be awarded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datacoins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Incentive to encourage other EV to contribute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625454" y="505635"/>
            <a:ext cx="8228400" cy="76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Distributed Consensus 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457200" y="1622225"/>
            <a:ext cx="8228400" cy="4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76320" y="1106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075" y="1584775"/>
            <a:ext cx="77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Proof of Energy Contribution Amount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900" y="2224459"/>
            <a:ext cx="82937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Energycoins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defined based on this proof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Consensus process is performed authorized LAG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with most energy contribution rewarded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Energy coins are also traded among EVs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309848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6" y="1295280"/>
            <a:ext cx="7510996" cy="4525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254" y="5987561"/>
            <a:ext cx="730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https://ieeexplore.ieee.org/document/6234023#Figures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669" y="172330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Driven Security Scheme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931" y="2268444"/>
            <a:ext cx="837906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Moving EVs perform key agreement and distribution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Establishing session keys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Interactions via access challenge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Shortest path routing be applied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Signed data broadcast to neighboring EVs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Mutual Authentication establishes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669" y="1714516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Driven Security Scheme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931" y="2286028"/>
            <a:ext cx="837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Authentication based 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Homomorphic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Encryption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2870790"/>
            <a:ext cx="8229617" cy="2861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4392" y="5943600"/>
            <a:ext cx="803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Courtesy:-https://iamtrask.github.io/#images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669" y="1609008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Energy Driven Security Scheme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96815" y="2409092"/>
            <a:ext cx="82471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Discharging EV generate pseudo random numbers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Session established between LAG and EV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LAG extracts local values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ECDSA based algorithm for data transmission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large data structure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tree Algorithm used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346" y="1591408"/>
            <a:ext cx="73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Elliptic Curve Digital Signature Algorithm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3" y="4580386"/>
            <a:ext cx="7910245" cy="1196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115" y="2224454"/>
            <a:ext cx="6770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lliptic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curve version of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DSA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size of the security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level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346" y="5952392"/>
            <a:ext cx="7376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en.wikipedia.org/E_C_D_S_Algorithm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346" y="1591408"/>
            <a:ext cx="73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Elliptic Curve Digital Signature Algorithm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1115" y="2224454"/>
            <a:ext cx="6770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Signature Generation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60" y="2820787"/>
            <a:ext cx="6897532" cy="2788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115" y="5776546"/>
            <a:ext cx="695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Courtesy:-https://en.wikipedia.org/E_C_D_S_Algorithm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27468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Cloud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346" y="1591408"/>
            <a:ext cx="737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Elliptic Curve Digital Signature Algorithm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1115" y="2162910"/>
            <a:ext cx="6770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Signature Verification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76" y="2731399"/>
            <a:ext cx="8019778" cy="2992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376" y="5802923"/>
            <a:ext cx="7448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Courtesy:-https://en.wikipedia.org/E_C_D_S_Algorithm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CONTENTS(Contd...)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450360" y="1424520"/>
            <a:ext cx="8228520" cy="4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8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indent="-3420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Security Interactions in EV Edge </a:t>
            </a: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Computing</a:t>
            </a:r>
          </a:p>
          <a:p>
            <a:pPr marL="343080" lvl="0" indent="-342000">
              <a:lnSpc>
                <a:spcPct val="150000"/>
              </a:lnSpc>
              <a:buSzPts val="28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Security Interactions in EV Cloud </a:t>
            </a: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Computing</a:t>
            </a:r>
            <a:endParaRPr lang="en-US" sz="28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  <a:sym typeface="Times New Roman"/>
              </a:rPr>
              <a:t>Conclusion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Blockchain-Enabled Security in Electric Vehicles Cloud and Edge Computing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318640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Edge Computing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085" y="5987561"/>
            <a:ext cx="730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ieeexplore.ieee.org/document/6234023#Figures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78" y="1613646"/>
            <a:ext cx="6508044" cy="42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353808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Edge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12277"/>
            <a:ext cx="72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Driven Security Scheme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3531" y="2189285"/>
            <a:ext cx="695471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Sensors constantly broadcast queries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giving response to periodic queries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Establishing Key Agreement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Mutual authentication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based on HMAC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7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424144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Edge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52949"/>
            <a:ext cx="72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Driven Security Scheme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74883" y="2215670"/>
            <a:ext cx="744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HMAC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0" y="3376246"/>
            <a:ext cx="5322758" cy="20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371392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Edge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512277"/>
            <a:ext cx="72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Driven Security Scheme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2854" y="2250839"/>
            <a:ext cx="81856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first obtain raw sensing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perform processing and computing on the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Transmitting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RSU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DATA’x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be written to digital ledger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coin will be assigned to appropriate EV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57200" y="415352"/>
            <a:ext cx="8228520" cy="88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Interaction in EV Edge Computing(Contd..)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315" name="Google Shape;315;p4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749661"/>
            <a:ext cx="723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Energy Driven Security Scheme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7492" y="2540977"/>
            <a:ext cx="7737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EV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receiving the discharging request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Delivery of energy coin based on pseudonym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Coins exchanged based on distributed consensus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5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7"/>
          <p:cNvSpPr/>
          <p:nvPr/>
        </p:nvSpPr>
        <p:spPr>
          <a:xfrm>
            <a:off x="457200" y="1093400"/>
            <a:ext cx="8228400" cy="4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ecurity issues for both information &amp; EI in EVCE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 coins and energy coins are defined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sz="2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contribution frequency 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contribution frequency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57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7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7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 smtClean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 smtClean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8"/>
          <p:cNvSpPr/>
          <p:nvPr/>
        </p:nvSpPr>
        <p:spPr>
          <a:xfrm>
            <a:off x="457200" y="1416600"/>
            <a:ext cx="8228400" cy="493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H. Li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et 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., “Engineering Searchable Encryption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Networks: When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QoE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Meets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Wireless </a:t>
            </a:r>
            <a:r>
              <a:rPr lang="it-IT" sz="2000" i="1" dirty="0" smtClean="0">
                <a:latin typeface="Times New Roman" pitchFamily="18" charset="0"/>
                <a:cs typeface="Times New Roman" pitchFamily="18" charset="0"/>
              </a:rPr>
              <a:t>Commun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., vol. 22, no. 4, Aug. 2015, pp. 74–80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Kshetri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“Can Blockchain Strengthen the Internet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Things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?”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IT Professional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vol. 19, no. 4, 2017, pp. 68–72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A. Lei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et al.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-Based Dynamic Key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Management for Heterogeneous Intelligent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Transportation Systems,”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IEEEInternet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of Things 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., 2017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N. Z.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Aitzhan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Svetinovic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“Security and Privacy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Decentralized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Trading through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Multi-Signatures, Blockchain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AnonymousMessaging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Streams,”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Trans.Dependable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and Secure 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2017.</a:t>
            </a:r>
          </a:p>
        </p:txBody>
      </p:sp>
      <p:sp>
        <p:nvSpPr>
          <p:cNvPr id="462" name="Google Shape;462;p58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8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8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8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0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457200" y="274680"/>
            <a:ext cx="8228520" cy="9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300538" y="1218245"/>
            <a:ext cx="8228400" cy="49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EVCE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Blockchain-Enabled Security in Electric Vehicles Cloud and Edge Computing</a:t>
            </a:r>
            <a:endParaRPr lang="en-US"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1028700" y="1954525"/>
            <a:ext cx="64293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659423" y="2005975"/>
            <a:ext cx="8291145" cy="442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Attractive paradigm having seamless connection</a:t>
            </a:r>
          </a:p>
          <a:p>
            <a:pPr marL="343080" lvl="0" indent="-342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Information and energy flow by V2X</a:t>
            </a:r>
          </a:p>
          <a:p>
            <a:pPr marL="343080" lvl="0" indent="-342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V2X Communications include V2I ,V2V,V2G</a:t>
            </a:r>
          </a:p>
          <a:p>
            <a:pPr marL="343080" lvl="0" indent="-342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nformation analysis and data sharing.</a:t>
            </a:r>
            <a:endParaRPr dirty="0"/>
          </a:p>
        </p:txBody>
      </p:sp>
      <p:sp>
        <p:nvSpPr>
          <p:cNvPr id="147" name="Google Shape;147;p30"/>
          <p:cNvSpPr txBox="1"/>
          <p:nvPr/>
        </p:nvSpPr>
        <p:spPr>
          <a:xfrm>
            <a:off x="788675" y="3600450"/>
            <a:ext cx="34803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30"/>
          <p:cNvSpPr txBox="1"/>
          <p:nvPr/>
        </p:nvSpPr>
        <p:spPr>
          <a:xfrm>
            <a:off x="300550" y="3600450"/>
            <a:ext cx="5212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" y="228600"/>
            <a:ext cx="8228520" cy="98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INTRODUCTION(contd..)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457200" y="1617792"/>
            <a:ext cx="8228400" cy="420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Information interaction through RSU</a:t>
            </a: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Energy Interaction through LAG</a:t>
            </a: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Center less trust</a:t>
            </a: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Collaborative Intelligence</a:t>
            </a: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Spatio</a:t>
            </a: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-Temporal Sensitivity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57200" y="228600"/>
            <a:ext cx="82284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Network Architecture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457200" y="1218255"/>
            <a:ext cx="8228400" cy="4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45720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3124080" y="6356520"/>
            <a:ext cx="2894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553080" y="6356520"/>
            <a:ext cx="21327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76320" y="76320"/>
            <a:ext cx="76191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10" y="1125415"/>
            <a:ext cx="7148179" cy="44664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815" y="5820508"/>
            <a:ext cx="745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ieeexplore.ieee.org/document/6234023#Figures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292" y="603449"/>
            <a:ext cx="835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 smtClean="0">
                <a:latin typeface="Times New Roman"/>
                <a:cs typeface="Times New Roman"/>
                <a:sym typeface="Times New Roman"/>
              </a:rPr>
              <a:t>            Network Architecture</a:t>
            </a:r>
            <a:r>
              <a:rPr lang="en-US" sz="3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(contd..)</a:t>
            </a:r>
            <a:endParaRPr lang="en-US" sz="3600" b="1" dirty="0" smtClean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354" y="1573814"/>
            <a:ext cx="840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EV Cloud Computing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685" y="2435459"/>
            <a:ext cx="81203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EVs idle energy, computation &amp; communication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 is regarded as mobile cloudlets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Connected EV providing cooperative services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Help to establish connection with RSU &amp; LAG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3600" b="1">
                <a:latin typeface="Times New Roman"/>
                <a:cs typeface="Times New Roman"/>
                <a:sym typeface="Times New Roman"/>
              </a:rPr>
              <a:t>Network </a:t>
            </a:r>
            <a:r>
              <a:rPr lang="en-US" sz="3600" b="1" smtClean="0">
                <a:latin typeface="Times New Roman"/>
                <a:cs typeface="Times New Roman"/>
                <a:sym typeface="Times New Roman"/>
              </a:rPr>
              <a:t>Architecture</a:t>
            </a:r>
            <a:r>
              <a:rPr lang="en-US" sz="3600" b="1" smtClean="0">
                <a:latin typeface="Times New Roman"/>
                <a:ea typeface="Times New Roman"/>
                <a:cs typeface="Times New Roman"/>
                <a:sym typeface="Times New Roman"/>
              </a:rPr>
              <a:t>(contd..)</a:t>
            </a:r>
            <a:endParaRPr sz="3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457738" y="1296730"/>
            <a:ext cx="822840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 dirty="0" smtClean="0">
                <a:latin typeface="Times New Roman"/>
                <a:cs typeface="Times New Roman"/>
                <a:sym typeface="Times New Roman"/>
              </a:rPr>
              <a:t>EV Edge Computing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/11/2018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1097275" y="1954525"/>
            <a:ext cx="7791748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 as Data processing and analysis unit</a:t>
            </a:r>
          </a:p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establish connection with EV</a:t>
            </a:r>
          </a:p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computing</a:t>
            </a:r>
          </a:p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communication latency</a:t>
            </a:r>
          </a:p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accuracy on measurement</a:t>
            </a:r>
          </a:p>
          <a:p>
            <a:pPr marL="34308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/>
          <p:nvPr/>
        </p:nvSpPr>
        <p:spPr>
          <a:xfrm>
            <a:off x="76320" y="274680"/>
            <a:ext cx="8962172" cy="114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Aware Vehicular Application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457200" y="1295280"/>
            <a:ext cx="8228520" cy="5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marR="0" lvl="0" indent="-342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/1</a:t>
            </a:r>
            <a:r>
              <a:rPr lang="en-US" sz="1200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200" b="0" i="0" u="none" strike="noStrike" cap="none" dirty="0" smtClean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CSE, MACE Kothamanglam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76320" y="76320"/>
            <a:ext cx="761904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tabLst>
                <a:tab pos="2514600" algn="l"/>
              </a:tabLst>
            </a:pPr>
            <a:r>
              <a:rPr lang="en-US" sz="1200" dirty="0" err="1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1200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-Enabled Security in Electric Vehicles Cloud and Edge Computing</a:t>
            </a:r>
            <a:endParaRPr lang="en-US" sz="1800" dirty="0"/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9" y="1584799"/>
            <a:ext cx="7178662" cy="3884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880" y="5855677"/>
            <a:ext cx="8150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Courtesy:- https://ieeexplore.ieee.org/document/6234023#Figures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1669</Words>
  <Application>Microsoft Office PowerPoint</Application>
  <PresentationFormat>On-screen Show (4:3)</PresentationFormat>
  <Paragraphs>610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96</cp:revision>
  <dcterms:modified xsi:type="dcterms:W3CDTF">2018-11-21T01:59:53Z</dcterms:modified>
</cp:coreProperties>
</file>