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7"/>
  </p:notesMasterIdLst>
  <p:handoutMasterIdLst>
    <p:handoutMasterId r:id="rId3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89" r:id="rId11"/>
    <p:sldId id="265" r:id="rId12"/>
    <p:sldId id="266" r:id="rId13"/>
    <p:sldId id="267" r:id="rId14"/>
    <p:sldId id="268" r:id="rId15"/>
    <p:sldId id="290" r:id="rId16"/>
    <p:sldId id="269" r:id="rId17"/>
    <p:sldId id="270" r:id="rId18"/>
    <p:sldId id="271" r:id="rId19"/>
    <p:sldId id="272" r:id="rId20"/>
    <p:sldId id="273" r:id="rId21"/>
    <p:sldId id="291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92" r:id="rId35"/>
    <p:sldId id="29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&lt;Adaptive Feature Mapping for Customizing Deep Learning Based Facial Expression Recognition Model&gt;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13422-5DE9-4994-9463-AFA9DCBF23DB}" type="datetime1">
              <a:rPr lang="en-US" smtClean="0"/>
              <a:pPr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5BDED-0CFF-4D91-B6A3-8C20EAC9E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&lt;Adaptive Feature Mapping for Customizing Deep Learning Based Facial Expression Recognition Model&gt;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602B458-4107-4A73-87BF-53826C62CCAC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10/31/2018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37FFF82-8E1E-4612-8292-44B17279FB1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143000" y="3886200"/>
            <a:ext cx="4495800" cy="304800"/>
          </a:xfrm>
        </p:spPr>
        <p:txBody>
          <a:bodyPr>
            <a:normAutofit/>
          </a:bodyPr>
          <a:lstStyle/>
          <a:p>
            <a:r>
              <a:rPr lang="en-US" dirty="0" smtClean="0"/>
              <a:t>		     mace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idx="10"/>
          </p:nvPr>
        </p:nvSpPr>
        <p:spPr>
          <a:xfrm>
            <a:off x="0" y="0"/>
            <a:ext cx="6400800" cy="457200"/>
          </a:xfrm>
        </p:spPr>
        <p:txBody>
          <a:bodyPr/>
          <a:lstStyle/>
          <a:p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&lt;Adaptive Feature Mapping for facial expression recognition&gt;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337FFF82-8E1E-4612-8292-44B17279FB14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 algn="r"/>
            <a:fld id="{4BD67FCB-BE27-4ADF-B0E5-624382142B09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10/31/2018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3886200"/>
            <a:ext cx="10009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BD67FCB-BE27-4ADF-B0E5-624382142B09}" type="datetime1">
              <a:rPr lang="en-US" sz="1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/>
              <a:t>10/31/2018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6B29132-FB07-43EB-8181-54EBF3C6C51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idx="11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&lt;Adaptive Feature Mapping for Customizing Deep Learning Based Facial Expression Recognition Model&gt;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algn="r"/>
            <a:fld id="{3AF7EBDD-A0BF-47D2-B29E-459F20059F6C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10/31/2018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DA521BD-9436-48AC-B344-7DB36635885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idx="11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&lt;Adaptive Feature Mapping for Customizing Deep Learning Based Facial Expression Recognition Model&gt;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algn="r"/>
            <a:fld id="{808ECB41-8E59-4053-AF02-A08967A448AC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10/31/2018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&lt;Adaptive Feature Mapping for Customizing Deep Learning Based Facial Expression Recognition Model&gt;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/>
            <a:fld id="{9602B458-4107-4A73-87BF-53826C62CCAC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10/31/2018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337FFF82-8E1E-4612-8292-44B17279FB14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&lt;Adaptive Feature Mapping for Customizing Deep Learning Based Facial Expression Recognition Model&gt;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/>
            <a:fld id="{9602B458-4107-4A73-87BF-53826C62CCAC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10/31/2018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337FFF82-8E1E-4612-8292-44B17279FB14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&lt;Adaptive Feature Mapping for Customizing Deep Learning Based Facial Expression Recognition Model&gt;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/>
            <a:fld id="{9602B458-4107-4A73-87BF-53826C62CCAC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10/31/2018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337FFF82-8E1E-4612-8292-44B17279FB14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&lt;Adaptive Feature Mapping for Customizing Deep Learning Based Facial Expression Recognition Model&gt;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/>
            <a:fld id="{9602B458-4107-4A73-87BF-53826C62CCAC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10/31/2018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337FFF82-8E1E-4612-8292-44B17279FB14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10/23/18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Kothamanglam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16A72D3-E61D-43CD-A82D-67AAAF4EFA12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10/23/18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Kothamanglam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EC569C5-7A38-4BDF-BA45-8056E7B8DA32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838080"/>
            <a:ext cx="7619760" cy="2381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b="1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PRANAV PK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Roll </a:t>
            </a:r>
            <a:r>
              <a:rPr lang="en-US" sz="18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no: </a:t>
            </a:r>
            <a:r>
              <a:rPr lang="en-US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45</a:t>
            </a:r>
            <a:r>
              <a:rPr lang="en-US" sz="18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</a:t>
            </a:r>
            <a:r>
              <a:rPr lang="en-US" sz="18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S7 </a:t>
            </a:r>
            <a:r>
              <a:rPr lang="en-US" sz="18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B.Tech </a:t>
            </a:r>
            <a:r>
              <a:rPr lang="en-US" sz="18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CSE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943113D-72B1-4803-872D-11C57BA85AA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TextShape 5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Kothamangalam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457200"/>
            <a:ext cx="8229240" cy="76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RADBOUD FACES DATABASE</a:t>
            </a:r>
            <a:r>
              <a:rPr lang="en-US" sz="36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3600" u="sng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219200"/>
            <a:ext cx="8229240" cy="506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RaFD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a high quality database of faces.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Contains pictures of 8 emotional expressions</a:t>
            </a:r>
            <a:r>
              <a:rPr lang="en-US" sz="2800" dirty="0" smtClean="0"/>
              <a:t>.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Including Caucasian males and females.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Kothamangalam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22558D3-C5E6-43DE-97C3-4157CFBCE47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" name="Picture 7" descr="raf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24200"/>
            <a:ext cx="5137912" cy="2971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2000" y="59436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Courtesy : https://ieeexplore.ieee.org/document/8291717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33400" y="838200"/>
            <a:ext cx="8229240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AMSTERDAM DYNAMIC FACIAL EXPRESSION SET</a:t>
            </a:r>
            <a:endParaRPr lang="en-US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57200" y="1905000"/>
            <a:ext cx="8229240" cy="4679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Around 10 emotional expressions are collected 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Most of them are videos with head pose variations 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Expression intensity also changes from low to high 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Expressions start to become obvious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Then images are captured with fixed time steps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Kothamangalam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9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C0AF711-6EA5-4CE6-8AC0-E718F633EFC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914400" y="457200"/>
            <a:ext cx="7848600" cy="86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PROPRIETARY DATABASE </a:t>
            </a:r>
            <a:endParaRPr lang="en-US" sz="1800" u="sng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Kothamangalam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1C825DC-CC61-4EB8-842F-A55D85FDED4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/>
          </p:nvPr>
        </p:nvSpPr>
        <p:spPr>
          <a:xfrm>
            <a:off x="762000" y="2133600"/>
            <a:ext cx="7772040" cy="1469520"/>
          </a:xfrm>
        </p:spPr>
        <p:txBody>
          <a:bodyPr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2800" dirty="0" smtClean="0"/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2800" dirty="0"/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2800" dirty="0" smtClean="0"/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372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videos are downloaded from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YouTube.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Includes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movies, film reviews, variety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shows,etc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apture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face images with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time intervals.  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images for categories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manually picked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8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45720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IMAGE PRE-PROCESSING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457200" y="1752600"/>
            <a:ext cx="8229240" cy="4343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SPATIAL NORMALIZATION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Adjust the alignment and rotation angle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face alignment algorithm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Detect some landmarks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Nose will be shifted to the center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Kothamangalam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00CB7C8-AE4D-49EC-BD0F-0DF93972870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13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609600"/>
            <a:ext cx="7772040" cy="765120"/>
          </a:xfrm>
        </p:spPr>
        <p:txBody>
          <a:bodyPr/>
          <a:lstStyle/>
          <a:p>
            <a:pPr algn="ctr"/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SPATIAL NORMALIZATION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/>
            </a:r>
            <a:b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br>
            <a:endParaRPr lang="en-US" dirty="0"/>
          </a:p>
        </p:txBody>
      </p:sp>
      <p:pic>
        <p:nvPicPr>
          <p:cNvPr id="5" name="Picture 4" descr="normaliz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67000"/>
            <a:ext cx="6613306" cy="3367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1295400"/>
            <a:ext cx="708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Rotational Correction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Translation Correction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54102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Courtesy : https://ieeexplore.ieee.org/document/8291717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Kothamangalam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00CB7C8-AE4D-49EC-BD0F-0DF93972870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14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8382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FEATURE ENHANCEMENT</a:t>
            </a:r>
            <a:r>
              <a:rPr lang="en-US" sz="4000" b="1" i="1" dirty="0" smtClean="0"/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600" b="1" dirty="0" smtClean="0"/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609600" y="1797480"/>
            <a:ext cx="8077200" cy="4374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200" i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lvl="1" indent="-342720"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Neighbor-Center Difference Image (NCDI).</a:t>
            </a:r>
          </a:p>
          <a:p>
            <a:pPr marL="343080" lvl="1" indent="-342720"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enhance the edges.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  <a:p>
            <a:pPr marL="343080" lvl="1" indent="-342720"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Subtract the center pixel from the neighbour 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Pixel values range  -255 to 255 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Produce the 8-channel NCDI .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Kothamangalam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0CD3DAE-4A6D-4A4E-B48C-5F7B3A95838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FEATURE ENHANCEMENT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57200" y="1295280"/>
            <a:ext cx="8229240" cy="506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Kothamangalam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4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D2DE2B2-5D30-4139-87A9-80E826D2B0E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" name="Picture 7" descr="feature_enhan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48000"/>
            <a:ext cx="7010400" cy="24454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0600" y="1676400"/>
            <a:ext cx="647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Contour and background made sharper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Facial image cropping is applied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5400" y="54864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Courtesy : https://ieeexplore.ieee.org/document/8291717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FEATURE ENHANCEMENT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457200" y="1295280"/>
            <a:ext cx="8229240" cy="506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3200" dirty="0" smtClean="0"/>
              <a:t>An elliptical cropping is done.</a:t>
            </a: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buClr>
                <a:srgbClr val="000000"/>
              </a:buClr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ellipse function is </a:t>
            </a:r>
            <a:r>
              <a:rPr lang="en-US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buClr>
                <a:srgbClr val="000000"/>
              </a:buClr>
            </a:pP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buClr>
                <a:srgbClr val="000000"/>
              </a:buClr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	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Kothamangalam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0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6AE107-9C84-47BE-B482-68CB6E0D360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" name="Picture 7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657600"/>
            <a:ext cx="8405133" cy="721913"/>
          </a:xfrm>
          <a:prstGeom prst="rect">
            <a:avLst/>
          </a:prstGeom>
        </p:spPr>
      </p:pic>
      <p:pic>
        <p:nvPicPr>
          <p:cNvPr id="10" name="Picture 9" descr="1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724400"/>
            <a:ext cx="6327056" cy="685800"/>
          </a:xfrm>
          <a:prstGeom prst="rect">
            <a:avLst/>
          </a:prstGeom>
        </p:spPr>
      </p:pic>
      <p:sp>
        <p:nvSpPr>
          <p:cNvPr id="11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FEATURE ENHANCEMENT</a:t>
            </a:r>
            <a:endParaRPr lang="en-US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5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57200" y="1295280"/>
            <a:ext cx="8229240" cy="506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Cost function</a:t>
            </a:r>
            <a:r>
              <a:rPr lang="en-US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: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lang="en-US" sz="2800" dirty="0" smtClean="0"/>
          </a:p>
          <a:p>
            <a:r>
              <a:rPr lang="en-US" sz="2800" dirty="0" smtClean="0"/>
              <a:t> </a:t>
            </a:r>
          </a:p>
          <a:p>
            <a:r>
              <a:rPr lang="en-US" sz="2800" dirty="0" smtClean="0"/>
              <a:t> 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 x=[x1 x2 x3 …</a:t>
            </a:r>
            <a:r>
              <a:rPr lang="en-US" sz="2800" dirty="0" err="1" smtClean="0"/>
              <a:t>xn</a:t>
            </a:r>
            <a:r>
              <a:rPr lang="en-US" sz="2800" dirty="0" smtClean="0"/>
              <a:t>]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Y=[y1 y2 y3 …</a:t>
            </a:r>
            <a:r>
              <a:rPr lang="en-US" sz="2800" dirty="0" err="1" smtClean="0"/>
              <a:t>yn</a:t>
            </a:r>
            <a:r>
              <a:rPr lang="en-US" sz="2800" dirty="0" smtClean="0"/>
              <a:t>]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    =Hyper parameter to regularize the   	optimization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 </a:t>
            </a:r>
          </a:p>
          <a:p>
            <a:r>
              <a:rPr lang="en-US" sz="2800" dirty="0" smtClean="0"/>
              <a:t> </a:t>
            </a:r>
          </a:p>
          <a:p>
            <a:r>
              <a:rPr lang="en-US" sz="2800" dirty="0" smtClean="0"/>
              <a:t> </a:t>
            </a:r>
          </a:p>
          <a:p>
            <a:endParaRPr lang="en-US" sz="2800" dirty="0" smtClean="0"/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lang="en-US" sz="3200" dirty="0" smtClean="0"/>
          </a:p>
          <a:p>
            <a:r>
              <a:rPr lang="en-US" sz="3200" dirty="0" smtClean="0"/>
              <a:t> </a:t>
            </a:r>
          </a:p>
          <a:p>
            <a:r>
              <a:rPr lang="en-US" sz="3200" dirty="0" smtClean="0"/>
              <a:t> 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Kothamangalam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63BAAA2-4D76-439F-9033-1658E677380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26" name="Equation" r:id="rId3" imgW="114120" imgH="21564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27" name="Equation" r:id="rId4" imgW="114120" imgH="21564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142999" y="1981200"/>
          <a:ext cx="6371253" cy="1295400"/>
        </p:xfrm>
        <a:graphic>
          <a:graphicData uri="http://schemas.openxmlformats.org/presentationml/2006/ole">
            <p:oleObj spid="_x0000_s1029" name="Equation" r:id="rId5" imgW="3060360" imgH="62208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490913" y="3452813"/>
          <a:ext cx="458787" cy="639762"/>
        </p:xfrm>
        <a:graphic>
          <a:graphicData uri="http://schemas.openxmlformats.org/presentationml/2006/ole">
            <p:oleObj spid="_x0000_s1030" name="Equation" r:id="rId6" imgW="139680" imgH="228600" progId="Equation.3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3429000" y="4267200"/>
          <a:ext cx="333375" cy="533400"/>
        </p:xfrm>
        <a:graphic>
          <a:graphicData uri="http://schemas.openxmlformats.org/presentationml/2006/ole">
            <p:oleObj spid="_x0000_s1031" name="Equation" r:id="rId7" imgW="101520" imgH="190440" progId="Equation.3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32" name="Equation" r:id="rId8" imgW="114120" imgH="215640" progId="Equation.3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838200" y="5181600"/>
          <a:ext cx="402475" cy="533400"/>
        </p:xfrm>
        <a:graphic>
          <a:graphicData uri="http://schemas.openxmlformats.org/presentationml/2006/ole">
            <p:oleObj spid="_x0000_s1033" name="Equation" r:id="rId9" imgW="139680" imgH="177480" progId="Equation.3">
              <p:embed/>
            </p:oleObj>
          </a:graphicData>
        </a:graphic>
      </p:graphicFrame>
      <p:sp>
        <p:nvSpPr>
          <p:cNvPr id="16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838200" y="533400"/>
            <a:ext cx="7315200" cy="117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DEEP CONVOLUTIONAL NEURAL NETWORK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457200" y="1219200"/>
            <a:ext cx="8229240" cy="506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endParaRPr lang="en-US" sz="28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Based on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caffe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network CNN is designed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convolutional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networks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 max pooling layers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 mean pooling layer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 fully connected layer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Local Response Normalization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layer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Softmax out put layer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1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Kothamangalam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2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08CB7B3-FC13-4543-952F-558B0646C8E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CONTENTS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Introduction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Facial Expression Database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Image Pre-processing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Deep Convolutional Neural Network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Kothamangalam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7D458A-0C97-4080-BC0C-06A7C993113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0" y="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685800"/>
            <a:ext cx="7772040" cy="993720"/>
          </a:xfrm>
        </p:spPr>
        <p:txBody>
          <a:bodyPr/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ADAPTIVE FEATURE MAPPING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6" name="Picture 5" descr="af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839200" cy="2047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4419600"/>
            <a:ext cx="769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Red and blue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colour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are different categories.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Crosses and circles are trained data.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Triangle are the new testing samples.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5400" y="37338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Courtesy : https://ieeexplore.ieee.org/document/8291717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00CB7C8-AE4D-49EC-BD0F-0DF93972870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20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Kothamangalam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381000"/>
            <a:ext cx="8153400" cy="792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ADAPTIVE FEATURE MAPPING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57200" y="1066800"/>
            <a:ext cx="8229240" cy="490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8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Training data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Ns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=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number of trained samples </a:t>
            </a: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</a:pP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Testing data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	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Nt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=batch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size of the testing sample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Feature extractor =h(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x|W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 is the whole set of feature extractor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 is the8-channel NCDI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Kothamangalam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1ACF0C9-86AB-4B48-802A-52B3B721EB3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08300" y="2841625"/>
          <a:ext cx="2641600" cy="768350"/>
        </p:xfrm>
        <a:graphic>
          <a:graphicData uri="http://schemas.openxmlformats.org/presentationml/2006/ole">
            <p:oleObj spid="_x0000_s3074" name="Equation" r:id="rId3" imgW="1307880" imgH="38088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971800" y="1371600"/>
          <a:ext cx="2667000" cy="762000"/>
        </p:xfrm>
        <a:graphic>
          <a:graphicData uri="http://schemas.openxmlformats.org/presentationml/2006/ole">
            <p:oleObj spid="_x0000_s3075" name="Equation" r:id="rId4" imgW="1333440" imgH="380880" progId="Equation.3">
              <p:embed/>
            </p:oleObj>
          </a:graphicData>
        </a:graphic>
      </p:graphicFrame>
      <p:sp>
        <p:nvSpPr>
          <p:cNvPr id="10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dirty="0" smtClean="0"/>
          </a:p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COST FUNCTION </a:t>
            </a:r>
          </a:p>
          <a:p>
            <a:pPr algn="ctr">
              <a:lnSpc>
                <a:spcPct val="15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457200" y="1295280"/>
            <a:ext cx="8229240" cy="506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Kothamangalam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73936F7-17C2-48A7-86D6-C3A97AF9253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" name="Picture 8" descr="costf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33600"/>
            <a:ext cx="3810000" cy="64604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/>
          </p:nvPr>
        </p:nvSpPr>
        <p:spPr>
          <a:xfrm>
            <a:off x="685800" y="2133600"/>
            <a:ext cx="7391400" cy="838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Testing sample similar to trained samples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By domain adaptation the cost function is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 descr="cost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657600"/>
            <a:ext cx="6452050" cy="1981200"/>
          </a:xfrm>
          <a:prstGeom prst="rect">
            <a:avLst/>
          </a:prstGeom>
        </p:spPr>
      </p:pic>
      <p:sp>
        <p:nvSpPr>
          <p:cNvPr id="13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COST FUNCTION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2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Kothamangalam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3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FE5C536-49C8-4E63-B0AE-930AE5318DA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/>
          </p:nvPr>
        </p:nvSpPr>
        <p:spPr>
          <a:xfrm>
            <a:off x="533400" y="3352800"/>
            <a:ext cx="7772040" cy="146952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Cross relations of  trained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testing data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is the weights to represents the relevance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cost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90800"/>
            <a:ext cx="6058429" cy="2038350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838200" y="4572000"/>
          <a:ext cx="665163" cy="609600"/>
        </p:xfrm>
        <a:graphic>
          <a:graphicData uri="http://schemas.openxmlformats.org/presentationml/2006/ole">
            <p:oleObj spid="_x0000_s4098" name="Equation" r:id="rId4" imgW="304560" imgH="279360" progId="Equation.3">
              <p:embed/>
            </p:oleObj>
          </a:graphicData>
        </a:graphic>
      </p:graphicFrame>
      <p:sp>
        <p:nvSpPr>
          <p:cNvPr id="12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810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sz="36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WEIGHTED ADAPTIVE FEATURE MAPPING</a:t>
            </a:r>
            <a:endParaRPr lang="en-US" sz="1800" u="sng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Kothamangalam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EEE63CD-D4A1-42DD-9639-383A8CD9336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0" name="TextShape 6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" name="Picture 7" descr="cost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95600"/>
            <a:ext cx="5715000" cy="16241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1828800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Probability distribution of output is taken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To regularize the cost function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0600" y="4800600"/>
            <a:ext cx="6096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Ys=labels of trained samples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F()=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classifier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11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57200" y="609600"/>
            <a:ext cx="8077200" cy="944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sz="36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WEIGHTED CENTER REGRESSION AFM</a:t>
            </a:r>
            <a:endParaRPr lang="en-US" sz="1800" u="sng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24/10/2018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Kothamangalam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4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B53D705-DD6F-44E9-986F-F8C299799F0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905000"/>
            <a:ext cx="73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CNN is a linear transformation.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Features can be linearly separable.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Found Center in each category.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cost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505200"/>
            <a:ext cx="5791200" cy="16938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3000" y="5334000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   </a:t>
            </a:r>
            <a:r>
              <a:rPr lang="en-US" sz="2800" dirty="0" smtClean="0"/>
              <a:t>  =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Labels of trained samples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=center of category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447800" y="5334000"/>
          <a:ext cx="336550" cy="494926"/>
        </p:xfrm>
        <a:graphic>
          <a:graphicData uri="http://schemas.openxmlformats.org/presentationml/2006/ole">
            <p:oleObj spid="_x0000_s5122" name="Equation" r:id="rId4" imgW="215640" imgH="317160" progId="Equation.3">
              <p:embed/>
            </p:oleObj>
          </a:graphicData>
        </a:graphic>
      </p:graphicFrame>
      <p:sp>
        <p:nvSpPr>
          <p:cNvPr id="12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COST FUNCTION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Kothamangalam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768671A-B762-4FE4-94B2-2B0960D409B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26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2" name="TextShape 6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By the stochastic gradient descent equation is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is the learning rate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is the regularizing factor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 prevent out of bound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  is the gradient of cost function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" name="Picture 7" descr="cost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743200"/>
            <a:ext cx="7780338" cy="990600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62000" y="4191000"/>
          <a:ext cx="351693" cy="457200"/>
        </p:xfrm>
        <a:graphic>
          <a:graphicData uri="http://schemas.openxmlformats.org/presentationml/2006/ole">
            <p:oleObj spid="_x0000_s6147" name="Equation" r:id="rId4" imgW="126720" imgH="16488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62000" y="4648200"/>
          <a:ext cx="298450" cy="379845"/>
        </p:xfrm>
        <a:graphic>
          <a:graphicData uri="http://schemas.openxmlformats.org/presentationml/2006/ole">
            <p:oleObj spid="_x0000_s6148" name="Equation" r:id="rId5" imgW="139680" imgH="17748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838200" y="5334000"/>
          <a:ext cx="1991591" cy="762000"/>
        </p:xfrm>
        <a:graphic>
          <a:graphicData uri="http://schemas.openxmlformats.org/presentationml/2006/ole">
            <p:oleObj spid="_x0000_s6149" name="Equation" r:id="rId6" imgW="1460160" imgH="558720" progId="Equation.3">
              <p:embed/>
            </p:oleObj>
          </a:graphicData>
        </a:graphic>
      </p:graphicFrame>
      <p:sp>
        <p:nvSpPr>
          <p:cNvPr id="13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dirty="0" smtClean="0"/>
          </a:p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SYSTEM OPERATION </a:t>
            </a:r>
          </a:p>
          <a:p>
            <a:pPr algn="ctr">
              <a:lnSpc>
                <a:spcPct val="15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Kothamangalam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98BB36C-7E9B-4F0C-A488-6C15CE817D0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27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" name="Picture 7" descr="oper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43000"/>
            <a:ext cx="7239000" cy="44009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7000" y="5105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System 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600" y="57150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Courtesy : https://ieeexplore.ieee.org/document/8291717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sz="3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SYSTEM OPERATION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Kothamangalam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44A3AF8-7A45-445C-80EE-BA0229AA75D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28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4" name="TextShape 6"/>
          <p:cNvSpPr txBox="1"/>
          <p:nvPr/>
        </p:nvSpPr>
        <p:spPr>
          <a:xfrm>
            <a:off x="457200" y="15951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Extracted features stored in feature database.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AFM  tune the weights of testing and database. 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Relationship between features are found.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AFM is only applied to tune FCFE.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5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Features around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the boundary moved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centers.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Parameters are distributed in  fully connected layers.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Misclassified labels can be corrected.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Samples with lower confidence are ignored.  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4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Kothamangalam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5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7BDDEF2-8DA2-4219-BCF4-7682A5D697E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29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457200"/>
            <a:ext cx="8077200" cy="823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SYSTEM OPERATION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CONTENTS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0360" y="1424520"/>
            <a:ext cx="8229240" cy="4747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System Operation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Experiments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Conclusion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References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Kothamangalam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8B44EC1-0757-4871-9958-819A8571ED2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EXPERIMENTS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457200" y="1219320"/>
            <a:ext cx="8229240" cy="513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0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Kothamangalam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1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11AA73E-B78A-4880-9FD4-3E7F4733846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30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" name="Picture 8" descr="exp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24000"/>
            <a:ext cx="4648199" cy="2291588"/>
          </a:xfrm>
          <a:prstGeom prst="rect">
            <a:avLst/>
          </a:prstGeom>
        </p:spPr>
      </p:pic>
      <p:pic>
        <p:nvPicPr>
          <p:cNvPr id="10" name="Picture 9" descr="exp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143000"/>
            <a:ext cx="4114800" cy="2695575"/>
          </a:xfrm>
          <a:prstGeom prst="rect">
            <a:avLst/>
          </a:prstGeom>
        </p:spPr>
      </p:pic>
      <p:pic>
        <p:nvPicPr>
          <p:cNvPr id="11" name="Picture 10" descr="ex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3962400"/>
            <a:ext cx="1828800" cy="184265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47800" y="58674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Courtesy : https://ieeexplore.ieee.org/document/8291717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sz="3600" b="1" dirty="0" smtClean="0"/>
              <a:t>CONCLUSION </a:t>
            </a:r>
            <a:r>
              <a:rPr lang="en-US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Pre-processing method can gain the higher accuracy.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Types of AFMs can reformulate the features samples.  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Misclassified samples can be corrected.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can tune a model to adapt to a specific condition. 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AFMs can be deployed to real-time systems.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learns batch by batch.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Not all of the training and testing data in one batch.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6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Kothamangalam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A417B27-82DC-4E5B-846B-36F9A989C90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31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609600" y="609600"/>
            <a:ext cx="7772040" cy="76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REFERENCES</a:t>
            </a:r>
            <a:endParaRPr lang="en-US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2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Kothamanglam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3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AD2FFCA-E86C-4A10-99F3-E5AB8F29D1F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32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914400"/>
            <a:ext cx="8077200" cy="754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[1] R. E. Jack, O. G. B.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Garrod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H. Yu, R. Caldara, and P. G.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Schyns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“Facial expressions of emotion are not culturally universal,”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Proc. National Academy of Sci. of the United States of America, vol. 109, no. 19, pp. 7241–7244, 2012.</a:t>
            </a:r>
          </a:p>
          <a:p>
            <a:pPr>
              <a:buFont typeface="Arial" pitchFamily="34" charset="0"/>
              <a:buChar char="•"/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[2] P.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Lucey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J. F. Cohn, T.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Kanade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J.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Saragih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Z.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Ambadar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and I. Matthews, “The extended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cohn-kanade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dataset (CK+): A complete dataset for action unit and emotion-specified expression,”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Comput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. Vision and Pattern Recognition (CVPR) Workshops, 2010. </a:t>
            </a:r>
          </a:p>
          <a:p>
            <a:pPr>
              <a:buFont typeface="Arial" pitchFamily="34" charset="0"/>
              <a:buChar char="•"/>
            </a:pPr>
            <a:endParaRPr lang="en-US" sz="2800" i="1" dirty="0" smtClean="0"/>
          </a:p>
          <a:p>
            <a:pPr>
              <a:buFont typeface="Arial" pitchFamily="34" charset="0"/>
              <a:buChar char="•"/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9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762000" y="381000"/>
            <a:ext cx="7772040" cy="688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REFERENCES</a:t>
            </a:r>
            <a:endParaRPr lang="en-US" sz="3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2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Kothamanglam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3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AD2FFCA-E86C-4A10-99F3-E5AB8F29D1F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33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990600"/>
            <a:ext cx="83058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[3] O.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Langner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R.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Dotsch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G.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Bijlstra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“Presentation and validation of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Radboud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Faces Database,“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Cognition and Emotion, vol. 24, no. 8, pp. 1377–1388, 2010.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[4] J. van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Schalk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S. T. Hawk, A. H. Fischer, “Moving faces, looking places: The Amsterdam Dynamic Facial Expressions Set (ADFES),”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Emotion, vol. 11, no. 4, pp. 907–920, 2011.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[5] W. Li, “A deep-learning approach to facial expression recognition with candid images,”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MVA2015 IAPR Int. Conf. Mach. Vision Appl., May 18–22, 2015, Tokyo, Japan. 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THANK  YOU</a:t>
            </a:r>
            <a:endParaRPr lang="en-US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2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Kothamangalam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3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AD2FFCA-E86C-4A10-99F3-E5AB8F29D1F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34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944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3200" dirty="0" smtClean="0"/>
              <a:t>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Vital role in the artificial intelligence era.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Challenge of different head poses.</a:t>
            </a: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CNNs are also weak with cross-domain data.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AFM is a solution.</a:t>
            </a:r>
          </a:p>
          <a:p>
            <a:r>
              <a:rPr lang="en-US" sz="3200" dirty="0" smtClean="0"/>
              <a:t>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Kothamangalam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C4321C9-0BDA-4234-A9FF-5CE4BBAF4AB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944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INTRODUCTION(contd..)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6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Features can be transferred into a new space.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6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Types of Adaptive Feature Mapping.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6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Since AFM learns the data sequentially.</a:t>
            </a:r>
          </a:p>
          <a:p>
            <a:pPr marL="343080" indent="-342720">
              <a:lnSpc>
                <a:spcPct val="16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Deployed to deep learning models easily.</a:t>
            </a:r>
          </a:p>
          <a:p>
            <a:pPr marL="343080" indent="-342720">
              <a:lnSpc>
                <a:spcPct val="16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Novel pre-processing method .</a:t>
            </a:r>
          </a:p>
        </p:txBody>
      </p:sp>
      <p:sp>
        <p:nvSpPr>
          <p:cNvPr id="109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Kothamangalam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A3FBDF2-F971-475C-868C-520C442707D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2860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INTRODUCTION(contd..)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1295280"/>
            <a:ext cx="8229240" cy="483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Domain adaption methods(AFM).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Large number of training data is proposed.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can fine-tune the parameters and gain accuracy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e.g.,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Expression recognition applications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Virtual reality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Personalized recommendations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Kothamangalam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11AEA36-68D4-46F9-BE09-A9996D1CCA9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sz="3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FACIAL EXPRESSION 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295280"/>
            <a:ext cx="8229240" cy="506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Only seven common facial expressions are considered,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Anger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Disgust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Fear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Happiness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Sadness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Surprise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Neutral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Kothamangalam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0FD2BDB-0F83-4764-9324-8828B08743B2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3340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EXTENDED COHN-KANADE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295280"/>
            <a:ext cx="8229240" cy="506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</a:pPr>
            <a:endParaRPr lang="en-US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Widely utilized to research in facial expression. </a:t>
            </a:r>
            <a:r>
              <a:rPr lang="en-US" sz="2800" dirty="0" smtClean="0"/>
              <a:t> 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15 images in a sequence .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Expression intensity changes from low to high.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are 630 images.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6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Kothamangalam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F7E352A-F102-4F08-984B-28C5B0DF054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ohn cana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90600"/>
            <a:ext cx="6960719" cy="41148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/>
          </p:nvPr>
        </p:nvSpPr>
        <p:spPr>
          <a:xfrm>
            <a:off x="533400" y="228600"/>
            <a:ext cx="8229240" cy="9144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EXTENDED COHN-KANADE </a:t>
            </a:r>
            <a:endParaRPr lang="en-US" sz="36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5400" y="53340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Courtesy : https://ieeexplore.ieee.org/document/8291717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Dept. of CSE, MACE 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Kothamangalam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31/10/2018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CustomShape 6"/>
          <p:cNvSpPr/>
          <p:nvPr/>
        </p:nvSpPr>
        <p:spPr>
          <a:xfrm>
            <a:off x="76320" y="76320"/>
            <a:ext cx="761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Adaptive Feature Mapping for Customizing Deep Learning Based Facial Expression Recognition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2421</TotalTime>
  <Words>1873</Words>
  <Application>Microsoft Office PowerPoint</Application>
  <PresentationFormat>On-screen Show (4:3)</PresentationFormat>
  <Paragraphs>392</Paragraphs>
  <Slides>34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Office Theme</vt:lpstr>
      <vt:lpstr>Office Theme</vt:lpstr>
      <vt:lpstr>Equation</vt:lpstr>
      <vt:lpstr>Microsoft Equation 3.0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SPATIAL NORMALIZATION  </vt:lpstr>
      <vt:lpstr>Slide 15</vt:lpstr>
      <vt:lpstr>Slide 16</vt:lpstr>
      <vt:lpstr>Slide 17</vt:lpstr>
      <vt:lpstr>Slide 18</vt:lpstr>
      <vt:lpstr>Slide 19</vt:lpstr>
      <vt:lpstr>ADAPTIVE FEATURE MAPPING 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STORAGE FOR ELECRTRONIC HEALTH RECORDS BASED ON SECRET SHARING WITH VERIFIABLE RECONSTRUCTION OUTSOURCING</dc:title>
  <dc:creator>user</dc:creator>
  <cp:lastModifiedBy>Windows User</cp:lastModifiedBy>
  <cp:revision>387</cp:revision>
  <dcterms:created xsi:type="dcterms:W3CDTF">2018-09-05T13:37:02Z</dcterms:created>
  <dcterms:modified xsi:type="dcterms:W3CDTF">2018-10-31T04:45:55Z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33</vt:i4>
  </property>
</Properties>
</file>