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52" r:id="rId3"/>
    <p:sldId id="451" r:id="rId4"/>
    <p:sldId id="424" r:id="rId5"/>
    <p:sldId id="428" r:id="rId6"/>
    <p:sldId id="429" r:id="rId7"/>
    <p:sldId id="426" r:id="rId8"/>
    <p:sldId id="425" r:id="rId9"/>
    <p:sldId id="443" r:id="rId10"/>
    <p:sldId id="427" r:id="rId11"/>
    <p:sldId id="444" r:id="rId12"/>
    <p:sldId id="431" r:id="rId13"/>
    <p:sldId id="433" r:id="rId14"/>
    <p:sldId id="450" r:id="rId15"/>
    <p:sldId id="435" r:id="rId16"/>
    <p:sldId id="439" r:id="rId17"/>
    <p:sldId id="440" r:id="rId18"/>
    <p:sldId id="442" r:id="rId19"/>
    <p:sldId id="441" r:id="rId20"/>
    <p:sldId id="454" r:id="rId21"/>
    <p:sldId id="455" r:id="rId22"/>
    <p:sldId id="432" r:id="rId23"/>
    <p:sldId id="453" r:id="rId24"/>
    <p:sldId id="446" r:id="rId25"/>
    <p:sldId id="448" r:id="rId26"/>
    <p:sldId id="449" r:id="rId27"/>
    <p:sldId id="447" r:id="rId28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65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7FF6-5755-4A8F-82BD-5A1FBCFC03A9}" type="datetimeFigureOut">
              <a:rPr lang="zh-TW" altLang="en-US" smtClean="0"/>
              <a:pPr/>
              <a:t>2018/10/10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5B32C-534F-49D1-9866-94696F19CF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74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3719-7EB5-4F49-992C-798A474A1115}" type="datetimeFigureOut">
              <a:rPr lang="zh-TW" altLang="en-US" smtClean="0"/>
              <a:pPr/>
              <a:t>2018/10/10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B2E5-1832-4A7B-9004-B098EDCCE2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3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D97-1BE2-4729-B0B9-4982588A4B67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23B-0A82-4877-9A94-921796BADBA5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8405-76EF-4DED-8A0A-5341CA4BB00E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CE6-37FB-49BF-94A9-70FC5ECC55FC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3E8-FC5A-4A9C-9DC3-8AF1FDF6A09D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7E39-9895-4243-9461-60F096EE5EAE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AE05-AD4B-4B88-9E5A-30F0C7E29BB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3147-5383-4D52-8576-D71823048F51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63A-B3DC-42FD-A92C-D6EF6A43B205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CA77-A49F-4B8E-862E-E0EBBB8D8B08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CF62-3CDF-4C6D-BB3B-7516BC4FA25A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 , MACE </a:t>
            </a:r>
            <a:r>
              <a:rPr lang="en-IN" altLang="zh-TW" dirty="0" err="1" smtClean="0"/>
              <a:t>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496" y="1505930"/>
            <a:ext cx="9073008" cy="1470025"/>
          </a:xfrm>
        </p:spPr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altLang="zh-TW" b="1" dirty="0" smtClean="0">
                <a:latin typeface="Microsoft Uighur" pitchFamily="2" charset="-78"/>
                <a:cs typeface="Microsoft Uighur" pitchFamily="2" charset="-78"/>
              </a:rPr>
              <a:t>E</a:t>
            </a:r>
            <a:r>
              <a:rPr lang="en-IN" altLang="zh-TW" b="1" dirty="0" err="1" smtClean="0">
                <a:latin typeface="Microsoft Uighur" pitchFamily="2" charset="-78"/>
                <a:cs typeface="Microsoft Uighur" pitchFamily="2" charset="-78"/>
              </a:rPr>
              <a:t>dge</a:t>
            </a:r>
            <a:r>
              <a:rPr lang="en-IN" altLang="zh-TW" b="1" dirty="0" smtClean="0">
                <a:latin typeface="Microsoft Uighur" pitchFamily="2" charset="-78"/>
                <a:cs typeface="Microsoft Uighur" pitchFamily="2" charset="-78"/>
              </a:rPr>
              <a:t> Computing Architecture for Mobile Crowdsensing</a:t>
            </a:r>
            <a:endParaRPr lang="zh-TW" altLang="en-US" b="1" dirty="0">
              <a:latin typeface="Microsoft Uighur" pitchFamily="2" charset="-78"/>
              <a:cs typeface="Microsoft Uighur" pitchFamily="2" charset="-7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71740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Prem Jyothi</a:t>
            </a:r>
          </a:p>
          <a:p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no:46 </a:t>
            </a:r>
          </a:p>
          <a:p>
            <a:r>
              <a:rPr lang="en-US" altLang="zh-TW" sz="1800" dirty="0" smtClean="0"/>
              <a:t>S7R</a:t>
            </a:r>
          </a:p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CSE, MACE,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Kothamangalam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sz="1800" dirty="0" smtClean="0"/>
          </a:p>
          <a:p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October 10, 2018</a:t>
            </a:r>
          </a:p>
          <a:p>
            <a:endParaRPr lang="en-US" altLang="zh-TW" sz="1800" dirty="0" smtClean="0"/>
          </a:p>
          <a:p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7445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PROPOSED SCHEME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lnSpcReduction="10000"/>
          </a:bodyPr>
          <a:lstStyle/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Partitioning of problem space.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Computation offloading.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Reduced computational complexity.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Decreased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latency.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Reduced privacy threats.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3E0D-CF85-4D4D-8E95-103119ED416D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4400" y="6145200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50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MEC PARADIGM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distributed to ME servers.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 servers responsible for subset of tasks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MCS service builds partial data model.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MCS cloud server creates global data model.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5126-41E4-477E-B504-C46DA39C448B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21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COMMUNICATION FLOW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25000"/>
            <a:ext cx="6552728" cy="4525963"/>
          </a:xfr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B24B-61CD-49DB-A16E-CE59B5215AA7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14400" y="6356350"/>
            <a:ext cx="2895600" cy="365125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564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6094740"/>
            <a:ext cx="4500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Courtesy:https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://ieeexplore.ieee.org/document/8272334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MCS CHARACTERISTIC FEATURES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mode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Sensing scope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endParaRPr lang="en-IN" dirty="0"/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556C-5CA6-45EC-8C62-E2D1A8737FB1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40000" y="6300000"/>
            <a:ext cx="2895600" cy="365125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57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MCS CHARACTERISTIC FEATURES(contd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 reputation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processing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Security and privacy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0" y="6300000"/>
            <a:ext cx="2895600" cy="365125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14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FUNCTIONAL MCS ARCHITECTURE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4371-4339-4C0C-889D-B7550549CD48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0" y="6300000"/>
            <a:ext cx="3564248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00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Four-layered functional architecture.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Equipment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Layer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Layer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FUNCTIONAL MCS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7" y="1252389"/>
            <a:ext cx="7468585" cy="4624883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8C5-D0CC-4335-BCEF-EB59A3FB303A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40000" y="6356350"/>
            <a:ext cx="2895600" cy="365125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607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6063962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Courtesy:https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://ieeexplore.ieee.org/document/8272334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MEC REFERENCE ARCHITECTURE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4348" y="2000240"/>
            <a:ext cx="7772400" cy="4572000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Identifies functional entities at host and system level.</a:t>
            </a:r>
          </a:p>
          <a:p>
            <a:pPr marL="0" indent="0">
              <a:buNone/>
            </a:pP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Reference points enables communication between entities.</a:t>
            </a:r>
          </a:p>
          <a:p>
            <a:pPr marL="0" indent="0">
              <a:buNone/>
            </a:pP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ME Host Level</a:t>
            </a:r>
          </a:p>
          <a:p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ME host- ME platform and Virtualization Infrastructure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514350">
              <a:buFont typeface="+mj-lt"/>
              <a:buAutoNum type="romanLcPeriod"/>
            </a:pP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ME Platform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 marL="914400" lvl="1" indent="-514350">
              <a:buFont typeface="+mj-lt"/>
              <a:buAutoNum type="romanLcPeriod"/>
            </a:pP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IN" sz="9600" dirty="0">
                <a:latin typeface="Times New Roman" pitchFamily="18" charset="0"/>
                <a:cs typeface="Times New Roman" pitchFamily="18" charset="0"/>
              </a:rPr>
              <a:t>Virtualisation Infrastructure Manager</a:t>
            </a:r>
          </a:p>
          <a:p>
            <a:pPr marL="914400" lvl="1" indent="-514350">
              <a:buFont typeface="+mj-lt"/>
              <a:buAutoNum type="romanLcPeriod"/>
            </a:pPr>
            <a:endParaRPr lang="en-IN" sz="67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endParaRPr lang="en-IN" sz="67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endParaRPr lang="en-IN" sz="67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71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FD2-5C6F-4DFF-ABF3-03B5D928D394}" type="datetime1">
              <a:rPr lang="en-IN" altLang="zh-TW" smtClean="0"/>
              <a:pPr/>
              <a:t>10-10-2018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0" y="6300000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71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24896" y="203402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MEC REFERENCE ARCHITECTURE(Contd...)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08162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 System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Level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CFS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Portal</a:t>
            </a:r>
          </a:p>
          <a:p>
            <a:pPr marL="914400" lvl="1" indent="-514350">
              <a:buFont typeface="+mj-lt"/>
              <a:buAutoNum type="romanL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Operation Support System(OSS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514350">
              <a:buFont typeface="+mj-lt"/>
              <a:buAutoNum type="romanL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 Orchestrator(MEO)</a:t>
            </a:r>
          </a:p>
          <a:p>
            <a:pPr marL="914400" lvl="1" indent="-514350">
              <a:buFont typeface="+mj-lt"/>
              <a:buAutoNum type="romanL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romanL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DE5-A610-4558-BD38-C0FB0A046821}" type="datetime1"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10-10-2018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9864" y="6400800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50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MEC REFERENCE ARCHITECTURE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848872" cy="4895072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161E-3A15-48A3-90B3-A6C8E363C52F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286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6091824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itchFamily="18" charset="0"/>
              </a:rPr>
              <a:t>Courtesy:https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itchFamily="18" charset="0"/>
              </a:rPr>
              <a:t>://ieeexplore.ieee.org/document/8272334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MCS Marketplace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Smart neighborhood use case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Existing method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Proposed method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MEC paradigm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MCS architecture</a:t>
            </a:r>
          </a:p>
          <a:p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MEC Reference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altLang="zh-TW" sz="260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BA55-9D23-4DB4-8DEA-A9DA9766AE18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143644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EVALUATION</a:t>
            </a:r>
            <a:endParaRPr lang="en-IN" sz="3600" b="1" dirty="0"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01370" y="604857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itchFamily="18" charset="0"/>
              </a:rPr>
              <a:t>Courtesy:https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itchFamily="18" charset="0"/>
              </a:rPr>
              <a:t>://ieeexplore.ieee.org/document/8272334</a:t>
            </a:r>
            <a:endParaRPr lang="en-IN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51635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Number of active MEC cells during a single day</a:t>
            </a:r>
            <a:endParaRPr lang="en-I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4000"/>
                    </a14:imgEffect>
                    <a14:imgEffect>
                      <a14:saturation sat="239000"/>
                    </a14:imgEffect>
                    <a14:imgEffect>
                      <a14:brightnessContrast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36773"/>
            <a:ext cx="5856312" cy="4111800"/>
          </a:xfrm>
        </p:spPr>
      </p:pic>
    </p:spTree>
    <p:extLst>
      <p:ext uri="{BB962C8B-B14F-4D97-AF65-F5344CB8AC3E}">
        <p14:creationId xmlns:p14="http://schemas.microsoft.com/office/powerpoint/2010/main" val="12026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"/>
          <a:stretch/>
        </p:blipFill>
        <p:spPr>
          <a:xfrm>
            <a:off x="251520" y="116632"/>
            <a:ext cx="8640960" cy="5792483"/>
          </a:xfrm>
        </p:spPr>
      </p:pic>
      <p:sp>
        <p:nvSpPr>
          <p:cNvPr id="12" name="TextBox 11"/>
          <p:cNvSpPr txBox="1"/>
          <p:nvPr/>
        </p:nvSpPr>
        <p:spPr>
          <a:xfrm>
            <a:off x="457200" y="6093296"/>
            <a:ext cx="339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15 minute time slots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60932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120 minute time slots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5733222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itchFamily="18" charset="0"/>
              </a:rPr>
              <a:t>Courtesy:https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itchFamily="18" charset="0"/>
              </a:rPr>
              <a:t>://ieeexplore.ieee.org/document/8272334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59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APPLICATIONS 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6698" y="1625522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Environmental Monitoring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Traffic Monitoring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Healthcare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Social Services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/>
          </a:p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9D0E-6554-4FDE-A03E-A90A94D1B634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400" y="6145200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00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Enriched user context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 of MCS services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scheduling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3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Edge computing decentralizes MCS services.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MCS services in close proximity of user.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Increased quality of service.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Reduced latency.</a:t>
            </a:r>
          </a:p>
          <a:p>
            <a:endParaRPr lang="en-IN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4D10-D7F3-4618-A865-039D2A7E89CF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0" y="6300000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57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Chen, D. Zhang, Z. Yu, and A. Chin, ``Mobile crowd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sensing and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computing: When participatory sensing meets participatory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nl-NL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nl-N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,'' </a:t>
            </a:r>
            <a:r>
              <a:rPr lang="nl-NL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Commun. Mag.</a:t>
            </a:r>
            <a:r>
              <a:rPr lang="nl-N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54, no. 2, pp. 131137, Feb. 2016</a:t>
            </a:r>
            <a:r>
              <a:rPr lang="nl-NL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D. Lane, E.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Miluzzo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Lu, D. Peebles, T. Choudhury,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T. Campbell, ``A survey of mobile phone sensing,'' 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sz="2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l-NL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</a:t>
            </a:r>
            <a:r>
              <a:rPr lang="nl-NL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48, no. 9, pp. 140150, Sep. 2010</a:t>
            </a:r>
            <a:r>
              <a:rPr lang="nl-NL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Antoni¢, M. Marjanovi¢, K. Pripuºi¢, and I. P. .arko, ``A mobile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crowd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sensing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 enabled by CUPUS: Cloud-based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publish/subscribe middleware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Internet of Things,'' 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</a:t>
            </a:r>
            <a:r>
              <a:rPr lang="en-IN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nl-N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56, pp. 607622, Mar. 2016</a:t>
            </a:r>
            <a:r>
              <a:rPr lang="nl-NL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Ben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Messaoud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Rejiba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Y.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Ghamri-Doudane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``An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energy-aware end-to-end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Crowdsensing platform: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Sensarena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,'' in 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</a:t>
            </a:r>
            <a:r>
              <a:rPr lang="en-IN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IN" sz="21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IEEE </a:t>
            </a:r>
            <a:r>
              <a:rPr lang="en-I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 (CCNC)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Jan.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2016, pp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284285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gW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Sherchan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P.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Jayaraman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Krishnaswamy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Zaslavsky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S.Loke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Sinha, ``Using on-the-move mining for mobile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crowdsensing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,'‘ in </a:t>
            </a:r>
            <a:r>
              <a:rPr lang="en-I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IEEE 13th Int. Conf. Mobile Data Manage.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Jul.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2012,pp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115-124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0" y="6300000"/>
            <a:ext cx="2895600" cy="365125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35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REFERENCES(Contd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..)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 startAt="6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Sabella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Vaillant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Kuure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Rauschenbach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Giust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Mobileedge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computing        architecture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role of MEC in the Internet of Things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,'‘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       </a:t>
            </a:r>
          </a:p>
          <a:p>
            <a:pPr marL="0" indent="0">
              <a:buNone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Electron. Mag.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5, no. 4, pp. 8491, Oct. 2016.</a:t>
            </a:r>
          </a:p>
          <a:p>
            <a:pPr marL="457200" indent="-457200">
              <a:buAutoNum type="arabicPeriod" startAt="7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Mach and Z.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Becvar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``Mobile edge computing: A survey 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ofoading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,''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Surveys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Tuts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no.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16281656, 3rd Quart., 2017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 startAt="7"/>
            </a:pP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Ye, R. Ganti, R. Dimaghani, K. Grueneberg, and S. Calo, ``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MECA: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capture and analysis middleware for social sensing applications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,'‘ in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ACM21st Int.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Conf.WorldWideWeb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NewYork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NY,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USA, 2012,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699-702</a:t>
            </a:r>
          </a:p>
          <a:p>
            <a:pPr marL="457200" indent="-457200">
              <a:buAutoNum type="arabicPeriod" startAt="7"/>
            </a:pPr>
            <a:r>
              <a:rPr lang="es-E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P.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Jayaraman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B. Gomes, H. L.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Nguyen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S. </a:t>
            </a:r>
            <a:r>
              <a:rPr lang="es-E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Abdallah</a:t>
            </a:r>
            <a:r>
              <a:rPr lang="es-E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Krishnaswamy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Zaslavsky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``Scalable energy-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efcient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crowdsensing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in mobile environments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,'‘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Soc. Syst.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3, pp. 109123, Sep. 2015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 startAt="7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P. F. da Costa, C. Bonnet, and J.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Härri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``oneM2M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based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for mobile crowd sensing in smart cities,''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Eur. Conf.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EuCNC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Jun. 2016, pp. 168173.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0" y="6300000"/>
            <a:ext cx="2895600" cy="365125"/>
          </a:xfrm>
        </p:spPr>
        <p:txBody>
          <a:bodyPr/>
          <a:lstStyle/>
          <a:p>
            <a:r>
              <a:rPr lang="en-IN" altLang="zh-TW" dirty="0" err="1" smtClean="0"/>
              <a:t>Dept</a:t>
            </a:r>
            <a:r>
              <a:rPr lang="en-IN" altLang="zh-TW" dirty="0" smtClean="0"/>
              <a:t> of CSE, MACE, </a:t>
            </a:r>
            <a:r>
              <a:rPr lang="en-IN" altLang="zh-TW" dirty="0"/>
              <a:t>K</a:t>
            </a:r>
            <a:r>
              <a:rPr lang="en-IN" altLang="zh-TW" dirty="0" smtClean="0"/>
              <a:t>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714620"/>
            <a:ext cx="7772400" cy="33051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1683-3A88-46BF-AD3E-B898560B2DDE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0" y="6300000"/>
            <a:ext cx="3960000" cy="468000"/>
          </a:xfrm>
        </p:spPr>
        <p:txBody>
          <a:bodyPr/>
          <a:lstStyle/>
          <a:p>
            <a:r>
              <a:rPr lang="en-IN" altLang="zh-TW" dirty="0" smtClean="0"/>
              <a:t>Dept of CSE, MACE, </a:t>
            </a:r>
            <a:r>
              <a:rPr lang="en-IN" altLang="zh-TW" dirty="0"/>
              <a:t>K</a:t>
            </a:r>
            <a:r>
              <a:rPr lang="en-IN" altLang="zh-TW" dirty="0" smtClean="0"/>
              <a:t>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50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What is Mobile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rowdsensing(MCS)?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Large user 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Rich source of information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Mobile devices with built-in sensors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User mobility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BA55-9D23-4DB4-8DEA-A9DA9766AE18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143644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INTRODUCTION(contd.)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is Edge Computing?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Move computation to network edge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Basic idea- performing processing tasks close to customer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Enables third parties to run services at edge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BA55-9D23-4DB4-8DEA-A9DA9766AE18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143644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MCS MARKETPLACE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7224" y="2286000"/>
            <a:ext cx="7772400" cy="4572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Involves requesters and workers.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Requester creates a new task.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MCS service responsible for finding eligible workers.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Produced data delivered to MCS service.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production process has to be controlled.</a:t>
            </a:r>
          </a:p>
          <a:p>
            <a:pPr>
              <a:buNone/>
            </a:pPr>
            <a:endParaRPr lang="en-IN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3977-9302-4FE5-8647-78DB21003570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400" y="6143644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8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939784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SMART NEIGHBORHOOD USE CASE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0387-C133-43A2-97E1-FB50BA29E94C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4612" y="6145200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36652"/>
            <a:ext cx="7272808" cy="4316203"/>
          </a:xfrm>
        </p:spPr>
      </p:pic>
      <p:sp>
        <p:nvSpPr>
          <p:cNvPr id="4" name="TextBox 3"/>
          <p:cNvSpPr txBox="1"/>
          <p:nvPr/>
        </p:nvSpPr>
        <p:spPr>
          <a:xfrm>
            <a:off x="2590733" y="5816025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Courtesy:https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://ieeexplore.ieee.org/document/8272334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CLOUD-BASED MCS ARCHITECTURE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2FE-A631-4862-8A84-3930AEBBA6F3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4400" y="6143644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07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3568" y="5753386"/>
            <a:ext cx="6178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Courtesy:https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://www.sciencedirect.com/science/article/pii/S2352864817301335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29363"/>
            <a:ext cx="5734769" cy="35816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EXISTING METHOD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4348" y="2071678"/>
            <a:ext cx="7772400" cy="4572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Significant load on mobile network.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Creates increased traffic to cloud servers.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Computationally expensive.</a:t>
            </a: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Increased latency.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Privacy threat.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1CC-26A4-44D6-AA23-C609047E5D72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400" y="6145200"/>
            <a:ext cx="3962400" cy="457200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"/>
            <a:ext cx="5214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MCS ARCHITECTURE POWERED BY MEC INFRASTRUCTURE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18" y="1741652"/>
            <a:ext cx="4608512" cy="4234316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A021-4801-4759-9F8E-B69571875C5D}" type="datetime1">
              <a:rPr lang="en-IN" altLang="zh-TW" smtClean="0"/>
              <a:pPr/>
              <a:t>10-10-2018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7374" y="6299982"/>
            <a:ext cx="2895600" cy="365125"/>
          </a:xfrm>
        </p:spPr>
        <p:txBody>
          <a:bodyPr/>
          <a:lstStyle/>
          <a:p>
            <a:r>
              <a:rPr lang="en-IN" altLang="zh-TW" dirty="0" err="1"/>
              <a:t>Dept</a:t>
            </a:r>
            <a:r>
              <a:rPr lang="en-IN" altLang="zh-TW" dirty="0"/>
              <a:t> of CSE, MACE,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78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Computing Architecture for Mobile Crowdsensing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4712" y="6038372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://ieeexplore.ieee.org/document/8272334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25148</TotalTime>
  <Words>1344</Words>
  <Application>Microsoft Office PowerPoint</Application>
  <PresentationFormat>On-screen Show (4:3)</PresentationFormat>
  <Paragraphs>302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Microsoft JhengHei Light</vt:lpstr>
      <vt:lpstr>Arial</vt:lpstr>
      <vt:lpstr>Calibri</vt:lpstr>
      <vt:lpstr>Microsoft Uighur</vt:lpstr>
      <vt:lpstr>新細明體</vt:lpstr>
      <vt:lpstr>Times New Roman</vt:lpstr>
      <vt:lpstr>Wingdings</vt:lpstr>
      <vt:lpstr>Office Theme</vt:lpstr>
      <vt:lpstr>  Edge Computing Architecture for Mobile Crowdsensing</vt:lpstr>
      <vt:lpstr>CONTENTS</vt:lpstr>
      <vt:lpstr>INTRODUCTION</vt:lpstr>
      <vt:lpstr>INTRODUCTION(contd.)</vt:lpstr>
      <vt:lpstr>MCS MARKETPLACE</vt:lpstr>
      <vt:lpstr>SMART NEIGHBORHOOD USE CASE</vt:lpstr>
      <vt:lpstr>CLOUD-BASED MCS ARCHITECTURE</vt:lpstr>
      <vt:lpstr>EXISTING METHOD</vt:lpstr>
      <vt:lpstr>MCS ARCHITECTURE POWERED BY MEC INFRASTRUCTURE</vt:lpstr>
      <vt:lpstr>PROPOSED SCHEME</vt:lpstr>
      <vt:lpstr>MEC PARADIGM</vt:lpstr>
      <vt:lpstr>COMMUNICATION FLOW</vt:lpstr>
      <vt:lpstr>MCS CHARACTERISTIC FEATURES</vt:lpstr>
      <vt:lpstr>MCS CHARACTERISTIC FEATURES(contd.)</vt:lpstr>
      <vt:lpstr>FUNCTIONAL MCS ARCHITECTURE</vt:lpstr>
      <vt:lpstr>FUNCTIONAL MCS ARCHITECTURE</vt:lpstr>
      <vt:lpstr>MEC REFERENCE ARCHITECTURE</vt:lpstr>
      <vt:lpstr>MEC REFERENCE ARCHITECTURE(Contd...)</vt:lpstr>
      <vt:lpstr>MEC REFERENCE ARCHITECTURE</vt:lpstr>
      <vt:lpstr>EVALUATION</vt:lpstr>
      <vt:lpstr>PowerPoint Presentation</vt:lpstr>
      <vt:lpstr> APPLICATIONS </vt:lpstr>
      <vt:lpstr>CHALLENGES</vt:lpstr>
      <vt:lpstr>CONCLUSION</vt:lpstr>
      <vt:lpstr>REFERENCES</vt:lpstr>
      <vt:lpstr>REFERENCES(Contd..)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Fish</dc:creator>
  <cp:lastModifiedBy>Prem Jyothi</cp:lastModifiedBy>
  <cp:revision>1099</cp:revision>
  <cp:lastPrinted>2015-05-18T00:43:36Z</cp:lastPrinted>
  <dcterms:created xsi:type="dcterms:W3CDTF">2012-12-31T04:57:16Z</dcterms:created>
  <dcterms:modified xsi:type="dcterms:W3CDTF">2018-10-10T06:57:11Z</dcterms:modified>
</cp:coreProperties>
</file>