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84" r:id="rId21"/>
    <p:sldId id="279" r:id="rId22"/>
    <p:sldId id="280" r:id="rId23"/>
    <p:sldId id="281" r:id="rId24"/>
    <p:sldId id="282" r:id="rId25"/>
    <p:sldId id="285" r:id="rId26"/>
    <p:sldId id="283" r:id="rId27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170F5-D34F-4684-A308-AF2DAAA98228}" type="datetimeFigureOut">
              <a:rPr lang="en-IN" smtClean="0"/>
              <a:pPr/>
              <a:t>01-04-2019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CC30A-FD54-4D69-B1B3-823DC2AEE3B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9921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C30A-FD54-4D69-B1B3-823DC2AEE3B8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C30A-FD54-4D69-B1B3-823DC2AEE3B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39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Direct based on rgb color spaces of the skin color</a:t>
            </a:r>
          </a:p>
          <a:p>
            <a:r>
              <a:rPr lang="en-IN" dirty="0" smtClean="0"/>
              <a:t>Indirect using</a:t>
            </a:r>
            <a:r>
              <a:rPr lang="en-IN" baseline="0" dirty="0" smtClean="0"/>
              <a:t> data glove</a:t>
            </a:r>
            <a:endParaRPr lang="en-IN" dirty="0" smtClean="0"/>
          </a:p>
          <a:p>
            <a:r>
              <a:rPr lang="en-IN" dirty="0" smtClean="0"/>
              <a:t>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C30A-FD54-4D69-B1B3-823DC2AEE3B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76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C30A-FD54-4D69-B1B3-823DC2AEE3B8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7BF-226D-443E-901E-CC03DD793444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34F4-4363-4082-907C-2153CAACB992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7710-C2F9-4099-9CD6-6D831A6540CC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DA78-97CB-485A-B8A9-CC9310B96F98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A6CF-B192-4EC7-95A5-99B08907DF00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5BF9-0B0D-48FD-9986-E213719EDCC5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EF0-174A-43E0-9F92-104DC2332AA0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F374-F3D1-4FAC-97AB-A8E120BAB58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6F9-E58E-47B6-BEE8-605E15D80337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AA9D-03F5-4E4F-B761-07F8E2667A0E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AB5-7A60-4132-9D6F-60A048440E5A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E1E-762F-448E-B7B2-77EB1FC489A4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 COMPUTING PLATFORM FOR VIDEO CROWDPROCESSING USING </a:t>
            </a:r>
            <a:br>
              <a:rPr lang="en-IN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  <a:br>
              <a:rPr lang="en-IN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39771"/>
            <a:ext cx="10058400" cy="125885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RAHUL A</a:t>
            </a:r>
          </a:p>
          <a:p>
            <a:pPr algn="ctr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Class no:47 s7 Btech CSE</a:t>
            </a:r>
          </a:p>
          <a:p>
            <a:pPr algn="ctr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15 NOVEMBER,2018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110" y="140171"/>
            <a:ext cx="4067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</p:txBody>
      </p:sp>
    </p:spTree>
    <p:extLst>
      <p:ext uri="{BB962C8B-B14F-4D97-AF65-F5344CB8AC3E}">
        <p14:creationId xmlns:p14="http://schemas.microsoft.com/office/powerpoint/2010/main" val="4437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PROCESSING UNDER WIFI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77257"/>
                <a:ext cx="10972800" cy="484890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endParaRPr lang="en-IN" sz="24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3600" dirty="0" err="1" smtClean="0">
                    <a:latin typeface="Times New Roman" pitchFamily="18" charset="0"/>
                    <a:cs typeface="Times New Roman" pitchFamily="18" charset="0"/>
                  </a:rPr>
                  <a:t>Optimizating</a:t>
                </a: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completion time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Multiple videos are processed in serial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Working environments of mobile devices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Processing time on frame extraction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Processing time on local detection</a:t>
                </a:r>
              </a:p>
              <a:p>
                <a:pPr marL="0" indent="0">
                  <a:buNone/>
                </a:pPr>
                <a:r>
                  <a:rPr lang="en-IN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IN" sz="3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77257"/>
                <a:ext cx="10972800" cy="4848909"/>
              </a:xfrm>
              <a:blipFill rotWithShape="1">
                <a:blip r:embed="rId2"/>
                <a:stretch>
                  <a:fillRect l="-1667" t="-1006" b="-43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200" y="217714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570046" y="5965372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Courtesy:https://ieeexplore.ieee.org/document/8314695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01019"/>
          </a:xfrm>
        </p:spPr>
        <p:txBody>
          <a:bodyPr>
            <a:normAutofit/>
          </a:bodyPr>
          <a:lstStyle/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0171"/>
            <a:ext cx="10972800" cy="4935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2286000" lvl="5" indent="0">
              <a:buNone/>
            </a:pPr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" y="188686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83" y="1435053"/>
            <a:ext cx="6995381" cy="46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SPLIT- SHIFT ALGORITHM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03087"/>
                <a:ext cx="10972800" cy="5023080"/>
              </a:xfrm>
            </p:spPr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v"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Need of split shift algorithm</a:t>
                </a:r>
              </a:p>
              <a:p>
                <a:pP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3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𝛿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 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frame offload completion time </a:t>
                </a:r>
              </a:p>
              <a:p>
                <a:pP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sz="3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𝛾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  time for extract one frame </a:t>
                </a:r>
              </a:p>
              <a:p>
                <a:pP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36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*    number of frames detected </a:t>
                </a:r>
                <a:r>
                  <a:rPr lang="en-IN" sz="3600" dirty="0" err="1" smtClean="0">
                    <a:latin typeface="Times New Roman" pitchFamily="18" charset="0"/>
                    <a:cs typeface="Times New Roman" pitchFamily="18" charset="0"/>
                  </a:rPr>
                  <a:t>localy</a:t>
                </a:r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              </m:t>
                    </m:r>
                    <m:r>
                      <a:rPr lang="en-IN" sz="3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𝛿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(  n   -</a:t>
                </a:r>
                <a:r>
                  <a:rPr lang="en-IN" sz="360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600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3600" dirty="0">
                    <a:latin typeface="Times New Roman" pitchFamily="18" charset="0"/>
                    <a:cs typeface="Times New Roman" pitchFamily="18" charset="0"/>
                  </a:rPr>
                  <a:t>* </a:t>
                </a: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)  =  </a:t>
                </a:r>
                <a14:m>
                  <m:oMath xmlns:m="http://schemas.openxmlformats.org/officeDocument/2006/math">
                    <m:r>
                      <a:rPr lang="en-IN" sz="3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  +</a:t>
                </a:r>
                <a14:m>
                  <m:oMath xmlns:m="http://schemas.openxmlformats.org/officeDocument/2006/math">
                    <m:r>
                      <a:rPr lang="en-US" sz="36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  </m:t>
                    </m:r>
                    <m:r>
                      <a:rPr lang="en-IN" sz="36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36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3600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3600" dirty="0">
                    <a:latin typeface="Times New Roman" pitchFamily="18" charset="0"/>
                    <a:cs typeface="Times New Roman" pitchFamily="18" charset="0"/>
                  </a:rPr>
                  <a:t>* </a:t>
                </a:r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36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3600" dirty="0" smtClean="0">
                    <a:latin typeface="Times New Roman" pitchFamily="18" charset="0"/>
                    <a:cs typeface="Times New Roman" pitchFamily="18" charset="0"/>
                  </a:rPr>
                  <a:t>   denotes arriving extracted for detection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03087"/>
                <a:ext cx="10972800" cy="5023080"/>
              </a:xfrm>
              <a:blipFill rotWithShape="1">
                <a:blip r:embed="rId2"/>
                <a:stretch>
                  <a:fillRect l="-1444" t="-971" b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829" y="232229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48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STEPS IN SPLIT SHIFT ALGORITHAM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94971"/>
                <a:ext cx="10972800" cy="463119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sz="36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Compare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endParaRPr lang="en-IN" sz="2800" dirty="0" smtClean="0"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               </m:t>
                    </m:r>
                    <m:r>
                      <a:rPr lang="en-IN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:r>
                  <a:rPr lang="en-IN" sz="2800" dirty="0" smtClean="0">
                    <a:ea typeface="Cambria Math"/>
                    <a:cs typeface="Times New Roman" pitchFamily="18" charset="0"/>
                  </a:rPr>
                  <a:t>)=</a:t>
                </a:r>
                <a:r>
                  <a:rPr lang="en-IN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endParaRPr lang="en-I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    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2800" dirty="0" smtClean="0">
                    <a:ea typeface="Cambria Math"/>
                    <a:cs typeface="Times New Roman" pitchFamily="18" charset="0"/>
                  </a:rPr>
                  <a:t>*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&gt;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IN" sz="2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p>
                        </m:sSubSup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lang="en-IN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IN" sz="2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p>
                        </m:sSubSup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cs typeface="Times New Roman" pitchFamily="18" charset="0"/>
                      </a:rPr>
                      <m:t>≥</m:t>
                    </m:r>
                  </m:oMath>
                </a14:m>
                <a:r>
                  <a:rPr lang="en-IN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*</a:t>
                </a:r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 Still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IN" sz="2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p>
                        </m:sSubSup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&gt;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IN" sz="2800" dirty="0" err="1" smtClean="0">
                    <a:latin typeface="Times New Roman" pitchFamily="18" charset="0"/>
                    <a:cs typeface="Times New Roman" pitchFamily="18" charset="0"/>
                  </a:rPr>
                  <a:t>slipt</a:t>
                </a: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  batch  into two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IN" sz="2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p>
                        </m:sSubSup>
                      </m:e>
                      <m:sub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28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≤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  <a:ea typeface="Cambria Math"/>
                        <a:cs typeface="Times New Roman" pitchFamily="18" charset="0"/>
                      </a:rPr>
                      <m:t>𝛼</m:t>
                    </m:r>
                  </m:oMath>
                </a14:m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3600" dirty="0">
                    <a:latin typeface="Times New Roman" pitchFamily="18" charset="0"/>
                    <a:cs typeface="Times New Roman" pitchFamily="18" charset="0"/>
                  </a:rPr>
                  <a:t>           </a:t>
                </a:r>
              </a:p>
              <a:p>
                <a:pPr marL="0" indent="0">
                  <a:buNone/>
                </a:pPr>
                <a:endParaRPr lang="en-IN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v"/>
                </a:pPr>
                <a:endParaRPr lang="en-IN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94971"/>
                <a:ext cx="10972800" cy="4631195"/>
              </a:xfrm>
              <a:blipFill rotWithShape="1">
                <a:blip r:embed="rId2"/>
                <a:stretch>
                  <a:fillRect l="-1667" t="-2105" b="-5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371" y="232229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32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2776299"/>
            <a:ext cx="9636196" cy="1838095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63657" y="5544457"/>
            <a:ext cx="444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43" y="217714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54183" y="1648691"/>
            <a:ext cx="404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Shift process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OPTIMIZATION ENERGY CONSTRAINT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1593273"/>
            <a:ext cx="11346873" cy="45328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655" y="188685"/>
            <a:ext cx="437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655" y="1593273"/>
            <a:ext cx="96981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Energy consumption of frame extraction and detection</a:t>
            </a:r>
          </a:p>
          <a:p>
            <a:pPr marL="571500" indent="-571500">
              <a:buFont typeface="Wingdings" pitchFamily="2" charset="2"/>
              <a:buChar char="v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v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0" y="2188634"/>
            <a:ext cx="3228572" cy="790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0" y="3194943"/>
            <a:ext cx="2516822" cy="545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50" y="4814455"/>
            <a:ext cx="3619048" cy="809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0" y="4087091"/>
            <a:ext cx="3697908" cy="600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PROCESSING UNDER CELLULAR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1086"/>
            <a:ext cx="10972800" cy="45150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Limitations of cellular connection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Completion time and energy consumption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Estimation of uplink rate and power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Dynamic cellular uplink data rate and power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Frame offload and local detection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Adaptive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algoritham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Succesfull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attempt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unsuccesfull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atempt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829" y="232229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74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692145"/>
            <a:ext cx="11069781" cy="54340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Unsuccessful attempt</a:t>
            </a:r>
          </a:p>
          <a:p>
            <a:pPr>
              <a:buFont typeface="Wingdings" pitchFamily="2" charset="2"/>
              <a:buChar char="v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Back off timer</a:t>
            </a:r>
          </a:p>
          <a:p>
            <a:pPr>
              <a:buFont typeface="Wingdings" pitchFamily="2" charset="2"/>
              <a:buChar char="v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229" y="261257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1" y="1323681"/>
            <a:ext cx="2009524" cy="7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89" y="2099007"/>
            <a:ext cx="3028572" cy="7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38" y="3442374"/>
            <a:ext cx="10058400" cy="29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143"/>
            <a:ext cx="10972800" cy="496502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 on android  cloud GTX TITAN X GPU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Google cloud messaging system and protocol buffer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Core services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Monitors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GUI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771" y="232229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6690" y="6356353"/>
            <a:ext cx="2567709" cy="365125"/>
          </a:xfrm>
        </p:spPr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229" y="304800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256251" y="4818743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Courtesy:https://ieeexplore.ieee.org/document/8314664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2" y="735687"/>
            <a:ext cx="10169235" cy="5430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UNDER WIFI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UNDER CELLULAR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0229" y="290286"/>
            <a:ext cx="4031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484909"/>
            <a:ext cx="3643745" cy="58050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8545" y="61533"/>
            <a:ext cx="4067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</p:txBody>
      </p:sp>
    </p:spTree>
    <p:extLst>
      <p:ext uri="{BB962C8B-B14F-4D97-AF65-F5344CB8AC3E}">
        <p14:creationId xmlns:p14="http://schemas.microsoft.com/office/powerpoint/2010/main" val="685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0286" y="275771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329714" y="5907315"/>
            <a:ext cx="367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7314" y="2104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under various settings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 with MAUI and Crowd vision  under WIFI 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2" y="2958116"/>
            <a:ext cx="11016624" cy="2583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0801"/>
            <a:ext cx="10972800" cy="4805366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314" y="275771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19314" y="706658"/>
            <a:ext cx="1048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en-US" sz="3200" dirty="0" smtClean="0"/>
              <a:t> with MAUI and Crowd vision under cellular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1477336"/>
            <a:ext cx="6972423" cy="2485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962398"/>
            <a:ext cx="9318205" cy="224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Designed  </a:t>
            </a:r>
          </a:p>
          <a:p>
            <a:pPr marL="0" indent="0"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Optimize the performance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Implemented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257" y="319314"/>
            <a:ext cx="4067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260765"/>
            <a:ext cx="11069782" cy="48654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Z. Lu,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Rallapalli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K. Chan, and T. La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Porta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“Modeling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resourcerequirementsofconvolutionalneuralnetworksonmobile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devices,” in MM’17.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D. Yang, G.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X. Fang, and J. Tang, “Crowdsourcing to smartphones: incentive mechanism design for mobile phone sensing,” in MobiCom’12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D.Geiger,M.Rosemann,E.Fielt,andM.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Schader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,“Crowdsourcing information systems: deﬁnition, typology and design,” in Proceedings of the 33rd International Conference on Information Systems. Association for Information Systems/AIS Electronic Library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AISeL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2012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Morschheuser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Hamari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Koivisto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Gamiﬁcation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crowdsourcing: a review,” in HICSS, 2016, pp. 4375–4384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D. P. Anderson,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Boinc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 system for public-resource computing and storage,” in proceedings of the 5th IEEE/ACM International Workshop on Grid Computing, 2004, pp. 4–10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M.-R. Ra, B. Liu, T. L.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Porta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R.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Govindan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“Medusa: A programming framework for crowd-sensing applications,” in MobiSys’12.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3829" y="6414655"/>
            <a:ext cx="3120571" cy="306823"/>
          </a:xfrm>
        </p:spPr>
        <p:txBody>
          <a:bodyPr/>
          <a:lstStyle/>
          <a:p>
            <a:r>
              <a:rPr lang="en-US" dirty="0"/>
              <a:t>15/11/18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829" y="333829"/>
            <a:ext cx="40671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1291771"/>
            <a:ext cx="11117942" cy="54283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B. Liu, Y. Jiang, F.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R.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Govindan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“Cloud-enabled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privacypreserving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collaborative learning for mobile sensing,” in SenSys’12.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Simoens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Y. Xiao, 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Pillai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Z. Chen, K. Ha, and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Satyanarayanan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“Scalable crowd-sourcing of video from mobile devices,” in MobiSys’13.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K. Kumar, J. Liu, Y.-H. Lu, and B.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Bhargava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“A survey of computation ofﬂoading for mobile systems,” Mobile Networks and Applications, vol. 18, no. 1, pp. 129–140, 2013.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Cuervo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Balasubramanian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D.-k. Cho, A. Wolman,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Saroiu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R. Chandra, and 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Bahl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“Maui: making smartphones last longer with code ofﬂoad,” in MobiSys’10.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Barbera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Kosta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A. Mei, and 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Stefa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“To ofﬂoad or not to ofﬂoad? the bandwidth and energy costs of mobile cloud computing,” in INFOCOM’13.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C. Shi, K.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Habak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Pandurangan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Ammar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E.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Zegura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“Cosmos: computation ofﬂoading as a service for mobile devices,” in MobiHoc’14.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15/11/18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836" y="96982"/>
            <a:ext cx="5389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43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                        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7200"/>
            <a:ext cx="10972800" cy="43989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Smartphones are enabling users 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generate and share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videos.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CNN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Computational limitations of mobile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Processing under WIFI and processing under cellular (4G,LTE)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Crowed Vision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Batch processing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314" y="203200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71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MEDUSA</a:t>
            </a:r>
          </a:p>
          <a:p>
            <a:pPr>
              <a:buFont typeface="Wingdings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PICKLE</a:t>
            </a:r>
          </a:p>
          <a:p>
            <a:pPr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GIGASIGHT</a:t>
            </a:r>
          </a:p>
          <a:p>
            <a:pPr>
              <a:buFont typeface="Wingdings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Computation offload based application</a:t>
            </a: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MAUI, Herms investigation</a:t>
            </a:r>
          </a:p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800" y="261257"/>
            <a:ext cx="40671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42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3371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629"/>
            <a:ext cx="10972800" cy="4979538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1543" y="6370207"/>
            <a:ext cx="2844800" cy="365125"/>
          </a:xfrm>
        </p:spPr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543" y="246743"/>
            <a:ext cx="40671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28" y="1417770"/>
            <a:ext cx="9057143" cy="4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057" y="232229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5950857"/>
            <a:ext cx="426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Courtesy:https://ieeexplore.ieee.org/document/8314694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Crowd</a:t>
            </a:r>
            <a:r>
              <a:rPr lang="en-US" dirty="0" smtClean="0"/>
              <a:t> Vision is distributed computing platform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Caffe</a:t>
            </a:r>
            <a:r>
              <a:rPr lang="en-US" dirty="0" smtClean="0"/>
              <a:t> – deep learning frame work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details of the query can be varying specificity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Offload videos to the cloud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Timeliness and accuracy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Issues in processing under WIFI and Cellular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9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FRAME EXTRACTION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4343"/>
            <a:ext cx="10972800" cy="4761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857" y="275771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9" y="1560120"/>
            <a:ext cx="10058400" cy="2864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9091" y="4710545"/>
            <a:ext cx="8699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 smtClean="0"/>
              <a:t>Crowd vision takes frame extraction  as a parameter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000" dirty="0" smtClean="0"/>
              <a:t>Different frame extraction rates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30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9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039091"/>
            <a:ext cx="11055927" cy="5087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For object detection we currently use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AlexNet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Caffe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can be accelerated  by  CUDA enabled GPUs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Frame batching and individual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Power and CPU usage of frame extraction detection on smartphones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771" y="232229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8" y="4178325"/>
            <a:ext cx="651428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42962"/>
          </a:xfrm>
        </p:spPr>
        <p:txBody>
          <a:bodyPr>
            <a:normAutofit/>
          </a:bodyPr>
          <a:lstStyle/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05" y="1219198"/>
            <a:ext cx="7529426" cy="464127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00" y="246743"/>
            <a:ext cx="406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COMPUTING PLATFORM FOR VIDEO CROWDPROCESSING </a:t>
            </a:r>
          </a:p>
          <a:p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260764" y="221672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1268</Words>
  <Application>Microsoft Office PowerPoint</Application>
  <PresentationFormat>Custom</PresentationFormat>
  <Paragraphs>265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COMPUTING PLATFORM FOR VIDEO CROWDPROCESSING USING  DEEP LEARNING   </vt:lpstr>
      <vt:lpstr>CONTENTS</vt:lpstr>
      <vt:lpstr>INTRODUCTION</vt:lpstr>
      <vt:lpstr>RELATED WORK</vt:lpstr>
      <vt:lpstr>OVERVIEW</vt:lpstr>
      <vt:lpstr>OVERVIEW</vt:lpstr>
      <vt:lpstr>FRAME EXTRACTION</vt:lpstr>
      <vt:lpstr>OBJECT DETECTION</vt:lpstr>
      <vt:lpstr>PowerPoint Presentation</vt:lpstr>
      <vt:lpstr>PROCESSING UNDER WIFI</vt:lpstr>
      <vt:lpstr>PowerPoint Presentation</vt:lpstr>
      <vt:lpstr>SPLIT- SHIFT ALGORITHM</vt:lpstr>
      <vt:lpstr>STEPS IN SPLIT SHIFT ALGORITHAM</vt:lpstr>
      <vt:lpstr>PowerPoint Presentation</vt:lpstr>
      <vt:lpstr>OPTIMIZATION ENERGY CONSTRAINT</vt:lpstr>
      <vt:lpstr>PROCESSING UNDER CELLULAR</vt:lpstr>
      <vt:lpstr>PowerPoint Presentation</vt:lpstr>
      <vt:lpstr>IMPLEMENTATION</vt:lpstr>
      <vt:lpstr>PowerPoint Presentation</vt:lpstr>
      <vt:lpstr>PowerPoint Presentation</vt:lpstr>
      <vt:lpstr>EVALUATION</vt:lpstr>
      <vt:lpstr>PowerPoint Presentation</vt:lpstr>
      <vt:lpstr>CONCLUSIONS</vt:lpstr>
      <vt:lpstr>REFERENCES(Contd..)</vt:lpstr>
      <vt:lpstr>REFERENCES(Contd..)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PLATFORM FOR VIDEO CROWDPROCESSING USING DEEP LEARNING</dc:title>
  <dc:creator>RAHUL</dc:creator>
  <cp:lastModifiedBy>User</cp:lastModifiedBy>
  <cp:revision>61</cp:revision>
  <dcterms:modified xsi:type="dcterms:W3CDTF">2019-04-01T15:48:04Z</dcterms:modified>
</cp:coreProperties>
</file>