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31"/>
  </p:notesMasterIdLst>
  <p:handoutMasterIdLst>
    <p:handoutMasterId r:id="rId32"/>
  </p:handoutMasterIdLst>
  <p:sldIdLst>
    <p:sldId id="457" r:id="rId2"/>
    <p:sldId id="340" r:id="rId3"/>
    <p:sldId id="423" r:id="rId4"/>
    <p:sldId id="424" r:id="rId5"/>
    <p:sldId id="425" r:id="rId6"/>
    <p:sldId id="426" r:id="rId7"/>
    <p:sldId id="427" r:id="rId8"/>
    <p:sldId id="429" r:id="rId9"/>
    <p:sldId id="428" r:id="rId10"/>
    <p:sldId id="431" r:id="rId11"/>
    <p:sldId id="432" r:id="rId12"/>
    <p:sldId id="433" r:id="rId13"/>
    <p:sldId id="450" r:id="rId14"/>
    <p:sldId id="435" r:id="rId15"/>
    <p:sldId id="439" r:id="rId16"/>
    <p:sldId id="440" r:id="rId17"/>
    <p:sldId id="442" r:id="rId18"/>
    <p:sldId id="443" r:id="rId19"/>
    <p:sldId id="444" r:id="rId20"/>
    <p:sldId id="455" r:id="rId21"/>
    <p:sldId id="452" r:id="rId22"/>
    <p:sldId id="454" r:id="rId23"/>
    <p:sldId id="458" r:id="rId24"/>
    <p:sldId id="453" r:id="rId25"/>
    <p:sldId id="456" r:id="rId26"/>
    <p:sldId id="446" r:id="rId27"/>
    <p:sldId id="448" r:id="rId28"/>
    <p:sldId id="449" r:id="rId29"/>
    <p:sldId id="447" r:id="rId30"/>
  </p:sldIdLst>
  <p:sldSz cx="9144000" cy="6858000" type="screen4x3"/>
  <p:notesSz cx="9928225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478" autoAdjust="0"/>
    <p:restoredTop sz="88265" autoAdjust="0"/>
  </p:normalViewPr>
  <p:slideViewPr>
    <p:cSldViewPr>
      <p:cViewPr varScale="1">
        <p:scale>
          <a:sx n="64" d="100"/>
          <a:sy n="64" d="100"/>
        </p:scale>
        <p:origin x="-151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270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77FF6-5755-4A8F-82BD-5A1FBCFC03A9}" type="datetimeFigureOut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5B32C-534F-49D1-9866-94696F19CF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500743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83719-7EB5-4F49-992C-798A474A1115}" type="datetimeFigureOut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BB2E5-1832-4A7B-9004-B098EDCCE2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528370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BB2E5-1832-4A7B-9004-B098EDCCE22D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BB2E5-1832-4A7B-9004-B098EDCCE22D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1D97-1BE2-4729-B0B9-4982588A4B67}" type="datetime1">
              <a:rPr lang="en-IN" altLang="zh-TW" smtClean="0"/>
              <a:pPr/>
              <a:t>29-09-2018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zh-TW" dirty="0" smtClean="0"/>
              <a:t>Dept of CSE , MACE kothamangalam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523B-0A82-4877-9A94-921796BADBA5}" type="datetime1">
              <a:rPr lang="en-IN" altLang="zh-TW" smtClean="0"/>
              <a:pPr/>
              <a:t>29-09-2018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zh-TW" dirty="0" smtClean="0"/>
              <a:t>Dept of CSE , MACE kothamangalam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8405-76EF-4DED-8A0A-5341CA4BB00E}" type="datetime1">
              <a:rPr lang="en-IN" altLang="zh-TW" smtClean="0"/>
              <a:pPr/>
              <a:t>29-09-2018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zh-TW" dirty="0" smtClean="0"/>
              <a:t>Dept of CSE , MACE kothamangalam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0629-B674-4F6C-81B6-ED50731B23A3}" type="datetime1">
              <a:rPr lang="en-IN" altLang="zh-TW" smtClean="0"/>
              <a:pPr/>
              <a:t>29-09-2018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zh-TW" dirty="0" smtClean="0"/>
              <a:t>Dept of CSE , MACE kothamangalam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7CE6-37FB-49BF-94A9-70FC5ECC55FC}" type="datetime1">
              <a:rPr lang="en-IN" altLang="zh-TW" smtClean="0"/>
              <a:pPr/>
              <a:t>29-09-2018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zh-TW" dirty="0" smtClean="0"/>
              <a:t>Dept of CSE , MACE kothamangalam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23E8-FC5A-4A9C-9DC3-8AF1FDF6A09D}" type="datetime1">
              <a:rPr lang="en-IN" altLang="zh-TW" smtClean="0"/>
              <a:pPr/>
              <a:t>29-09-2018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zh-TW" dirty="0" smtClean="0"/>
              <a:t>Dept of CSE , MACE kothamangalam</a:t>
            </a:r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7E39-9895-4243-9461-60F096EE5EAE}" type="datetime1">
              <a:rPr lang="en-IN" altLang="zh-TW" smtClean="0"/>
              <a:pPr/>
              <a:t>29-09-2018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zh-TW" dirty="0" smtClean="0"/>
              <a:t>Dept of CSE , MACE kothamangalam</a:t>
            </a:r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AE05-AD4B-4B88-9E5A-30F0C7E29BB3}" type="datetime1">
              <a:rPr lang="en-IN" altLang="zh-TW" smtClean="0"/>
              <a:pPr/>
              <a:t>29-09-2018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zh-TW" dirty="0" smtClean="0"/>
              <a:t>Dept of CSE , MACE kothamangalam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A3147-5383-4D52-8576-D71823048F51}" type="datetime1">
              <a:rPr lang="en-IN" altLang="zh-TW" smtClean="0"/>
              <a:pPr/>
              <a:t>29-09-2018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zh-TW" dirty="0" smtClean="0"/>
              <a:t>Dept of CSE , MACE kothamangalam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363A-B3DC-42FD-A92C-D6EF6A43B205}" type="datetime1">
              <a:rPr lang="en-IN" altLang="zh-TW" smtClean="0"/>
              <a:pPr/>
              <a:t>29-09-2018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zh-TW" dirty="0" smtClean="0"/>
              <a:t>Dept of CSE , MACE kothamangalam</a:t>
            </a:r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CA77-A49F-4B8E-862E-E0EBBB8D8B08}" type="datetime1">
              <a:rPr lang="en-IN" altLang="zh-TW" smtClean="0"/>
              <a:pPr/>
              <a:t>29-09-2018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zh-TW" dirty="0" smtClean="0"/>
              <a:t>Dept of CSE , MACE kothamangalam</a:t>
            </a:r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ECF62-3CDF-4C6D-BB3B-7516BC4FA25A}" type="datetime1">
              <a:rPr lang="en-IN" altLang="zh-TW" smtClean="0"/>
              <a:pPr/>
              <a:t>29-09-2018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altLang="zh-TW" dirty="0" smtClean="0"/>
              <a:t>Dept of CSE , MACE kothamangalam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5gensure.eu/deliverables" TargetMode="External"/><Relationship Id="rId2" Type="http://schemas.openxmlformats.org/officeDocument/2006/relationships/hyperlink" Target="https://www.itu.int/rec/T-RECX.805-200310-I/en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5g-ppp.eu/wp-content/uploads/2016/02/5G-PPP-WhitePaper-on-eHealth-Vertical-Sector.pdf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1428736"/>
            <a:ext cx="7772400" cy="1470025"/>
          </a:xfrm>
        </p:spPr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A Security Architecture for </a:t>
            </a:r>
            <a:br>
              <a:rPr lang="en-IN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5G Networks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>
                <a:solidFill>
                  <a:schemeClr val="tx1"/>
                </a:solidFill>
              </a:rPr>
              <a:t>Reshma  Joshy</a:t>
            </a:r>
          </a:p>
          <a:p>
            <a:r>
              <a:rPr lang="en-IN" sz="2000" dirty="0" smtClean="0"/>
              <a:t>Class No.:49 B-tech CSE </a:t>
            </a:r>
          </a:p>
          <a:p>
            <a:r>
              <a:rPr lang="en-IN" sz="2000" dirty="0" smtClean="0"/>
              <a:t>Dept of MACE, Kothamangalam</a:t>
            </a:r>
          </a:p>
          <a:p>
            <a:r>
              <a:rPr lang="en-IN" sz="2000" dirty="0" smtClean="0"/>
              <a:t>29</a:t>
            </a:r>
            <a:r>
              <a:rPr lang="en-IN" sz="2000" baseline="30000" dirty="0" smtClean="0"/>
              <a:t>th</a:t>
            </a:r>
            <a:r>
              <a:rPr lang="en-IN" sz="2000" dirty="0" smtClean="0"/>
              <a:t> September 2018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DOMAINS (contd..)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EB24B-61CD-49DB-A16E-CE59B5215AA7}" type="datetime1">
              <a:rPr lang="en-IN" altLang="zh-TW" smtClean="0"/>
              <a:pPr/>
              <a:t>29-09-2018</a:t>
            </a:fld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428860" y="6215082"/>
            <a:ext cx="3962400" cy="457200"/>
          </a:xfrm>
        </p:spPr>
        <p:txBody>
          <a:bodyPr/>
          <a:lstStyle/>
          <a:p>
            <a:r>
              <a:rPr lang="en-IN" altLang="zh-TW" dirty="0" smtClean="0"/>
              <a:t>Dept of CSE , MACE kothamangalam</a:t>
            </a:r>
            <a:endParaRPr lang="zh-TW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428596" y="1285860"/>
            <a:ext cx="8358246" cy="535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On network side,</a:t>
            </a:r>
          </a:p>
          <a:p>
            <a:pPr marL="1143000" marR="0" lvl="2" indent="-2286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•"/>
              <a:tabLst/>
              <a:defRPr/>
            </a:pP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Access (A)</a:t>
            </a:r>
          </a:p>
          <a:p>
            <a:pPr marL="1143000" marR="0" lvl="2" indent="-2286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•"/>
              <a:tabLst/>
              <a:defRPr/>
            </a:pP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Serving (S)</a:t>
            </a:r>
          </a:p>
          <a:p>
            <a:pPr marL="1143000" marR="0" lvl="2" indent="-2286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Home (H)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•"/>
              <a:tabLst/>
              <a:defRPr/>
            </a:pPr>
            <a:r>
              <a:rPr kumimoji="0" lang="en-I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Transit(T)</a:t>
            </a:r>
          </a:p>
          <a:p>
            <a:pPr marL="1143000" marR="0" lvl="2" indent="-2286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3</a:t>
            </a:r>
            <a:r>
              <a:rPr kumimoji="0" lang="en-IN" sz="20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rd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Party (3P)</a:t>
            </a:r>
          </a:p>
          <a:p>
            <a:pPr marL="1143000" marR="0" lvl="2" indent="-2286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Internet Protocol Service (IPS)</a:t>
            </a:r>
          </a:p>
          <a:p>
            <a:pPr marL="1143000" marR="0" lvl="2" indent="-2286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Management (M)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0"/>
            <a:ext cx="5143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A Security Architecture for 5G Networks</a:t>
            </a:r>
            <a:endParaRPr lang="en-IN" sz="1400" dirty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DOMAINS (contd..)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19D0E-6554-4FDE-A03E-A90A94D1B634}" type="datetime1">
              <a:rPr lang="en-IN" altLang="zh-TW" smtClean="0"/>
              <a:pPr/>
              <a:t>29-09-2018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00298" y="6400800"/>
            <a:ext cx="3962400" cy="457200"/>
          </a:xfrm>
        </p:spPr>
        <p:txBody>
          <a:bodyPr/>
          <a:lstStyle/>
          <a:p>
            <a:r>
              <a:rPr lang="en-IN" altLang="zh-TW" dirty="0" smtClean="0"/>
              <a:t>Dept of CSE , MACE kothamangalam</a:t>
            </a:r>
            <a:endParaRPr lang="zh-TW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6000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zh-TW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Efficient and Consistent Flow Update for Software Defined Networks</a:t>
            </a:r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571472" y="1071546"/>
            <a:ext cx="8215370" cy="52864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Pct val="130000"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Compound domain</a:t>
            </a:r>
          </a:p>
          <a:p>
            <a:pPr marL="742950" marR="0" lvl="1" indent="-28575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On user equipment side,</a:t>
            </a:r>
          </a:p>
          <a:p>
            <a:pPr marL="1143000" marR="0" lvl="2" indent="-22860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User Equipment (UE) domain</a:t>
            </a:r>
          </a:p>
          <a:p>
            <a:pPr marL="742950" marR="0" lvl="1" indent="-28575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On network side</a:t>
            </a:r>
            <a:endParaRPr kumimoji="0" lang="en-I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Network domain (N)</a:t>
            </a:r>
          </a:p>
          <a:p>
            <a:pPr marL="1143000" marR="0" lvl="2" indent="-22860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Operator Network (OP)</a:t>
            </a:r>
          </a:p>
          <a:p>
            <a:pPr marL="1143000" marR="0" lvl="2" indent="-22860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External Network (EN)</a:t>
            </a:r>
          </a:p>
          <a:p>
            <a:pPr marL="1143000" marR="0" lvl="2" indent="-22860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Access Network (AN)</a:t>
            </a:r>
          </a:p>
          <a:p>
            <a:pPr marL="1143000" marR="0" lvl="2" indent="-22860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Core Network (CN) 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E556C-5CA6-45EC-8C62-E2D1A8737FB1}" type="datetime1">
              <a:rPr lang="en-IN" altLang="zh-TW" smtClean="0"/>
              <a:pPr/>
              <a:t>29-09-2018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zh-TW" dirty="0" smtClean="0"/>
              <a:t>Dept of CSE , MACE kothamangalam</a:t>
            </a:r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428596" y="1142984"/>
            <a:ext cx="8358246" cy="535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Application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Home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Serving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Transport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Access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Management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13" name="Picture 12" descr="strat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60" y="1428736"/>
            <a:ext cx="5715040" cy="364333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flipH="1">
            <a:off x="3357554" y="5214950"/>
            <a:ext cx="5786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Courtesy : https://ieeexplore.ieee.org/document/2827419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STRATA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0"/>
            <a:ext cx="5143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A Security Architecture for 5G Networks</a:t>
            </a:r>
            <a:endParaRPr lang="en-IN" sz="1400" dirty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SECURITY REALMS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0629-B674-4F6C-81B6-ED50731B23A3}" type="datetime1">
              <a:rPr lang="en-IN" altLang="zh-TW" smtClean="0"/>
              <a:pPr/>
              <a:t>29-09-2018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zh-TW" dirty="0" smtClean="0"/>
              <a:t>Dept of CSE , MACE kothamangalam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28596" y="1714488"/>
            <a:ext cx="8072494" cy="4643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Access Network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Application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Management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User Equipment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Network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Infrastructure and Virtualisation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5143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A Security Architecture for 5G Networks</a:t>
            </a:r>
            <a:endParaRPr lang="en-IN" sz="1400" dirty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SECURITY CONTROL CLASSES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44371-4339-4C0C-889D-B7550549CD48}" type="datetime1">
              <a:rPr lang="en-IN" altLang="zh-TW" smtClean="0"/>
              <a:pPr/>
              <a:t>29-09-2018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43108" y="6400800"/>
            <a:ext cx="3962400" cy="457200"/>
          </a:xfrm>
        </p:spPr>
        <p:txBody>
          <a:bodyPr/>
          <a:lstStyle/>
          <a:p>
            <a:r>
              <a:rPr lang="en-IN" altLang="zh-TW" dirty="0" smtClean="0"/>
              <a:t>Dept of CSE , MACE kothamangalam</a:t>
            </a:r>
            <a:endParaRPr lang="zh-TW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500034" y="1571612"/>
            <a:ext cx="8143932" cy="4786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Identity and Access Management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Authentication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Non- reputation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Confidentiality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Integrity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0"/>
            <a:ext cx="5143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A Security Architecture for 5G Networks</a:t>
            </a:r>
            <a:endParaRPr lang="en-IN" sz="1400" dirty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0"/>
            <a:ext cx="8858280" cy="1162050"/>
          </a:xfrm>
        </p:spPr>
        <p:txBody>
          <a:bodyPr>
            <a:no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SECURITY CONTROL CLASSES(contd...)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178C5-D0CC-4335-BCEF-EB59A3FB303A}" type="datetime1">
              <a:rPr lang="en-IN" altLang="zh-TW" smtClean="0"/>
              <a:pPr/>
              <a:t>29-09-2018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00298" y="6400800"/>
            <a:ext cx="3962400" cy="457200"/>
          </a:xfrm>
        </p:spPr>
        <p:txBody>
          <a:bodyPr/>
          <a:lstStyle/>
          <a:p>
            <a:r>
              <a:rPr lang="en-IN" altLang="zh-TW" dirty="0" smtClean="0"/>
              <a:t>Dept of CSE , MACE kothamangalam</a:t>
            </a:r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785786" y="1500174"/>
            <a:ext cx="7643866" cy="4857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Availability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Privacy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Audit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Trust and Assurance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Compliance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0"/>
            <a:ext cx="5143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A Security Architecture for 5G Networks</a:t>
            </a:r>
            <a:endParaRPr lang="en-IN" sz="1400" dirty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ANALYSIS 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FFD2-5C6F-4DFF-ABF3-03B5D928D394}" type="datetime1">
              <a:rPr lang="en-IN" altLang="zh-TW" smtClean="0"/>
              <a:pPr/>
              <a:t>29-09-2018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3174" y="6400800"/>
            <a:ext cx="3962400" cy="457200"/>
          </a:xfrm>
        </p:spPr>
        <p:txBody>
          <a:bodyPr/>
          <a:lstStyle/>
          <a:p>
            <a:r>
              <a:rPr lang="en-IN" altLang="zh-TW" dirty="0" smtClean="0"/>
              <a:t>Dept of CSE , MACE kothamangalam</a:t>
            </a:r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824896" y="203402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IN" dirty="0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214282" y="1000108"/>
            <a:ext cx="8929718" cy="535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Backward Compatibility</a:t>
            </a:r>
          </a:p>
          <a:p>
            <a:pPr marL="742950" marR="0" lvl="1" indent="-28575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•"/>
              <a:tabLst/>
              <a:defRPr/>
            </a:pPr>
            <a:r>
              <a:rPr kumimoji="0" lang="en-IN" sz="22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Domains and strata corresponds to ones used in 3G and 4G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Flexibility and Adaptability</a:t>
            </a:r>
          </a:p>
          <a:p>
            <a:pPr marL="742950" marR="0" lvl="1" indent="-28575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•"/>
              <a:tabLst/>
              <a:defRPr/>
            </a:pP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Allows definition of new domains, strata and security realms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Trust Relations</a:t>
            </a:r>
          </a:p>
          <a:p>
            <a:pPr marL="742950" marR="0" lvl="1" indent="-28575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•"/>
              <a:tabLst/>
              <a:defRPr/>
            </a:pP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By observing  interdependencies and requires interactions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0"/>
            <a:ext cx="5143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A Security Architecture for 5G Networks</a:t>
            </a:r>
            <a:endParaRPr lang="en-IN" sz="1400" dirty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ANALYSIS(Contd...)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5ADE5-A610-4558-BD38-C0FB0A046821}" type="datetime1">
              <a:rPr lang="en-IN" altLang="zh-TW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29-09-2018</a:t>
            </a:fld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09864" y="6400800"/>
            <a:ext cx="3962400" cy="457200"/>
          </a:xfrm>
        </p:spPr>
        <p:txBody>
          <a:bodyPr/>
          <a:lstStyle/>
          <a:p>
            <a:r>
              <a:rPr lang="en-IN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Dept of CSE , MACE kothamangalam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214282" y="1071546"/>
            <a:ext cx="8501122" cy="52864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Virtualisation and Slicing</a:t>
            </a:r>
          </a:p>
          <a:p>
            <a:pPr marL="742950" marR="0" lvl="1" indent="-28575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•"/>
              <a:tabLst/>
              <a:defRPr/>
            </a:pP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Virtualisation by defining infrastructure and tenant domains</a:t>
            </a:r>
          </a:p>
          <a:p>
            <a:pPr marL="742950" marR="0" lvl="1" indent="-28575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•"/>
              <a:tabLst/>
              <a:defRPr/>
            </a:pP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Slicing through introduction of slice domains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Protocols and Network Functions</a:t>
            </a:r>
          </a:p>
          <a:p>
            <a:pPr marL="742950" marR="0" lvl="1" indent="-28575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Definition of strata provide high level view of protocols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Security Control Points</a:t>
            </a:r>
          </a:p>
          <a:p>
            <a:pPr marL="742950" marR="0" lvl="1" indent="-28575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Domains and slices provide boundaries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I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0"/>
            <a:ext cx="5143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A Security Architecture for 5G Networks</a:t>
            </a:r>
            <a:endParaRPr lang="en-IN" sz="1400" dirty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357166"/>
            <a:ext cx="7772400" cy="1071562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ANALYSIS(Contd...)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A021-4801-4759-9F8E-B69571875C5D}" type="datetime1">
              <a:rPr lang="en-IN" altLang="zh-TW" smtClean="0"/>
              <a:pPr/>
              <a:t>29-09-2018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3174" y="6400800"/>
            <a:ext cx="3962400" cy="457200"/>
          </a:xfrm>
        </p:spPr>
        <p:txBody>
          <a:bodyPr/>
          <a:lstStyle/>
          <a:p>
            <a:r>
              <a:rPr lang="en-IN" altLang="zh-TW" dirty="0" smtClean="0"/>
              <a:t>Dept of CSE , MACE kothamangalam</a:t>
            </a:r>
            <a:endParaRPr lang="zh-TW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357158" y="1357298"/>
            <a:ext cx="8501122" cy="4857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Security Controls</a:t>
            </a:r>
          </a:p>
          <a:p>
            <a:pPr marL="742950" marR="0" lvl="1" indent="-28575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•"/>
              <a:tabLst/>
              <a:defRPr/>
            </a:pP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Analysing which security controls required in a given security realm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Network Management</a:t>
            </a:r>
          </a:p>
          <a:p>
            <a:pPr marL="742950" marR="0" lvl="1" indent="-28575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•"/>
              <a:tabLst/>
              <a:defRPr/>
            </a:pP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Management domain, management stratum and management security realm</a:t>
            </a:r>
            <a:endParaRPr kumimoji="0" lang="en-IN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0"/>
            <a:ext cx="5143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A Security Architecture for 5G Networks</a:t>
            </a:r>
            <a:endParaRPr lang="en-IN" sz="1400" dirty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35126-41E4-477E-B504-C46DA39C448B}" type="datetime1">
              <a:rPr lang="en-IN" altLang="zh-TW" smtClean="0"/>
              <a:pPr/>
              <a:t>29-09-2018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28926" y="6400800"/>
            <a:ext cx="3962400" cy="457200"/>
          </a:xfrm>
        </p:spPr>
        <p:txBody>
          <a:bodyPr/>
          <a:lstStyle/>
          <a:p>
            <a:r>
              <a:rPr lang="en-IN" altLang="zh-TW" dirty="0" smtClean="0"/>
              <a:t>Dept of CSE , MACE kothamangalam</a:t>
            </a:r>
            <a:endParaRPr lang="zh-TW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19</a:t>
            </a:fld>
            <a:endParaRPr lang="zh-TW" alt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USE CASES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214282" y="1500174"/>
            <a:ext cx="8715436" cy="5143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 ) Smart Cities and 5G</a:t>
            </a:r>
          </a:p>
          <a:p>
            <a:pPr marL="742950" marR="0" lvl="1" indent="-28575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Large number of low cost IOT devices</a:t>
            </a:r>
          </a:p>
          <a:p>
            <a:pPr marL="742950" marR="0" lvl="1" indent="-28575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Optimize electricity consumption and production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IOT devices are geographically distributed and can be mobile</a:t>
            </a:r>
          </a:p>
          <a:p>
            <a:pPr marL="742950" marR="0" lvl="1" indent="-28575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5G technologies provide dedicated logical networks 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0"/>
            <a:ext cx="5143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A Security Architecture for 5G Networks</a:t>
            </a:r>
            <a:endParaRPr lang="en-IN" sz="1400" dirty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endParaRPr lang="zh-TW" alt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85720" y="6143644"/>
            <a:ext cx="2476500" cy="476250"/>
          </a:xfrm>
        </p:spPr>
        <p:txBody>
          <a:bodyPr/>
          <a:lstStyle/>
          <a:p>
            <a:fld id="{2C259729-00A9-4631-B74E-ED47D8D2F049}" type="datetime1">
              <a:rPr lang="en-IN" altLang="zh-TW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29-09-2018</a:t>
            </a:fld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28860" y="6143644"/>
            <a:ext cx="3962400" cy="457200"/>
          </a:xfrm>
        </p:spPr>
        <p:txBody>
          <a:bodyPr/>
          <a:lstStyle/>
          <a:p>
            <a:r>
              <a:rPr lang="en-IN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Dept of CSE , MACE kothamangalam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</a:t>
            </a:fld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357158" y="1071546"/>
            <a:ext cx="8286808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Introduction</a:t>
            </a: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Objectives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Main Concepts of Architecture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Process Steps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Security Architecture details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Analysis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Use cases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Conclusion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0"/>
            <a:ext cx="5143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A Security Architecture for 5G Networks</a:t>
            </a:r>
            <a:endParaRPr lang="en-IN" sz="1400" dirty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0435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0629-B674-4F6C-81B6-ED50731B23A3}" type="datetime1">
              <a:rPr lang="en-IN" altLang="zh-TW" smtClean="0"/>
              <a:pPr/>
              <a:t>29-09-2018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zh-TW" dirty="0" smtClean="0"/>
              <a:t>Dept of CSE , MACE kothamangalam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USE CASES(contd...)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071538" y="6000768"/>
            <a:ext cx="7643866" cy="357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Courtesy : https://ieeexplore.ieee.org/document/2827419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9" name="Picture 8" descr="smart citi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1141556"/>
            <a:ext cx="7339506" cy="47738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0"/>
            <a:ext cx="5143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A Security Architecture for 5G Networks</a:t>
            </a:r>
            <a:endParaRPr lang="en-IN" sz="1400" dirty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7800972" cy="857248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USE CASES(contd...)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D2D5-FC83-4A5E-9FF2-6B2BE77F44EB}" type="datetime1">
              <a:rPr lang="en-IN" altLang="zh-TW" smtClean="0"/>
              <a:pPr/>
              <a:t>29-09-2018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57488" y="6400800"/>
            <a:ext cx="3962400" cy="457200"/>
          </a:xfrm>
        </p:spPr>
        <p:txBody>
          <a:bodyPr/>
          <a:lstStyle/>
          <a:p>
            <a:r>
              <a:rPr lang="en-IN" altLang="zh-TW" dirty="0" smtClean="0"/>
              <a:t>Dept of CSE , MACE kothamangalam</a:t>
            </a:r>
            <a:endParaRPr lang="zh-TW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428596" y="1285860"/>
            <a:ext cx="8286808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Trust relations in Smart City Use case</a:t>
            </a:r>
          </a:p>
          <a:p>
            <a:pPr marL="1143000" marR="0" lvl="2" indent="-2286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•"/>
              <a:tabLst/>
              <a:defRPr/>
            </a:pP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City trusts MNOs to provide access control</a:t>
            </a:r>
          </a:p>
          <a:p>
            <a:pPr marL="1143000" marR="0" lvl="2" indent="-2286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•"/>
              <a:tabLst/>
              <a:defRPr/>
            </a:pP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City trusts MNOs to protect readings</a:t>
            </a:r>
          </a:p>
          <a:p>
            <a:pPr marL="1143000" marR="0" lvl="2" indent="-2286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•"/>
              <a:tabLst/>
              <a:defRPr/>
            </a:pP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Users trust cities and MNOs </a:t>
            </a:r>
          </a:p>
          <a:p>
            <a:pPr marL="1143000" marR="0" lvl="2" indent="-2286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•"/>
              <a:tabLst/>
              <a:defRPr/>
            </a:pP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MNO trust UICC manufactures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0"/>
            <a:ext cx="5143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A Security Architecture for 5G Networks</a:t>
            </a:r>
            <a:endParaRPr lang="en-IN" sz="1400" dirty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7800972" cy="857248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USE CASES(contd...)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D2D5-FC83-4A5E-9FF2-6B2BE77F44EB}" type="datetime1">
              <a:rPr lang="en-IN" altLang="zh-TW" smtClean="0"/>
              <a:pPr/>
              <a:t>29-09-2018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57488" y="6400800"/>
            <a:ext cx="3962400" cy="457200"/>
          </a:xfrm>
        </p:spPr>
        <p:txBody>
          <a:bodyPr/>
          <a:lstStyle/>
          <a:p>
            <a:r>
              <a:rPr lang="en-IN" altLang="zh-TW" dirty="0" smtClean="0"/>
              <a:t>Dept of CSE , MACE kothamangalam</a:t>
            </a:r>
            <a:endParaRPr lang="zh-TW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571472" y="1285860"/>
            <a:ext cx="8286808" cy="535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I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Mapping security realms to Security control classes</a:t>
            </a:r>
          </a:p>
          <a:p>
            <a:pPr marL="1143000" marR="0" lvl="2" indent="-2286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Access Network</a:t>
            </a:r>
          </a:p>
          <a:p>
            <a:pPr marL="1600200" marR="0" lvl="3" indent="-2286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Authentication, Identification and access control</a:t>
            </a:r>
          </a:p>
          <a:p>
            <a:pPr marL="1143000" marR="0" lvl="2" indent="-2286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Application</a:t>
            </a:r>
          </a:p>
          <a:p>
            <a:pPr marL="1600200" marR="0" lvl="3" indent="-2286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Identification and access control</a:t>
            </a:r>
          </a:p>
          <a:p>
            <a:pPr marL="1600200" marR="0" lvl="3" indent="-2286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•"/>
              <a:tabLst/>
              <a:defRPr/>
            </a:pP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Confidentiality and Integrity</a:t>
            </a:r>
          </a:p>
          <a:p>
            <a:pPr marL="1600200" marR="0" lvl="3" indent="-2286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•"/>
              <a:tabLst/>
              <a:defRPr/>
            </a:pP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Privacy</a:t>
            </a:r>
          </a:p>
          <a:p>
            <a:pPr marL="1143000" marR="0" lvl="2" indent="-2286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I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0"/>
            <a:ext cx="5143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A Security Architecture for 5G Networks</a:t>
            </a:r>
            <a:endParaRPr lang="en-IN" sz="1400" dirty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USE CASES(contd...)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785926"/>
            <a:ext cx="8229600" cy="4525963"/>
          </a:xfrm>
        </p:spPr>
        <p:txBody>
          <a:bodyPr/>
          <a:lstStyle/>
          <a:p>
            <a:pPr lvl="2">
              <a:lnSpc>
                <a:spcPct val="150000"/>
              </a:lnSpc>
              <a:defRPr/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UE</a:t>
            </a:r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pPr lvl="3">
              <a:lnSpc>
                <a:spcPct val="150000"/>
              </a:lnSpc>
              <a:buSzPct val="75000"/>
              <a:buFont typeface="Arial" pitchFamily="34" charset="0"/>
              <a:buChar char="•"/>
              <a:defRPr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Trust and assurance</a:t>
            </a:r>
          </a:p>
          <a:p>
            <a:pPr lvl="2">
              <a:lnSpc>
                <a:spcPct val="150000"/>
              </a:lnSpc>
              <a:defRPr/>
            </a:pPr>
            <a:r>
              <a:rPr lang="en-IN" sz="2600" dirty="0" smtClean="0"/>
              <a:t> 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Management</a:t>
            </a:r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pPr lvl="3">
              <a:lnSpc>
                <a:spcPct val="150000"/>
              </a:lnSpc>
              <a:buSzPct val="75000"/>
              <a:buFont typeface="Arial" pitchFamily="34" charset="0"/>
              <a:buChar char="•"/>
              <a:defRPr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Auditing</a:t>
            </a:r>
          </a:p>
          <a:p>
            <a:pPr lvl="3">
              <a:lnSpc>
                <a:spcPct val="150000"/>
              </a:lnSpc>
              <a:buSzPct val="75000"/>
              <a:buFont typeface="Arial" pitchFamily="34" charset="0"/>
              <a:buChar char="•"/>
              <a:defRPr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Trust and Assurance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0629-B674-4F6C-81B6-ED50731B23A3}" type="datetime1">
              <a:rPr lang="en-IN" altLang="zh-TW" smtClean="0"/>
              <a:pPr/>
              <a:t>29-09-2018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zh-TW" smtClean="0"/>
              <a:t>Dept of CSE , MACE kothamangalam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7800972" cy="857248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USE CASES(contd...)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D2D5-FC83-4A5E-9FF2-6B2BE77F44EB}" type="datetime1">
              <a:rPr lang="en-IN" altLang="zh-TW" smtClean="0"/>
              <a:pPr/>
              <a:t>29-09-2018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57488" y="6400800"/>
            <a:ext cx="3962400" cy="457200"/>
          </a:xfrm>
        </p:spPr>
        <p:txBody>
          <a:bodyPr/>
          <a:lstStyle/>
          <a:p>
            <a:r>
              <a:rPr lang="en-IN" altLang="zh-TW" dirty="0" smtClean="0"/>
              <a:t>Dept of CSE , MACE kothamangalam</a:t>
            </a:r>
            <a:endParaRPr lang="zh-TW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571472" y="1714488"/>
            <a:ext cx="8215370" cy="5643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Network</a:t>
            </a:r>
          </a:p>
          <a:p>
            <a:pPr marL="1143000" marR="0" lvl="2" indent="-2286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•"/>
              <a:tabLst/>
              <a:defRPr/>
            </a:pP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Authentication</a:t>
            </a:r>
          </a:p>
          <a:p>
            <a:pPr marL="1143000" marR="0" lvl="2" indent="-2286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•"/>
              <a:tabLst/>
              <a:defRPr/>
            </a:pP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Identification and Access Control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Infrastructure and Virtualisation</a:t>
            </a:r>
          </a:p>
          <a:p>
            <a:pPr marL="1143000" marR="0" lvl="2" indent="-2286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•"/>
              <a:tabLst/>
              <a:defRPr/>
            </a:pP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Availability</a:t>
            </a:r>
          </a:p>
          <a:p>
            <a:pPr marL="1143000" marR="0" lvl="2" indent="-2286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•"/>
              <a:tabLst/>
              <a:defRPr/>
            </a:pP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Trust and Assurance</a:t>
            </a:r>
            <a:endParaRPr kumimoji="0" lang="en-IN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0"/>
            <a:ext cx="5143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A Security Architecture for 5G Networks</a:t>
            </a:r>
            <a:endParaRPr lang="en-IN" sz="1400" dirty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7800972" cy="857248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USE CASES(contd...)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D2D5-FC83-4A5E-9FF2-6B2BE77F44EB}" type="datetime1">
              <a:rPr lang="en-IN" altLang="zh-TW" smtClean="0"/>
              <a:pPr/>
              <a:t>29-09-2018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57488" y="6400800"/>
            <a:ext cx="3962400" cy="457200"/>
          </a:xfrm>
        </p:spPr>
        <p:txBody>
          <a:bodyPr/>
          <a:lstStyle/>
          <a:p>
            <a:r>
              <a:rPr lang="en-IN" altLang="zh-TW" dirty="0" smtClean="0"/>
              <a:t>Dept of CSE , MACE kothamangalam</a:t>
            </a:r>
            <a:endParaRPr lang="zh-TW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25</a:t>
            </a:fld>
            <a:endParaRPr lang="zh-TW" altLang="en-US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285720" y="1142984"/>
            <a:ext cx="8429684" cy="535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 ) </a:t>
            </a: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An SDN attack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Main threat is loss of connectivity</a:t>
            </a:r>
          </a:p>
          <a:p>
            <a:pPr marL="742950" marR="0" lvl="1" indent="-28575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When SDN controllers gets overloaded</a:t>
            </a:r>
          </a:p>
          <a:p>
            <a:pPr marL="742950" marR="0" lvl="1" indent="-28575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Affects function in transport and management strata</a:t>
            </a:r>
            <a:endParaRPr kumimoji="0" lang="en-I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Hide the timing information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0"/>
            <a:ext cx="5143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A Security Architecture for 5G Networks</a:t>
            </a:r>
            <a:endParaRPr lang="en-IN" sz="1400" dirty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24D10-D7F3-4618-A865-039D2A7E89CF}" type="datetime1">
              <a:rPr lang="en-IN" altLang="zh-TW" smtClean="0"/>
              <a:pPr/>
              <a:t>29-09-2018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3174" y="6400800"/>
            <a:ext cx="3962400" cy="457200"/>
          </a:xfrm>
        </p:spPr>
        <p:txBody>
          <a:bodyPr/>
          <a:lstStyle/>
          <a:p>
            <a:r>
              <a:rPr lang="en-IN" altLang="zh-TW" dirty="0" smtClean="0"/>
              <a:t>Dept of CSE , MACE kothamangalam</a:t>
            </a:r>
            <a:endParaRPr lang="zh-TW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26</a:t>
            </a:fld>
            <a:endParaRPr lang="zh-TW" altLang="en-US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214282" y="1428736"/>
            <a:ext cx="8715436" cy="5072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5G networks will reuse and extend existing concepts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Security architecture upon concepts of domain and strata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Security realms captured security needs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Security control classes  to satisfy security needs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Enables the capture of new models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0"/>
            <a:ext cx="5143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A Security Architecture for 5G Networks</a:t>
            </a:r>
            <a:endParaRPr lang="en-IN" sz="1400" dirty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0629-B674-4F6C-81B6-ED50731B23A3}" type="datetime1">
              <a:rPr lang="en-IN" altLang="zh-TW" smtClean="0"/>
              <a:pPr/>
              <a:t>29-09-2018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zh-TW" dirty="0" smtClean="0"/>
              <a:t>Dept of CSE , MACE kothamangalam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27</a:t>
            </a:fld>
            <a:endParaRPr lang="zh-TW" altLang="en-US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571472" y="1214422"/>
            <a:ext cx="8001056" cy="535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I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P. K. Agyapong, M. Iwamura, D. Staehle, W. Kiess, and A. Benjebbour, ‘‘Design considerations for a 5G network architecture,’’ IEEE Commun. Mag., vol. 52, no. 11, pp. 65–75, Nov. 2014.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I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ITU-T. (2003). X.805: Security Architecture for Systems Providing end-to end Communications. [Online]. Available: </a:t>
            </a:r>
            <a:r>
              <a:rPr kumimoji="0" lang="en-I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https://www.itu.int/rec/T-RECX.805-200310-I/en</a:t>
            </a:r>
            <a:endParaRPr kumimoji="0" lang="en-IN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I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3GPP. (2008). TS 33.401: 3GPP System Architecture Evolution (SAE); Security Architecture. [Online]. Available: https://www.3gpp.org/ DynaReport/33401.html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I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5G-ENSURE. (2016). Deliverable D2.1: Use Cases. [Online]. Available: </a:t>
            </a:r>
            <a:r>
              <a:rPr kumimoji="0" lang="en-I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http://www.5gensure.eu/deliverables</a:t>
            </a:r>
            <a:endParaRPr kumimoji="0" lang="en-IN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I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3GPP. (2017). TS 33.899: Study on the Security Aspects of the Next Generation System. [Online]. Available: https://portal.3gpp.org/ desktopmodules/Specifications/SpecificationDetails.aspx?specificationId =3045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5143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A Security Architecture for 5G Networks</a:t>
            </a:r>
            <a:endParaRPr lang="en-IN" sz="1400" dirty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REFERENCES(Contd..)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0629-B674-4F6C-81B6-ED50731B23A3}" type="datetime1">
              <a:rPr lang="en-IN" altLang="zh-TW" smtClean="0"/>
              <a:pPr/>
              <a:t>29-09-2018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zh-TW" dirty="0" smtClean="0"/>
              <a:t>Dept of CSE , MACE kothamangalam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28</a:t>
            </a:fld>
            <a:endParaRPr lang="zh-TW" altLang="en-US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571472" y="1571588"/>
            <a:ext cx="8215370" cy="528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6.	3GPP. (2017). TS 22.261: 3GPP Service Requirements for the 5G System; Stage 1. [Online]. Available: http://www.3gpp.org/news-events/ 3gpp-news/1786-5g_reqs_sa1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 startAt="7"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Ericsson. (2017). Ericsson Mobility Report. [Online]. Available: https:// www.ericsson.com/assets/local/mobility-report/documents/2017/ ericsson-mobility-report-june-2017.pdf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 startAt="7"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5G Infrastructure Association. (2015). 5G and E-Health. [Online]. Available: 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https://5g-ppp.eu/wp-content/uploads/2016/02/5G-PPP-WhitePaper-on-eHealth-Vertical-Sector.pdf</a:t>
            </a:r>
            <a:endParaRPr kumimoji="0" lang="en-I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 startAt="7"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5G Infrastructure Association. (2016). 5G Empowering Vertical Industries. [Online]. Available: https://5g-ppp.eu/wp-content/uploads/ 2016/02/BROCHURE_5PPP_BAT2_PL.pdf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5143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A Security Architecture for 5G Networks</a:t>
            </a:r>
            <a:endParaRPr lang="en-IN" sz="1400" dirty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14400" y="2714620"/>
            <a:ext cx="7772400" cy="330518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IN" sz="4800" b="1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IN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1683-3A88-46BF-AD3E-B898560B2DDE}" type="datetime1">
              <a:rPr lang="en-IN" altLang="zh-TW" smtClean="0"/>
              <a:pPr/>
              <a:t>29-09-2018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86050" y="6400800"/>
            <a:ext cx="3962400" cy="457200"/>
          </a:xfrm>
        </p:spPr>
        <p:txBody>
          <a:bodyPr/>
          <a:lstStyle/>
          <a:p>
            <a:r>
              <a:rPr lang="en-IN" altLang="zh-TW" dirty="0" smtClean="0"/>
              <a:t>Dept of CSE , MACE kothamangalam</a:t>
            </a:r>
            <a:endParaRPr lang="zh-TW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29</a:t>
            </a:fld>
            <a:endParaRPr lang="zh-TW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5143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A Security Architecture for 5G Networks</a:t>
            </a:r>
            <a:endParaRPr lang="en-IN" sz="1400" dirty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4E1F-7F26-469D-A3F9-E7A9858402EA}" type="datetime1">
              <a:rPr lang="en-IN" altLang="zh-TW" smtClean="0"/>
              <a:pPr/>
              <a:t>29-09-2018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1736" y="6143644"/>
            <a:ext cx="3962400" cy="457200"/>
          </a:xfrm>
        </p:spPr>
        <p:txBody>
          <a:bodyPr/>
          <a:lstStyle/>
          <a:p>
            <a:r>
              <a:rPr lang="en-IN" altLang="zh-TW" dirty="0" smtClean="0"/>
              <a:t>Dept of CSE , MACE kothamangalam</a:t>
            </a:r>
            <a:endParaRPr lang="zh-TW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142844" y="1428712"/>
            <a:ext cx="9001156" cy="4286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New technologies  such as 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Softwarisation 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and Virtualisation 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Network slicing , NFV and SDN 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New types of trust relations in 5G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Why a security architecture?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Limitations of previous network generation security architectures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0"/>
            <a:ext cx="5143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A Security Architecture for 5G Networks</a:t>
            </a:r>
            <a:endParaRPr lang="en-IN" sz="1400" dirty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OBJECTIVES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EBA55-9D23-4DB4-8DEA-A9DA9766AE18}" type="datetime1">
              <a:rPr lang="en-IN" altLang="zh-TW" smtClean="0"/>
              <a:pPr/>
              <a:t>29-09-2018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14612" y="6143644"/>
            <a:ext cx="3962400" cy="457200"/>
          </a:xfrm>
        </p:spPr>
        <p:txBody>
          <a:bodyPr/>
          <a:lstStyle/>
          <a:p>
            <a:r>
              <a:rPr lang="en-IN" altLang="zh-TW" dirty="0" smtClean="0"/>
              <a:t>Dept of CSE , MACE kothamangalam</a:t>
            </a:r>
            <a:endParaRPr lang="zh-TW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357158" y="1071546"/>
            <a:ext cx="8429684" cy="52864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Backward Compatibility</a:t>
            </a:r>
          </a:p>
          <a:p>
            <a:pPr marL="342900" marR="0" lvl="0" indent="-34290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Flexibility and Adaptability</a:t>
            </a:r>
          </a:p>
          <a:p>
            <a:pPr marL="342900" marR="0" lvl="0" indent="-34290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Trust Relations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Virtualisation and Slicing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Protocols and Network Functions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Security Control Points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Security Controls</a:t>
            </a:r>
          </a:p>
          <a:p>
            <a:pPr marL="342900" marR="0" lvl="0" indent="-34290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Network Management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0"/>
            <a:ext cx="5143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A Security Architecture for 5G Networks</a:t>
            </a:r>
            <a:endParaRPr lang="en-IN" sz="1400" dirty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MAIN CONCEPTS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41CC-26A4-44D6-AA23-C609047E5D72}" type="datetime1">
              <a:rPr lang="en-IN" altLang="zh-TW" smtClean="0"/>
              <a:pPr/>
              <a:t>29-09-2018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43108" y="6215082"/>
            <a:ext cx="3962400" cy="457200"/>
          </a:xfrm>
        </p:spPr>
        <p:txBody>
          <a:bodyPr/>
          <a:lstStyle/>
          <a:p>
            <a:r>
              <a:rPr lang="en-IN" altLang="zh-TW" dirty="0" smtClean="0"/>
              <a:t>Dept of CSE , MACE kothamangalam</a:t>
            </a:r>
            <a:endParaRPr lang="zh-TW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428596" y="1714488"/>
            <a:ext cx="8072494" cy="3786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Domain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Stratum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Security Realm (SR)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Security control class (SCC)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0"/>
            <a:ext cx="5143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A Security Architecture for 5G Networks</a:t>
            </a:r>
            <a:endParaRPr lang="en-IN" sz="1400" dirty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PROCESS  STEPS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C2FE-A631-4862-8A84-3930AEBBA6F3}" type="datetime1">
              <a:rPr lang="en-IN" altLang="zh-TW" smtClean="0"/>
              <a:pPr/>
              <a:t>29-09-2018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43108" y="6143644"/>
            <a:ext cx="3962400" cy="457200"/>
          </a:xfrm>
        </p:spPr>
        <p:txBody>
          <a:bodyPr/>
          <a:lstStyle/>
          <a:p>
            <a:r>
              <a:rPr lang="en-IN" altLang="zh-TW" dirty="0" smtClean="0"/>
              <a:t>Dept of CSE , MACE kothamangalam</a:t>
            </a:r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714348" y="1285860"/>
            <a:ext cx="7786742" cy="5000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Introduce top-level physical and logical domains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Introduce reference points between the domains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Assign relevant security realms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Define the trust relations for each reference points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Perform TVRA  and derive risk treatment plan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Define required security controls and implement them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0"/>
            <a:ext cx="5143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A Security Architecture for 5G Networks</a:t>
            </a:r>
            <a:endParaRPr lang="en-IN" sz="1400" dirty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214290"/>
            <a:ext cx="7772400" cy="1143000"/>
          </a:xfrm>
        </p:spPr>
        <p:txBody>
          <a:bodyPr>
            <a:no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DOMAINS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93E0D-CF85-4D4D-8E95-103119ED416D}" type="datetime1">
              <a:rPr lang="en-IN" altLang="zh-TW" smtClean="0"/>
              <a:pPr/>
              <a:t>29-09-2018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14546" y="6400800"/>
            <a:ext cx="3962400" cy="457200"/>
          </a:xfrm>
        </p:spPr>
        <p:txBody>
          <a:bodyPr/>
          <a:lstStyle/>
          <a:p>
            <a:r>
              <a:rPr lang="en-IN" altLang="zh-TW" dirty="0" smtClean="0"/>
              <a:t>Dept of CSE , MACE kothamangalam</a:t>
            </a:r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13" name="Picture 12" descr="domai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1071546"/>
            <a:ext cx="8910782" cy="507209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14348" y="6072206"/>
            <a:ext cx="5715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Courtesy : https://ieeexplore.ieee.org/document/2827419</a:t>
            </a:r>
          </a:p>
          <a:p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0"/>
            <a:ext cx="5143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A Security Architecture for 5G Networks</a:t>
            </a:r>
            <a:endParaRPr lang="en-IN" sz="1400" dirty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274638"/>
            <a:ext cx="7901014" cy="939784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DOMAINS (contd..)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0387-C133-43A2-97E1-FB50BA29E94C}" type="datetime1">
              <a:rPr lang="en-IN" altLang="zh-TW" smtClean="0"/>
              <a:pPr/>
              <a:t>29-09-2018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14612" y="6400800"/>
            <a:ext cx="3962400" cy="457200"/>
          </a:xfrm>
        </p:spPr>
        <p:txBody>
          <a:bodyPr/>
          <a:lstStyle/>
          <a:p>
            <a:r>
              <a:rPr lang="en-IN" altLang="zh-TW" dirty="0" smtClean="0"/>
              <a:t>Dept of CSE , MACE kothamangalam</a:t>
            </a:r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357158" y="1357298"/>
            <a:ext cx="8358246" cy="50720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Pct val="130000"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Infrastructure domains</a:t>
            </a:r>
          </a:p>
          <a:p>
            <a:pPr marL="742950" marR="0" lvl="1" indent="-28575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On user equipment side,</a:t>
            </a:r>
          </a:p>
          <a:p>
            <a:pPr marL="1143000" marR="0" lvl="2" indent="-2286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Universal Integrated Circuit Card (UICC)</a:t>
            </a:r>
          </a:p>
          <a:p>
            <a:pPr marL="1143000" marR="0" lvl="2" indent="-2286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•"/>
              <a:tabLst/>
              <a:defRPr/>
            </a:pP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Mobile Equipment Hardware (MEHW)</a:t>
            </a:r>
          </a:p>
          <a:p>
            <a:pPr marL="742950" marR="0" lvl="1" indent="-28575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On network side,</a:t>
            </a:r>
          </a:p>
          <a:p>
            <a:pPr marL="1143000" marR="0" lvl="2" indent="-2286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Infrastructure Provider (IP) domain</a:t>
            </a:r>
          </a:p>
          <a:p>
            <a:pPr marL="742950" marR="0" lvl="1" indent="-28575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trust anchors(TA)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0"/>
            <a:ext cx="5143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A Security Architecture for 5G Networks</a:t>
            </a:r>
            <a:endParaRPr lang="en-IN" sz="1400" dirty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DOMAINS (contd..)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3977-9302-4FE5-8647-78DB21003570}" type="datetime1">
              <a:rPr lang="en-IN" altLang="zh-TW" smtClean="0"/>
              <a:pPr/>
              <a:t>29-09-2018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3240" y="6143644"/>
            <a:ext cx="3962400" cy="457200"/>
          </a:xfrm>
        </p:spPr>
        <p:txBody>
          <a:bodyPr/>
          <a:lstStyle/>
          <a:p>
            <a:r>
              <a:rPr lang="en-IN" altLang="zh-TW" dirty="0" smtClean="0"/>
              <a:t>Dept of CSE , MACE kothamangalam</a:t>
            </a:r>
            <a:endParaRPr lang="zh-TW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0" y="0"/>
            <a:ext cx="5143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A Security Architecture for 5G Networks</a:t>
            </a:r>
            <a:endParaRPr lang="en-IN" sz="1400" dirty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642910" y="1500174"/>
            <a:ext cx="7786742" cy="4786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Pct val="130000"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Tenant domains</a:t>
            </a:r>
          </a:p>
          <a:p>
            <a:pPr marL="742950" marR="0" lvl="1" indent="-28575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On user equipment side,</a:t>
            </a:r>
          </a:p>
          <a:p>
            <a:pPr marL="1143000" marR="0" lvl="2" indent="-2286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Mobile Equipment (ME)</a:t>
            </a:r>
          </a:p>
          <a:p>
            <a:pPr marL="1143000" marR="0" lvl="2" indent="-2286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Universal Subscriber Identity Module (USIM )</a:t>
            </a:r>
          </a:p>
          <a:p>
            <a:pPr marL="1143000" marR="0" lvl="2" indent="-2286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Identity Management  (IM)  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19947</TotalTime>
  <Words>1320</Words>
  <Application>Microsoft Office PowerPoint</Application>
  <PresentationFormat>On-screen Show (4:3)</PresentationFormat>
  <Paragraphs>295</Paragraphs>
  <Slides>29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A Security Architecture for  5G Networks</vt:lpstr>
      <vt:lpstr>CONTENTS</vt:lpstr>
      <vt:lpstr>INTRODUCTION</vt:lpstr>
      <vt:lpstr>OBJECTIVES</vt:lpstr>
      <vt:lpstr>MAIN CONCEPTS</vt:lpstr>
      <vt:lpstr>PROCESS  STEPS</vt:lpstr>
      <vt:lpstr>DOMAINS</vt:lpstr>
      <vt:lpstr>DOMAINS (contd..)</vt:lpstr>
      <vt:lpstr>DOMAINS (contd..)</vt:lpstr>
      <vt:lpstr>DOMAINS (contd..)</vt:lpstr>
      <vt:lpstr>DOMAINS (contd..)</vt:lpstr>
      <vt:lpstr>STRATA</vt:lpstr>
      <vt:lpstr>SECURITY REALMS</vt:lpstr>
      <vt:lpstr>SECURITY CONTROL CLASSES</vt:lpstr>
      <vt:lpstr>SECURITY CONTROL CLASSES(contd...)</vt:lpstr>
      <vt:lpstr>ANALYSIS </vt:lpstr>
      <vt:lpstr>ANALYSIS(Contd...)</vt:lpstr>
      <vt:lpstr>ANALYSIS(Contd...)</vt:lpstr>
      <vt:lpstr>USE CASES</vt:lpstr>
      <vt:lpstr>USE CASES(contd...)</vt:lpstr>
      <vt:lpstr>USE CASES(contd...)</vt:lpstr>
      <vt:lpstr>USE CASES(contd...)</vt:lpstr>
      <vt:lpstr>USE CASES(contd...)</vt:lpstr>
      <vt:lpstr>USE CASES(contd...)</vt:lpstr>
      <vt:lpstr>USE CASES(contd...)</vt:lpstr>
      <vt:lpstr>CONCLUSION</vt:lpstr>
      <vt:lpstr>REFERENCES</vt:lpstr>
      <vt:lpstr>REFERENCES(Contd..)</vt:lpstr>
      <vt:lpstr>Slide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Fish</dc:creator>
  <cp:lastModifiedBy>USER</cp:lastModifiedBy>
  <cp:revision>1024</cp:revision>
  <cp:lastPrinted>2015-05-18T00:43:36Z</cp:lastPrinted>
  <dcterms:created xsi:type="dcterms:W3CDTF">2012-12-31T04:57:16Z</dcterms:created>
  <dcterms:modified xsi:type="dcterms:W3CDTF">2018-09-29T02:40:34Z</dcterms:modified>
</cp:coreProperties>
</file>