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0" r:id="rId3"/>
    <p:sldId id="281" r:id="rId4"/>
    <p:sldId id="282" r:id="rId5"/>
    <p:sldId id="293" r:id="rId6"/>
    <p:sldId id="279" r:id="rId7"/>
    <p:sldId id="258" r:id="rId8"/>
    <p:sldId id="285" r:id="rId9"/>
    <p:sldId id="292" r:id="rId10"/>
    <p:sldId id="262" r:id="rId11"/>
    <p:sldId id="291" r:id="rId12"/>
    <p:sldId id="288" r:id="rId13"/>
    <p:sldId id="287" r:id="rId14"/>
    <p:sldId id="264" r:id="rId15"/>
    <p:sldId id="265" r:id="rId16"/>
    <p:sldId id="283" r:id="rId17"/>
    <p:sldId id="267" r:id="rId18"/>
    <p:sldId id="272" r:id="rId19"/>
    <p:sldId id="273" r:id="rId20"/>
    <p:sldId id="284" r:id="rId21"/>
    <p:sldId id="274" r:id="rId22"/>
    <p:sldId id="275" r:id="rId23"/>
    <p:sldId id="276" r:id="rId24"/>
    <p:sldId id="286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A5E"/>
    <a:srgbClr val="28D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6786" autoAdjust="0"/>
  </p:normalViewPr>
  <p:slideViewPr>
    <p:cSldViewPr snapToGrid="0">
      <p:cViewPr varScale="1">
        <p:scale>
          <a:sx n="65" d="100"/>
          <a:sy n="65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3A96-4DC3-4274-84BE-A33F88C51F9D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AF35A-1B67-4A90-9F7B-11ADA73BA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6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A772-98A0-4150-8140-90419F191DE4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7DBE7-0C46-4D59-8C5E-301D9E9D7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8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On</a:t>
            </a:r>
            <a:r>
              <a:rPr lang="en-IN" baseline="0" dirty="0" smtClean="0"/>
              <a:t> 22 may 2010, Laszlo </a:t>
            </a:r>
            <a:r>
              <a:rPr lang="en-IN" baseline="0" dirty="0" err="1" smtClean="0"/>
              <a:t>Hanyecz</a:t>
            </a:r>
            <a:r>
              <a:rPr lang="en-IN" baseline="0" dirty="0" smtClean="0"/>
              <a:t> made the first real-world transaction by buying two pizza in Jacksonville, Florida for 10,000 BTC.</a:t>
            </a:r>
          </a:p>
          <a:p>
            <a:r>
              <a:rPr lang="en-IN" baseline="0" dirty="0" smtClean="0"/>
              <a:t>BTC = 4,87,362.05 </a:t>
            </a:r>
            <a:r>
              <a:rPr lang="en-IN" baseline="0" dirty="0" err="1" smtClean="0"/>
              <a:t>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DBE7-0C46-4D59-8C5E-301D9E9D7A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0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Small changes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DBE7-0C46-4D59-8C5E-301D9E9D7A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8E7F-5419-4AB1-9A6A-BCCF55704027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690C-5E3E-4575-8CB0-9AFA524CF7BA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8C46-ADF1-4FD7-A280-F32130D77D79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7872-66FD-4549-AA2F-E12E63BF0723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641D-0083-4C61-A85E-451E76577C6A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83FE-6A37-4A2A-AC1A-FA3CC792A473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F76-BB61-42A2-8AAC-C072B4110360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B59C-5EF3-41F4-AD61-E3A3D59DD888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5499-E490-4F69-A390-61B7BF6B2340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7897-DDD5-4DE0-87B4-801C12B8EBF0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872-2F76-467D-B2CE-D73FABB17072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560D-3D9E-489D-B60A-2892C6927E18}" type="datetime1">
              <a:rPr lang="en-US" smtClean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444500"/>
            <a:ext cx="11239500" cy="3253441"/>
          </a:xfrm>
        </p:spPr>
        <p:txBody>
          <a:bodyPr>
            <a:noAutofit/>
          </a:bodyPr>
          <a:lstStyle/>
          <a:p>
            <a:r>
              <a:rPr lang="en-IN" sz="54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/>
            </a:r>
            <a:br>
              <a:rPr lang="en-IN" sz="5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endParaRPr lang="en-IN" sz="54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2144" y="4182035"/>
            <a:ext cx="6804212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Rose Mary Abraham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No: 53 S7 BTech CSE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37981" y="955114"/>
            <a:ext cx="9628094" cy="22322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An Empirical Study On</a:t>
            </a:r>
            <a:br>
              <a:rPr lang="en-IN" sz="36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36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Modelling And Prediction Of  Bitcoin Prices </a:t>
            </a:r>
            <a:endParaRPr lang="en-IN" sz="3600" b="1" dirty="0" smtClean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algn="ctr"/>
            <a:r>
              <a:rPr lang="en-IN" sz="3600" b="1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With  Bayesian  </a:t>
            </a:r>
            <a:r>
              <a:rPr lang="en-IN" sz="36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Neural  Networks</a:t>
            </a:r>
            <a:br>
              <a:rPr lang="en-IN" sz="36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36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Using Blockchain Information</a:t>
            </a:r>
            <a:endParaRPr lang="en-IN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2635623" y="4955240"/>
            <a:ext cx="7032812" cy="36307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Kothamangalam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0905" y="5620869"/>
            <a:ext cx="1842247" cy="36307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 13, 2018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BAYESIAN NEURAL NETWORKS</a:t>
            </a:r>
            <a:endParaRPr lang="en-I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1283494"/>
            <a:ext cx="4524375" cy="3733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3713" cy="15500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647" y="2223667"/>
            <a:ext cx="103094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8200" y="3303073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69895" y="3240741"/>
            <a:ext cx="2958353" cy="53297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Rule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3243" y="4330980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38200" y="5358887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12804" y="4388644"/>
            <a:ext cx="4961965" cy="4129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transformed Multilayer Perceptron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9895" y="5323773"/>
            <a:ext cx="4576482" cy="7057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Rule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63" y="1264024"/>
            <a:ext cx="9063873" cy="47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TIME SERIES MODELLING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1294" y="1949824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41294" y="2725271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56982" y="3500718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56982" y="4276165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10235" y="1882588"/>
            <a:ext cx="6481483" cy="6051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indexed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order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0235" y="2746841"/>
            <a:ext cx="7745506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time series is a sequence taken at successive equally spaced points 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0235" y="3413312"/>
            <a:ext cx="3993776" cy="6454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sequence of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10235" y="4036077"/>
            <a:ext cx="10394577" cy="99508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 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comprises methods for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 in order to extract meaningful statistics and other characteristics of the data.</a:t>
            </a:r>
            <a:r>
              <a:rPr lang="en-GB" dirty="0"/>
              <a:t> 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210235" y="4899211"/>
            <a:ext cx="10143565" cy="7754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 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use of a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predict future values based on previously observed values.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6982" y="5051612"/>
            <a:ext cx="9413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RESAMPLING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8529" y="1949824"/>
            <a:ext cx="80683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50775" y="2729753"/>
            <a:ext cx="80683" cy="403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837326" y="3379693"/>
            <a:ext cx="80683" cy="40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96788" y="1694329"/>
            <a:ext cx="9802906" cy="9637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rawing repeated samples from the original data samples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016624" y="2658034"/>
            <a:ext cx="3052482" cy="5468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1.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3518" y="3379693"/>
            <a:ext cx="2756647" cy="4168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2.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RESAMPLING - BOOTSTRAP METHOD</a:t>
            </a:r>
            <a:endParaRPr lang="en-IN" sz="40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53" y="5519902"/>
            <a:ext cx="3533775" cy="695325"/>
          </a:xfrm>
        </p:spPr>
      </p:pic>
      <p:sp>
        <p:nvSpPr>
          <p:cNvPr id="3" name="Rectangle 2"/>
          <p:cNvSpPr/>
          <p:nvPr/>
        </p:nvSpPr>
        <p:spPr>
          <a:xfrm>
            <a:off x="1062318" y="2070847"/>
            <a:ext cx="94129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62317" y="2792506"/>
            <a:ext cx="94129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62317" y="4258119"/>
            <a:ext cx="94129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62317" y="4926713"/>
            <a:ext cx="94129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90917" y="2040135"/>
            <a:ext cx="5809130" cy="59615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We have the original data set D, with the number of 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0917" y="2721276"/>
            <a:ext cx="5607423" cy="5289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Produce B different bootstrap data set, Z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Z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4428" y="3337533"/>
            <a:ext cx="7663143" cy="5355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generated by sampling from original data set D with replacement.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0917" y="4092215"/>
            <a:ext cx="7247965" cy="6685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The machine is trained from each bootstrap data set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90917" y="4942224"/>
            <a:ext cx="4061012" cy="4168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Accuracy of the machine is calculated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RESAMPLING – CROSS VALIDATION METHOD</a:t>
            </a:r>
            <a:endParaRPr lang="en-I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8" y="3630499"/>
            <a:ext cx="3771900" cy="7715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8" y="5720190"/>
            <a:ext cx="3257550" cy="723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979801"/>
            <a:ext cx="116541" cy="54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81928" y="1496128"/>
            <a:ext cx="9742954" cy="14433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Divide the original data set into K equal-sized parts data set 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replacement.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number of each partial set defined by n/k.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2885236"/>
            <a:ext cx="116541" cy="54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38200" y="4933671"/>
            <a:ext cx="116541" cy="548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81928" y="2919203"/>
            <a:ext cx="4894730" cy="4803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Compute total accuracy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4644" y="4951318"/>
            <a:ext cx="5567083" cy="5305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Estimated standard deviation of the cross-validation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3" y="253253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DATA SPECIFICATION</a:t>
            </a:r>
            <a:endParaRPr lang="en-IN" sz="2800" dirty="0"/>
          </a:p>
        </p:txBody>
      </p:sp>
      <p:sp>
        <p:nvSpPr>
          <p:cNvPr id="3" name="Oval 2"/>
          <p:cNvSpPr/>
          <p:nvPr/>
        </p:nvSpPr>
        <p:spPr>
          <a:xfrm>
            <a:off x="1160929" y="1748538"/>
            <a:ext cx="2241177" cy="18422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Blockchain Information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8274424" y="2555782"/>
            <a:ext cx="2747682" cy="10350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 price of Bitcoin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8274424" y="4930168"/>
            <a:ext cx="2747682" cy="10350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 vol. of    Bitcoin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796988" y="3243823"/>
            <a:ext cx="2241177" cy="18422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Macro economic development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60929" y="4739108"/>
            <a:ext cx="2241177" cy="18422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Global Currency Ratio (/USD)</a:t>
            </a:r>
            <a:endParaRPr lang="en-IN" dirty="0"/>
          </a:p>
        </p:txBody>
      </p:sp>
      <p:sp>
        <p:nvSpPr>
          <p:cNvPr id="18" name="Vertical Scroll 17"/>
          <p:cNvSpPr/>
          <p:nvPr/>
        </p:nvSpPr>
        <p:spPr>
          <a:xfrm>
            <a:off x="4784912" y="2690251"/>
            <a:ext cx="3121960" cy="3337532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Avg</a:t>
            </a:r>
            <a:r>
              <a:rPr lang="en-IN" dirty="0" smtClean="0"/>
              <a:t>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Trans/</a:t>
            </a:r>
            <a:r>
              <a:rPr lang="en-IN" dirty="0" err="1" smtClean="0"/>
              <a:t>blck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Median confirm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Hash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Difficulty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Miner’s 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Cost% of trans</a:t>
            </a:r>
            <a:endParaRPr lang="en-IN" dirty="0"/>
          </a:p>
        </p:txBody>
      </p:sp>
      <p:sp>
        <p:nvSpPr>
          <p:cNvPr id="19" name="Vertical Scroll 18"/>
          <p:cNvSpPr/>
          <p:nvPr/>
        </p:nvSpPr>
        <p:spPr>
          <a:xfrm>
            <a:off x="4827496" y="2850706"/>
            <a:ext cx="3079376" cy="3576918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S&amp;P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Eurostoxx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DOW30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NASDAQ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Crude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Nikkei225</a:t>
            </a:r>
            <a:endParaRPr lang="en-IN" dirty="0"/>
          </a:p>
        </p:txBody>
      </p:sp>
      <p:sp>
        <p:nvSpPr>
          <p:cNvPr id="20" name="Vertical Scroll 19"/>
          <p:cNvSpPr/>
          <p:nvPr/>
        </p:nvSpPr>
        <p:spPr>
          <a:xfrm>
            <a:off x="4872318" y="3073283"/>
            <a:ext cx="3077138" cy="3693634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JPY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707092" y="3734640"/>
            <a:ext cx="2353236" cy="349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variables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 rot="5400000">
            <a:off x="10566026" y="4134059"/>
            <a:ext cx="2407024" cy="3832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Response variables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19" grpId="0" animBg="1"/>
      <p:bldP spid="2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Using LINEAR REGRESSION ANALYSIS</a:t>
            </a:r>
            <a:endParaRPr lang="en-IN" sz="40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765" y="2070847"/>
            <a:ext cx="94129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75765" y="2846294"/>
            <a:ext cx="94129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75765" y="3621741"/>
            <a:ext cx="94129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304363" y="2070847"/>
            <a:ext cx="4598894" cy="5401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assumption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4363" y="2846294"/>
            <a:ext cx="3119718" cy="4280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4363" y="3621741"/>
            <a:ext cx="2891118" cy="4168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assumption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4046" y="2808614"/>
            <a:ext cx="4545108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variables with large VIF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endCxn id="10" idx="3"/>
          </p:cNvCxnSpPr>
          <p:nvPr/>
        </p:nvCxnSpPr>
        <p:spPr>
          <a:xfrm>
            <a:off x="4195481" y="3060326"/>
            <a:ext cx="22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22374" y="3830170"/>
            <a:ext cx="22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14046" y="3594846"/>
            <a:ext cx="4558553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histogram residuals of each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9922" y="4632511"/>
            <a:ext cx="4834219" cy="5715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31" y="631216"/>
            <a:ext cx="7729538" cy="30938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92" y="3458956"/>
            <a:ext cx="7289819" cy="29277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6434" y="1766322"/>
            <a:ext cx="1828800" cy="51098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bell-typed &amp;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symmetric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6434" y="4411865"/>
            <a:ext cx="1828800" cy="51098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Positive-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10313894" y="806824"/>
            <a:ext cx="174812" cy="2447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10313894" y="3458956"/>
            <a:ext cx="282388" cy="26056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782300" y="1613065"/>
            <a:ext cx="1143000" cy="820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82300" y="4257078"/>
            <a:ext cx="1143000" cy="820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153194"/>
            <a:ext cx="6372225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5412"/>
            <a:ext cx="6229350" cy="4067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15822" y="4185841"/>
            <a:ext cx="2380129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 price predictions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2916" y="2154659"/>
            <a:ext cx="2480143" cy="34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 volatility predictions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Neural Networks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Modelling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Specification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Linear Regression Analysis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Bayesian Neural Networks</a:t>
            </a:r>
          </a:p>
          <a:p>
            <a:pPr>
              <a:buFont typeface="Times New Roman" panose="02020603050405020304" pitchFamily="18" charset="0"/>
              <a:buChar char="⁍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Times New Roman" panose="02020603050405020304" pitchFamily="18" charset="0"/>
              <a:buChar char="⁍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⁍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⁍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Using BAYESIAN NEURAL NETWORKS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4741" y="2420471"/>
            <a:ext cx="8068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54741" y="3112994"/>
            <a:ext cx="8068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54740" y="3796553"/>
            <a:ext cx="8068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83342" y="2394837"/>
            <a:ext cx="5082988" cy="52191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+ 16 input variables &amp; 2 response variables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3342" y="3112993"/>
            <a:ext cx="6629400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fold cross-validation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9/10 N training data &amp; 1/10 N test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3342" y="3796553"/>
            <a:ext cx="4724400" cy="4213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measured using RMSE &amp; MAPE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174"/>
            <a:ext cx="3568700" cy="964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77215"/>
            <a:ext cx="3073399" cy="883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224"/>
            <a:ext cx="5308600" cy="30929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1" y="3765066"/>
            <a:ext cx="5308599" cy="30929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024" y="5035158"/>
            <a:ext cx="5029200" cy="27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4883" y="3455894"/>
            <a:ext cx="5033681" cy="309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Error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34" y="2084527"/>
            <a:ext cx="9649731" cy="4351338"/>
          </a:xfrm>
        </p:spPr>
      </p:pic>
      <p:sp>
        <p:nvSpPr>
          <p:cNvPr id="3" name="Rectangle 2"/>
          <p:cNvSpPr/>
          <p:nvPr/>
        </p:nvSpPr>
        <p:spPr>
          <a:xfrm>
            <a:off x="5188143" y="758964"/>
            <a:ext cx="1815712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 log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514413"/>
            <a:ext cx="9982200" cy="3889374"/>
          </a:xfrm>
        </p:spPr>
      </p:pic>
      <p:sp>
        <p:nvSpPr>
          <p:cNvPr id="3" name="Rectangle 2"/>
          <p:cNvSpPr/>
          <p:nvPr/>
        </p:nvSpPr>
        <p:spPr>
          <a:xfrm>
            <a:off x="5141259" y="785859"/>
            <a:ext cx="1909482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 log volatility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1635" y="1842247"/>
            <a:ext cx="80683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81635" y="2514600"/>
            <a:ext cx="80683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81635" y="3190594"/>
            <a:ext cx="80683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81634" y="3866588"/>
            <a:ext cx="80683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10236" y="1719403"/>
            <a:ext cx="6427694" cy="6759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variables were crucial in predicting bitcoin prices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10236" y="2350153"/>
            <a:ext cx="6037730" cy="6759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of BNN made the predictive performance better.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0236" y="3030346"/>
            <a:ext cx="7207623" cy="6381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bitcoin price &amp; volatility were predicted with better precision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243854" y="3815882"/>
            <a:ext cx="5970494" cy="5317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BNN models outperform SVR &amp; linear regression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IN" sz="7200" dirty="0" smtClean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IN" sz="7200" dirty="0" smtClean="0">
                <a:latin typeface="Book Antiqua" panose="02040602050305030304" pitchFamily="18" charset="0"/>
              </a:rPr>
              <a:t>THANK YOU</a:t>
            </a:r>
            <a:endParaRPr lang="en-IN" sz="7200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BITCOIN</a:t>
            </a:r>
            <a:endParaRPr lang="en-I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876985"/>
            <a:ext cx="107576" cy="67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3482">
            <a:off x="3715372" y="668015"/>
            <a:ext cx="959503" cy="9552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199" y="2766794"/>
            <a:ext cx="94129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31475" y="3648354"/>
            <a:ext cx="107576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31475" y="4534947"/>
            <a:ext cx="94129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1987" y="2014083"/>
            <a:ext cx="376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decentralized digital currency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9403" y="2925635"/>
            <a:ext cx="549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cryptography to control its creation &amp; management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3817" y="3773486"/>
            <a:ext cx="780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&amp; held electronically in a P2P open ledger called BLOCKCHAIN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851" y="4660647"/>
            <a:ext cx="8272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 is produced by people using software that solves mathematical problem</a:t>
            </a:r>
            <a:r>
              <a:rPr lang="en-IN" dirty="0"/>
              <a:t>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BLOCKCHAIN</a:t>
            </a:r>
            <a:endParaRPr lang="en-I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4741" y="1963271"/>
            <a:ext cx="107577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54740" y="2832847"/>
            <a:ext cx="107577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54740" y="3702423"/>
            <a:ext cx="107577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54740" y="4605616"/>
            <a:ext cx="107577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36275" y="1963270"/>
            <a:ext cx="4370294" cy="5244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bitcoin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6275" y="2841108"/>
            <a:ext cx="5230906" cy="5244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ledger that holds bitcoin transactions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6275" y="3757191"/>
            <a:ext cx="3899647" cy="4148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6275" y="4612060"/>
            <a:ext cx="3012141" cy="5179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6" y="2107034"/>
            <a:ext cx="6353104" cy="3300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02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1143661"/>
            <a:ext cx="10058400" cy="49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>
            <a:off x="5693844" y="673473"/>
            <a:ext cx="2629460" cy="2642348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ardrop 14"/>
          <p:cNvSpPr/>
          <p:nvPr/>
        </p:nvSpPr>
        <p:spPr>
          <a:xfrm rot="16200000">
            <a:off x="2899168" y="695324"/>
            <a:ext cx="2629460" cy="2642348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ardrop 15"/>
          <p:cNvSpPr/>
          <p:nvPr/>
        </p:nvSpPr>
        <p:spPr>
          <a:xfrm rot="10800000">
            <a:off x="2905612" y="3449309"/>
            <a:ext cx="2629460" cy="2642348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16"/>
          <p:cNvSpPr/>
          <p:nvPr/>
        </p:nvSpPr>
        <p:spPr>
          <a:xfrm rot="5400000">
            <a:off x="5700288" y="3455753"/>
            <a:ext cx="2629460" cy="2642348"/>
          </a:xfrm>
          <a:prstGeom prst="teardrop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3165516" y="988076"/>
            <a:ext cx="2096764" cy="204395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Decentralized Power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5960192" y="988076"/>
            <a:ext cx="2096764" cy="2043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Public</a:t>
            </a:r>
          </a:p>
          <a:p>
            <a:pPr algn="ctr"/>
            <a:r>
              <a:rPr lang="en-IN" dirty="0" smtClean="0"/>
              <a:t> Ledger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3165516" y="3748506"/>
            <a:ext cx="2096764" cy="20439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Immutable to Hacks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5955845" y="3754950"/>
            <a:ext cx="2096764" cy="20439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 Double Spending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165516" y="988075"/>
            <a:ext cx="2096764" cy="20439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dirty="0" smtClean="0"/>
              <a:t>entralized Power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955845" y="988074"/>
            <a:ext cx="2096764" cy="2043953"/>
          </a:xfrm>
          <a:prstGeom prst="ellipse">
            <a:avLst/>
          </a:prstGeom>
          <a:solidFill>
            <a:srgbClr val="28D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Private Ledger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955845" y="3748505"/>
            <a:ext cx="2096764" cy="2043953"/>
          </a:xfrm>
          <a:prstGeom prst="ellipse">
            <a:avLst/>
          </a:prstGeom>
          <a:solidFill>
            <a:srgbClr val="9CC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Double Spending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165516" y="3748504"/>
            <a:ext cx="2096764" cy="20439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Prone to Hacks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81635" y="1398494"/>
            <a:ext cx="8068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05753" y="1331258"/>
            <a:ext cx="3254188" cy="5782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basically nothing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8823" y="1306419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86117" y="2077570"/>
            <a:ext cx="8068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81634" y="2750950"/>
            <a:ext cx="8068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81634" y="3431053"/>
            <a:ext cx="8068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54434" y="5130157"/>
            <a:ext cx="8068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87077" y="2090223"/>
            <a:ext cx="2860488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 2011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$5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9489" y="2750950"/>
            <a:ext cx="2057401" cy="4706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 2017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$4000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5753" y="3366395"/>
            <a:ext cx="2622177" cy="6118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 2018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$7101.37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0949" y="4477877"/>
            <a:ext cx="3362510" cy="4479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 Supply : 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24413" y="5149602"/>
            <a:ext cx="3362510" cy="68864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 Demand : D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_PE_ 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V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1165" y="5835193"/>
            <a:ext cx="8068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563035" y="5885145"/>
            <a:ext cx="3065930" cy="6030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: 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_PE_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VB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4433" y="4447348"/>
            <a:ext cx="8068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Dept. of CSE, MACE Kothamangalam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37" y="323051"/>
            <a:ext cx="7454416" cy="363361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7122"/>
            <a:ext cx="4038600" cy="2830878"/>
          </a:xfrm>
        </p:spPr>
      </p:pic>
    </p:spTree>
    <p:extLst>
      <p:ext uri="{BB962C8B-B14F-4D97-AF65-F5344CB8AC3E}">
        <p14:creationId xmlns:p14="http://schemas.microsoft.com/office/powerpoint/2010/main" val="16374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Hashing..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0"/>
            <a:ext cx="6353175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860830"/>
            <a:ext cx="9413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3718" y="2645241"/>
            <a:ext cx="9413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33718" y="3304332"/>
            <a:ext cx="9413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3718" y="3963423"/>
            <a:ext cx="9413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33718" y="4622514"/>
            <a:ext cx="94130" cy="38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48871" y="1775759"/>
            <a:ext cx="5230905" cy="65377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an input string of any length &amp; giving out an output of fixed length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8871" y="2612346"/>
            <a:ext cx="4518211" cy="4557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 : SHA 256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5083" y="3250917"/>
            <a:ext cx="3267202" cy="5142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hash functions –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6447" y="3804417"/>
            <a:ext cx="5217459" cy="6590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 Scenario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6751" y="4501496"/>
            <a:ext cx="4440331" cy="6992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 risks: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1459" y="5200743"/>
            <a:ext cx="3442447" cy="11462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forks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1% problem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limit of Blockchain</a:t>
            </a:r>
          </a:p>
          <a:p>
            <a:pPr marL="342900" indent="-342900" algn="ctr">
              <a:buAutoNum type="arabicPeriod"/>
            </a:pPr>
            <a:endParaRPr lang="en-I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4262285" y="3068100"/>
            <a:ext cx="604683" cy="43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</p:cNvCxnSpPr>
          <p:nvPr/>
        </p:nvCxnSpPr>
        <p:spPr>
          <a:xfrm>
            <a:off x="4262285" y="3508048"/>
            <a:ext cx="693173" cy="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>
            <a:off x="4262285" y="3508048"/>
            <a:ext cx="604683" cy="45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5458" y="2807098"/>
            <a:ext cx="2330824" cy="4399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“deterministic”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37878" y="3267301"/>
            <a:ext cx="2330245" cy="3899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“quick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computation”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7878" y="3722935"/>
            <a:ext cx="2551471" cy="4809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“collision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resistant”</a:t>
            </a:r>
          </a:p>
        </p:txBody>
      </p:sp>
    </p:spTree>
    <p:extLst>
      <p:ext uri="{BB962C8B-B14F-4D97-AF65-F5344CB8AC3E}">
        <p14:creationId xmlns:p14="http://schemas.microsoft.com/office/powerpoint/2010/main" val="33094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Dept.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33" y="3012957"/>
            <a:ext cx="3950334" cy="3114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7" y="403880"/>
            <a:ext cx="6167157" cy="46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8057</TotalTime>
  <Words>765</Words>
  <Application>Microsoft Office PowerPoint</Application>
  <PresentationFormat>Widescreen</PresentationFormat>
  <Paragraphs>197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MS PGothic</vt:lpstr>
      <vt:lpstr>Arial</vt:lpstr>
      <vt:lpstr>Book Antiqua</vt:lpstr>
      <vt:lpstr>Calibri</vt:lpstr>
      <vt:lpstr>Calibri Light</vt:lpstr>
      <vt:lpstr>Microsoft Uighur</vt:lpstr>
      <vt:lpstr>Times New Roman</vt:lpstr>
      <vt:lpstr>Wingdings</vt:lpstr>
      <vt:lpstr>Office Theme</vt:lpstr>
      <vt:lpstr>      </vt:lpstr>
      <vt:lpstr>CONTENTS</vt:lpstr>
      <vt:lpstr>BITCOIN</vt:lpstr>
      <vt:lpstr>BLOCKCHAIN</vt:lpstr>
      <vt:lpstr>PowerPoint Presentation</vt:lpstr>
      <vt:lpstr>PowerPoint Presentation</vt:lpstr>
      <vt:lpstr>    </vt:lpstr>
      <vt:lpstr>Hashing..</vt:lpstr>
      <vt:lpstr>PowerPoint Presentation</vt:lpstr>
      <vt:lpstr>BAYESIAN NEURAL NETWORKS</vt:lpstr>
      <vt:lpstr>PowerPoint Presentation</vt:lpstr>
      <vt:lpstr>TIME SERIES MODELLING</vt:lpstr>
      <vt:lpstr>RESAMPLING</vt:lpstr>
      <vt:lpstr>RESAMPLING - BOOTSTRAP METHOD</vt:lpstr>
      <vt:lpstr>RESAMPLING – CROSS VALIDATION METHOD</vt:lpstr>
      <vt:lpstr>DATA SPECIFICATION</vt:lpstr>
      <vt:lpstr>Using LINEAR REGRESSION ANALYSIS</vt:lpstr>
      <vt:lpstr>PowerPoint Presentation</vt:lpstr>
      <vt:lpstr>PowerPoint Presentation</vt:lpstr>
      <vt:lpstr>Using BAYESIAN NEURAL NETWORKS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Study On  Modelling And Prediction Of  Bitcoin Prices With  Bayesian  Neural  Networks  Using Blockchain Information</dc:title>
  <dc:creator>Windows User</dc:creator>
  <cp:lastModifiedBy>Windows User</cp:lastModifiedBy>
  <cp:revision>126</cp:revision>
  <dcterms:created xsi:type="dcterms:W3CDTF">2018-07-10T16:08:59Z</dcterms:created>
  <dcterms:modified xsi:type="dcterms:W3CDTF">2018-08-13T10:31:50Z</dcterms:modified>
</cp:coreProperties>
</file>