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2" r:id="rId3"/>
    <p:sldId id="258" r:id="rId4"/>
    <p:sldId id="259" r:id="rId5"/>
    <p:sldId id="262" r:id="rId6"/>
    <p:sldId id="263" r:id="rId7"/>
    <p:sldId id="266" r:id="rId8"/>
    <p:sldId id="304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96" r:id="rId18"/>
    <p:sldId id="300" r:id="rId19"/>
    <p:sldId id="302" r:id="rId20"/>
    <p:sldId id="306" r:id="rId21"/>
    <p:sldId id="281" r:id="rId22"/>
    <p:sldId id="283" r:id="rId23"/>
    <p:sldId id="284" r:id="rId24"/>
    <p:sldId id="286" r:id="rId25"/>
    <p:sldId id="287" r:id="rId26"/>
    <p:sldId id="290" r:id="rId27"/>
    <p:sldId id="292" r:id="rId28"/>
    <p:sldId id="29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1203" autoAdjust="0"/>
  </p:normalViewPr>
  <p:slideViewPr>
    <p:cSldViewPr snapToGrid="0">
      <p:cViewPr varScale="1">
        <p:scale>
          <a:sx n="66" d="100"/>
          <a:sy n="66" d="100"/>
        </p:scale>
        <p:origin x="-88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81458-D93C-44F1-B2D1-834CF4930B8D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24D25-EE6D-49E6-AB64-91567CE5A9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170F5-D34F-4684-A308-AF2DAAA98228}" type="datetimeFigureOut">
              <a:rPr lang="en-IN" smtClean="0"/>
              <a:pPr/>
              <a:t>12-09-2018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CC30A-FD54-4D69-B1B3-823DC2AEE3B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2199212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C30A-FD54-4D69-B1B3-823DC2AEE3B8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C30A-FD54-4D69-B1B3-823DC2AEE3B8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36398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Direct based on rgb color spaces of the skin color</a:t>
            </a:r>
          </a:p>
          <a:p>
            <a:r>
              <a:rPr lang="en-IN" dirty="0" smtClean="0"/>
              <a:t>Indirect using</a:t>
            </a:r>
            <a:r>
              <a:rPr lang="en-IN" baseline="0" dirty="0" smtClean="0"/>
              <a:t> data glove</a:t>
            </a:r>
            <a:endParaRPr lang="en-IN" dirty="0" smtClean="0"/>
          </a:p>
          <a:p>
            <a:r>
              <a:rPr lang="en-IN" dirty="0" smtClean="0"/>
              <a:t>   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C30A-FD54-4D69-B1B3-823DC2AEE3B8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76764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7DBA4-234D-47AB-89F8-AB1B503AA979}" type="slidenum">
              <a:rPr lang="zh-CN" altLang="en-US"/>
              <a:pPr/>
              <a:t>18</a:t>
            </a:fld>
            <a:endParaRPr lang="en-US" altLang="zh-CN" dirty="0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8F208-9F6E-403E-BE74-F300187CE2D9}" type="slidenum">
              <a:rPr lang="sv-SE"/>
              <a:pPr/>
              <a:t>19</a:t>
            </a:fld>
            <a:endParaRPr lang="sv-SE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C30A-FD54-4D69-B1B3-823DC2AEE3B8}" type="slidenum">
              <a:rPr lang="en-IN" smtClean="0"/>
              <a:pPr/>
              <a:t>28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7BF-226D-443E-901E-CC03DD793444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34F4-4363-4082-907C-2153CAACB992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7710-C2F9-4099-9CD6-6D831A6540CC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DA78-97CB-485A-B8A9-CC9310B96F98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A6CF-B192-4EC7-95A5-99B08907DF00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5BF9-0B0D-48FD-9986-E213719EDCC5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EF0-174A-43E0-9F92-104DC2332AA0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F374-F3D1-4FAC-97AB-A8E120BAB58D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6F9-E58E-47B6-BEE8-605E15D80337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AA9D-03F5-4E4F-B761-07F8E2667A0E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CAB5-7A60-4132-9D6F-60A048440E5A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60E1E-762F-448E-B7B2-77EB1FC489A4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SMART WEARABLE HAND DEVICE FOR SIGN LANGUAGE INTERPRETATION SYSTEM WITH SENSORS FUSION</a:t>
            </a:r>
            <a:br>
              <a:rPr lang="en-IN" sz="4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000" b="1" dirty="0" smtClean="0"/>
              <a:t/>
            </a:r>
            <a:br>
              <a:rPr lang="en-IN" sz="4000" b="1" dirty="0" smtClean="0"/>
            </a:br>
            <a:r>
              <a:rPr lang="en-IN" sz="4000" b="1" dirty="0" smtClean="0"/>
              <a:t/>
            </a:r>
            <a:br>
              <a:rPr lang="en-IN" sz="4000" b="1" dirty="0" smtClean="0"/>
            </a:br>
            <a:endParaRPr lang="en-IN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339771"/>
            <a:ext cx="10058400" cy="1258850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Sreelakshmi Hari</a:t>
            </a:r>
          </a:p>
          <a:p>
            <a:pPr algn="ctr"/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Class no:59 s7 Btech CSE</a:t>
            </a:r>
          </a:p>
          <a:p>
            <a:pPr algn="ctr"/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12 SEPTEMBER,2018</a:t>
            </a:r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EFD5-7866-42BE-B0DB-9E69D1CBB7D1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4371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METHODS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Feature Extraction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Sign classifier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FA15-8C29-467E-9143-EBFBE5FF3F83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771" y="232229"/>
            <a:ext cx="47115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WEARABLE HAND DEVICE FOR SIGN LANGUAGE INTERPRETATION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0048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42962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17601"/>
            <a:ext cx="10972800" cy="50085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Flexion values varies among hands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Resistance of flex sensors in smaller hand will have less variation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Sensor values are normalized on computed mean and standard deviation 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                           𝑓𝑠𝑖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̂=(𝑓𝑠𝑖−𝑓𝑠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̅) / 𝜎𝑓𝑠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200E-6D79-478B-98E3-E02D3E10E4F5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3200" y="246743"/>
            <a:ext cx="47115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WEARABLE HAND DEVICE FOR SIGN LANGUAGE INTERPRETATION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93362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PREPROCESSING(Contd..)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48489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The hand movement derived from the IMU in three orientation:</a:t>
            </a:r>
          </a:p>
          <a:p>
            <a:pPr marL="1951460" lvl="8" indent="-342900"/>
            <a:r>
              <a:rPr lang="en-IN" sz="2400" dirty="0" smtClean="0"/>
              <a:t>Pitch</a:t>
            </a:r>
          </a:p>
          <a:p>
            <a:pPr marL="1951460" lvl="8" indent="-342900"/>
            <a:r>
              <a:rPr lang="en-IN" sz="2400" dirty="0" smtClean="0"/>
              <a:t>Roll</a:t>
            </a:r>
          </a:p>
          <a:p>
            <a:pPr marL="1951460" lvl="8" indent="-342900"/>
            <a:r>
              <a:rPr lang="en-IN" sz="2400" dirty="0" smtClean="0"/>
              <a:t>Yaw</a:t>
            </a:r>
          </a:p>
          <a:p>
            <a:pPr marL="1951460" lvl="8" indent="-342900">
              <a:buNone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Sign gestures are:</a:t>
            </a:r>
          </a:p>
          <a:p>
            <a:pPr marL="0" indent="0">
              <a:buNone/>
            </a:pPr>
            <a:endParaRPr lang="en-IN" sz="2400" dirty="0"/>
          </a:p>
          <a:p>
            <a:pPr>
              <a:buFont typeface="Wingdings" panose="05000000000000000000" pitchFamily="2" charset="2"/>
              <a:buChar char="v"/>
            </a:pP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AF53-60CF-40F2-81C8-CCA217B640DD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48" y="2583543"/>
            <a:ext cx="5784649" cy="33527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3200" y="217714"/>
            <a:ext cx="47115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WEARABLE HAND DEVICE FOR SIGN LANGUAGE INTERPRETATION</a:t>
            </a:r>
          </a:p>
          <a:p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8570046" y="5965372"/>
            <a:ext cx="3621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Courtesy:https://ieeexplore.ieee.org/document/8314695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257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01019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FEATURE EXTRACTION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0171"/>
            <a:ext cx="10972800" cy="493599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flexion degree is split into three regions </a:t>
            </a:r>
          </a:p>
          <a:p>
            <a:pPr lvl="4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first region -“no bend” or “slight bend,”</a:t>
            </a:r>
          </a:p>
          <a:p>
            <a:pPr lvl="4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second region is considered as a “partial bend”</a:t>
            </a:r>
          </a:p>
          <a:p>
            <a:pPr lvl="4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Last region is a “complete bend”</a:t>
            </a:r>
          </a:p>
          <a:p>
            <a:pPr lvl="4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These regions are abbreviated in order as:</a:t>
            </a:r>
          </a:p>
          <a:p>
            <a:pPr lvl="4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 lvl="4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</a:t>
            </a:r>
          </a:p>
          <a:p>
            <a:pPr lvl="4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CR</a:t>
            </a:r>
          </a:p>
          <a:p>
            <a:pPr lvl="5">
              <a:buFont typeface="Wingdings" pitchFamily="2" charset="2"/>
              <a:buChar char="v"/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BBAC-D3D0-4700-8193-79CF23F888FA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1257" y="188686"/>
            <a:ext cx="47115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WEARABLE HAND DEVICE FOR SIGN LANGUAGE INTERPRETATION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10409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FEATURE EXTRACTION(Contd..)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03087"/>
            <a:ext cx="10972800" cy="50230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Signs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exhibit the same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regions :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“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U” and “V,” “K” and “P,”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“I” and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J,” as well as “G,” “L,” “Q,” and “Z.”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ddition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of pressure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sensors :two Flexi force pressure sensors used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Surface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pressed ,resistance of a Flexi force pressure sensor is reduced.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pressure sensors are connected to the digital inputs in processing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lvl="6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“0” if pressure sensor surface is not pressed</a:t>
            </a:r>
          </a:p>
          <a:p>
            <a:pPr lvl="6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“1” if the pressure is sensed on the surface of the sensor</a:t>
            </a:r>
          </a:p>
          <a:p>
            <a:pPr lvl="5">
              <a:buFont typeface="Wingdings" pitchFamily="2" charset="2"/>
              <a:buChar char="Ø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4731-E7FB-4E53-A7D0-DA9DFEBF0E26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3829" y="232229"/>
            <a:ext cx="47115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WEARABLE HAND DEVICE FOR SIGN LANGUAGE INTERPRETATION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107484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FEATURE EXTRACTION(Contd..)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4971"/>
            <a:ext cx="10972800" cy="463119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nclusion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of the pressure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sensors -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solve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issues of 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letters “U” and “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V”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SDs of letter “I” are approximately 0.0369 (pitch), 0.0151 (roll),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0.0375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(yaw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SDs of letter “J” are 1.3968 (pitch), 0.5603 (roll), and 1.1548 (yaw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calculation of each orientation is depending on axis.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   𝑎𝑔𝑙𝑖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=0.98×(𝑎𝑔𝑙𝑖−1+𝑔𝑦𝑟𝑖/𝑔𝑦𝑟𝐻𝑍)+𝑎𝑔𝑙𝑐𝑖×0.02, 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   𝑎𝑔𝑙𝑐𝑖= arctan(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𝐴𝑢,𝐴𝑣)×180/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𝜋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5D7A-9E50-4509-909C-8FE0C4C62549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7371" y="232229"/>
            <a:ext cx="47115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WEARABLE HAND DEVICE FOR SIGN LANGUAGE INTERPRETATION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135326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FEATURE EXTRACTION(Cont.)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𝐴𝑢 and 𝐴𝑣 are denoted as the y-axis and z-axis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accelerometer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readings.</a:t>
            </a:r>
          </a:p>
          <a:p>
            <a:pPr>
              <a:buNone/>
            </a:pPr>
            <a:endParaRPr lang="en-IN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5563-F22F-4BDC-B849-D45F197A6EF6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92687" y="3715657"/>
            <a:ext cx="481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Wearable device with fusion of pressure sensor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63657" y="5544457"/>
            <a:ext cx="4441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Courtesy:https://ieeexplore.ieee.org/document/8314694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6743" y="217714"/>
            <a:ext cx="47115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WEARABLE HAND DEVICE FOR SIGN LANGUAGE INTERPRETATION</a:t>
            </a:r>
          </a:p>
          <a:p>
            <a:endParaRPr lang="en-US" sz="11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940" y="2896606"/>
            <a:ext cx="5374184" cy="29350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419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SVM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SVM are a set of methods for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binary supervised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learning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Applicable to both classification and regression problems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SVM classifiers creates maximum-margin hyperplane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10C7-06C0-405D-A329-4FD011AB08E0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543" y="188686"/>
            <a:ext cx="5065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WEARABLE HAND DEVICE FOR SIGN LANGUAGE INTERPRETATION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686" y="304800"/>
            <a:ext cx="6197600" cy="6858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LINEAR CLASSIFIERS</a:t>
            </a:r>
            <a:endParaRPr lang="en-US" altLang="zh-CN" sz="32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F362-C672-4B34-B07E-7B9625601259}" type="datetime1">
              <a:rPr lang="en-US" altLang="zh-CN" smtClean="0"/>
              <a:pPr/>
              <a:t>9/12/2018</a:t>
            </a:fld>
            <a:endParaRPr lang="en-US" altLang="zh-CN" dirty="0"/>
          </a:p>
        </p:txBody>
      </p:sp>
      <p:sp>
        <p:nvSpPr>
          <p:cNvPr id="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BD2E-8E49-47C2-92A4-CD66E10F1FC8}" type="slidenum">
              <a:rPr lang="zh-CN" altLang="en-US"/>
              <a:pPr/>
              <a:t>18</a:t>
            </a:fld>
            <a:endParaRPr lang="en-US" altLang="zh-CN" dirty="0"/>
          </a:p>
        </p:txBody>
      </p:sp>
      <p:sp>
        <p:nvSpPr>
          <p:cNvPr id="278531" name="Rectangle 3"/>
          <p:cNvSpPr>
            <a:spLocks noChangeArrowheads="1"/>
          </p:cNvSpPr>
          <p:nvPr/>
        </p:nvSpPr>
        <p:spPr bwMode="auto">
          <a:xfrm>
            <a:off x="7112000" y="776288"/>
            <a:ext cx="21336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 dirty="0">
                <a:ea typeface="宋体" pitchFamily="2" charset="-122"/>
              </a:rPr>
              <a:t>f </a:t>
            </a:r>
            <a:r>
              <a:rPr lang="en-US" altLang="zh-CN" sz="2000" dirty="0">
                <a:ea typeface="宋体" pitchFamily="2" charset="-122"/>
              </a:rPr>
              <a:t>        </a:t>
            </a:r>
          </a:p>
        </p:txBody>
      </p:sp>
      <p:sp>
        <p:nvSpPr>
          <p:cNvPr id="278532" name="Line 4"/>
          <p:cNvSpPr>
            <a:spLocks noChangeShapeType="1"/>
          </p:cNvSpPr>
          <p:nvPr/>
        </p:nvSpPr>
        <p:spPr bwMode="auto">
          <a:xfrm>
            <a:off x="5283200" y="10668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278533" name="Text Box 5"/>
          <p:cNvSpPr txBox="1">
            <a:spLocks noChangeArrowheads="1"/>
          </p:cNvSpPr>
          <p:nvPr/>
        </p:nvSpPr>
        <p:spPr bwMode="auto">
          <a:xfrm>
            <a:off x="4673600" y="762000"/>
            <a:ext cx="8128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 dirty="0">
                <a:ea typeface="宋体" pitchFamily="2" charset="-122"/>
              </a:rPr>
              <a:t>x</a:t>
            </a:r>
          </a:p>
        </p:txBody>
      </p:sp>
      <p:sp>
        <p:nvSpPr>
          <p:cNvPr id="278536" name="Line 8"/>
          <p:cNvSpPr>
            <a:spLocks noChangeShapeType="1"/>
          </p:cNvSpPr>
          <p:nvPr/>
        </p:nvSpPr>
        <p:spPr bwMode="auto">
          <a:xfrm>
            <a:off x="9245600" y="10668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278537" name="Text Box 9"/>
          <p:cNvSpPr txBox="1">
            <a:spLocks noChangeArrowheads="1"/>
          </p:cNvSpPr>
          <p:nvPr/>
        </p:nvSpPr>
        <p:spPr bwMode="auto">
          <a:xfrm>
            <a:off x="11074400" y="838200"/>
            <a:ext cx="11176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 dirty="0" smtClean="0">
                <a:ea typeface="宋体" pitchFamily="2" charset="-122"/>
              </a:rPr>
              <a:t>y</a:t>
            </a:r>
            <a:endParaRPr lang="en-US" altLang="zh-CN" sz="3200" baseline="30000" dirty="0">
              <a:ea typeface="宋体" pitchFamily="2" charset="-122"/>
            </a:endParaRPr>
          </a:p>
        </p:txBody>
      </p:sp>
      <p:sp>
        <p:nvSpPr>
          <p:cNvPr id="278538" name="Text Box 10"/>
          <p:cNvSpPr txBox="1">
            <a:spLocks noChangeArrowheads="1"/>
          </p:cNvSpPr>
          <p:nvPr/>
        </p:nvSpPr>
        <p:spPr bwMode="auto">
          <a:xfrm>
            <a:off x="1117600" y="1905001"/>
            <a:ext cx="2540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ea typeface="宋体" pitchFamily="2" charset="-122"/>
              </a:rPr>
              <a:t>denotes +1</a:t>
            </a:r>
          </a:p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ea typeface="宋体" pitchFamily="2" charset="-122"/>
              </a:rPr>
              <a:t>denotes -1</a:t>
            </a:r>
          </a:p>
        </p:txBody>
      </p:sp>
      <p:sp>
        <p:nvSpPr>
          <p:cNvPr id="278539" name="Oval 11"/>
          <p:cNvSpPr>
            <a:spLocks noChangeAspect="1" noChangeArrowheads="1"/>
          </p:cNvSpPr>
          <p:nvPr/>
        </p:nvSpPr>
        <p:spPr bwMode="auto">
          <a:xfrm rot="4777107">
            <a:off x="1230048" y="2046553"/>
            <a:ext cx="58738" cy="8043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40" name="Oval 12"/>
          <p:cNvSpPr>
            <a:spLocks noChangeAspect="1" noChangeArrowheads="1"/>
          </p:cNvSpPr>
          <p:nvPr/>
        </p:nvSpPr>
        <p:spPr bwMode="auto">
          <a:xfrm rot="5895381">
            <a:off x="1229784" y="2504017"/>
            <a:ext cx="50800" cy="719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41" name="Line 13"/>
          <p:cNvSpPr>
            <a:spLocks noChangeShapeType="1"/>
          </p:cNvSpPr>
          <p:nvPr/>
        </p:nvSpPr>
        <p:spPr bwMode="auto">
          <a:xfrm>
            <a:off x="34544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278542" name="Line 14"/>
          <p:cNvSpPr>
            <a:spLocks noChangeShapeType="1"/>
          </p:cNvSpPr>
          <p:nvPr/>
        </p:nvSpPr>
        <p:spPr bwMode="auto">
          <a:xfrm flipV="1">
            <a:off x="3251200" y="5562600"/>
            <a:ext cx="487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78543" name="Oval 15"/>
          <p:cNvSpPr>
            <a:spLocks noChangeAspect="1" noChangeArrowheads="1"/>
          </p:cNvSpPr>
          <p:nvPr/>
        </p:nvSpPr>
        <p:spPr bwMode="auto">
          <a:xfrm>
            <a:off x="4957234" y="5032376"/>
            <a:ext cx="80433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44" name="Oval 16"/>
          <p:cNvSpPr>
            <a:spLocks noChangeAspect="1" noChangeArrowheads="1"/>
          </p:cNvSpPr>
          <p:nvPr/>
        </p:nvSpPr>
        <p:spPr bwMode="auto">
          <a:xfrm>
            <a:off x="3314701" y="3903664"/>
            <a:ext cx="80433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45" name="Oval 17"/>
          <p:cNvSpPr>
            <a:spLocks noChangeAspect="1" noChangeArrowheads="1"/>
          </p:cNvSpPr>
          <p:nvPr/>
        </p:nvSpPr>
        <p:spPr bwMode="auto">
          <a:xfrm>
            <a:off x="5786968" y="2814639"/>
            <a:ext cx="80433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46" name="Oval 18"/>
          <p:cNvSpPr>
            <a:spLocks noChangeAspect="1" noChangeArrowheads="1"/>
          </p:cNvSpPr>
          <p:nvPr/>
        </p:nvSpPr>
        <p:spPr bwMode="auto">
          <a:xfrm>
            <a:off x="5871634" y="3635375"/>
            <a:ext cx="80433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47" name="Oval 19"/>
          <p:cNvSpPr>
            <a:spLocks noChangeAspect="1" noChangeArrowheads="1"/>
          </p:cNvSpPr>
          <p:nvPr/>
        </p:nvSpPr>
        <p:spPr bwMode="auto">
          <a:xfrm>
            <a:off x="4546601" y="2663825"/>
            <a:ext cx="80433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48" name="Oval 20"/>
          <p:cNvSpPr>
            <a:spLocks noChangeAspect="1" noChangeArrowheads="1"/>
          </p:cNvSpPr>
          <p:nvPr/>
        </p:nvSpPr>
        <p:spPr bwMode="auto">
          <a:xfrm>
            <a:off x="5181601" y="3733801"/>
            <a:ext cx="71967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49" name="Oval 21"/>
          <p:cNvSpPr>
            <a:spLocks noChangeAspect="1" noChangeArrowheads="1"/>
          </p:cNvSpPr>
          <p:nvPr/>
        </p:nvSpPr>
        <p:spPr bwMode="auto">
          <a:xfrm>
            <a:off x="4064001" y="3124200"/>
            <a:ext cx="80433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50" name="Oval 22"/>
          <p:cNvSpPr>
            <a:spLocks noChangeAspect="1" noChangeArrowheads="1"/>
          </p:cNvSpPr>
          <p:nvPr/>
        </p:nvSpPr>
        <p:spPr bwMode="auto">
          <a:xfrm>
            <a:off x="6807201" y="4114800"/>
            <a:ext cx="80433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51" name="Oval 23"/>
          <p:cNvSpPr>
            <a:spLocks noChangeAspect="1" noChangeArrowheads="1"/>
          </p:cNvSpPr>
          <p:nvPr/>
        </p:nvSpPr>
        <p:spPr bwMode="auto">
          <a:xfrm rot="-1118274">
            <a:off x="5183718" y="4443414"/>
            <a:ext cx="71967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52" name="Oval 24"/>
          <p:cNvSpPr>
            <a:spLocks noChangeAspect="1" noChangeArrowheads="1"/>
          </p:cNvSpPr>
          <p:nvPr/>
        </p:nvSpPr>
        <p:spPr bwMode="auto">
          <a:xfrm rot="-1118274">
            <a:off x="8005234" y="3228975"/>
            <a:ext cx="80433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53" name="Oval 25"/>
          <p:cNvSpPr>
            <a:spLocks noChangeAspect="1" noChangeArrowheads="1"/>
          </p:cNvSpPr>
          <p:nvPr/>
        </p:nvSpPr>
        <p:spPr bwMode="auto">
          <a:xfrm rot="-1118274">
            <a:off x="7061201" y="4545013"/>
            <a:ext cx="80433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54" name="Oval 26"/>
          <p:cNvSpPr>
            <a:spLocks noChangeAspect="1" noChangeArrowheads="1"/>
          </p:cNvSpPr>
          <p:nvPr/>
        </p:nvSpPr>
        <p:spPr bwMode="auto">
          <a:xfrm rot="-1118274">
            <a:off x="4165601" y="2667000"/>
            <a:ext cx="80433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55" name="Oval 27"/>
          <p:cNvSpPr>
            <a:spLocks noChangeAspect="1" noChangeArrowheads="1"/>
          </p:cNvSpPr>
          <p:nvPr/>
        </p:nvSpPr>
        <p:spPr bwMode="auto">
          <a:xfrm rot="-1118274">
            <a:off x="6282268" y="3584575"/>
            <a:ext cx="80433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56" name="Oval 28"/>
          <p:cNvSpPr>
            <a:spLocks noChangeAspect="1" noChangeArrowheads="1"/>
          </p:cNvSpPr>
          <p:nvPr/>
        </p:nvSpPr>
        <p:spPr bwMode="auto">
          <a:xfrm rot="-1118274">
            <a:off x="7823201" y="4495801"/>
            <a:ext cx="80433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57" name="Oval 29"/>
          <p:cNvSpPr>
            <a:spLocks noChangeAspect="1" noChangeArrowheads="1"/>
          </p:cNvSpPr>
          <p:nvPr/>
        </p:nvSpPr>
        <p:spPr bwMode="auto">
          <a:xfrm rot="-1118274">
            <a:off x="4152901" y="3640139"/>
            <a:ext cx="80433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58" name="Oval 30"/>
          <p:cNvSpPr>
            <a:spLocks noChangeAspect="1" noChangeArrowheads="1"/>
          </p:cNvSpPr>
          <p:nvPr/>
        </p:nvSpPr>
        <p:spPr bwMode="auto">
          <a:xfrm rot="5895381">
            <a:off x="5164138" y="3048530"/>
            <a:ext cx="47625" cy="7196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59" name="Oval 31"/>
          <p:cNvSpPr>
            <a:spLocks noChangeAspect="1" noChangeArrowheads="1"/>
          </p:cNvSpPr>
          <p:nvPr/>
        </p:nvSpPr>
        <p:spPr bwMode="auto">
          <a:xfrm rot="5895381">
            <a:off x="5524236" y="5232666"/>
            <a:ext cx="55563" cy="8043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60" name="Oval 32"/>
          <p:cNvSpPr>
            <a:spLocks noChangeAspect="1" noChangeArrowheads="1"/>
          </p:cNvSpPr>
          <p:nvPr/>
        </p:nvSpPr>
        <p:spPr bwMode="auto">
          <a:xfrm rot="5895381">
            <a:off x="4160838" y="4088871"/>
            <a:ext cx="47625" cy="8043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61" name="Oval 33"/>
          <p:cNvSpPr>
            <a:spLocks noChangeAspect="1" noChangeArrowheads="1"/>
          </p:cNvSpPr>
          <p:nvPr/>
        </p:nvSpPr>
        <p:spPr bwMode="auto">
          <a:xfrm rot="5895381">
            <a:off x="5799138" y="2384955"/>
            <a:ext cx="47625" cy="7196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62" name="Oval 34"/>
          <p:cNvSpPr>
            <a:spLocks noChangeAspect="1" noChangeArrowheads="1"/>
          </p:cNvSpPr>
          <p:nvPr/>
        </p:nvSpPr>
        <p:spPr bwMode="auto">
          <a:xfrm rot="5895381">
            <a:off x="7082633" y="4134116"/>
            <a:ext cx="58737" cy="8043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63" name="Oval 35"/>
          <p:cNvSpPr>
            <a:spLocks noChangeAspect="1" noChangeArrowheads="1"/>
          </p:cNvSpPr>
          <p:nvPr/>
        </p:nvSpPr>
        <p:spPr bwMode="auto">
          <a:xfrm rot="5895381">
            <a:off x="5835122" y="4070880"/>
            <a:ext cx="47625" cy="719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64" name="Oval 36"/>
          <p:cNvSpPr>
            <a:spLocks noChangeAspect="1" noChangeArrowheads="1"/>
          </p:cNvSpPr>
          <p:nvPr/>
        </p:nvSpPr>
        <p:spPr bwMode="auto">
          <a:xfrm rot="5895381">
            <a:off x="7500938" y="3356505"/>
            <a:ext cx="47625" cy="719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65" name="Oval 37"/>
          <p:cNvSpPr>
            <a:spLocks noChangeAspect="1" noChangeArrowheads="1"/>
          </p:cNvSpPr>
          <p:nvPr/>
        </p:nvSpPr>
        <p:spPr bwMode="auto">
          <a:xfrm rot="5895381">
            <a:off x="4124856" y="2336272"/>
            <a:ext cx="47625" cy="8043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66" name="Oval 38"/>
          <p:cNvSpPr>
            <a:spLocks noChangeAspect="1" noChangeArrowheads="1"/>
          </p:cNvSpPr>
          <p:nvPr/>
        </p:nvSpPr>
        <p:spPr bwMode="auto">
          <a:xfrm rot="5895381">
            <a:off x="7022572" y="3264430"/>
            <a:ext cx="47625" cy="719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67" name="Oval 39"/>
          <p:cNvSpPr>
            <a:spLocks noChangeAspect="1" noChangeArrowheads="1"/>
          </p:cNvSpPr>
          <p:nvPr/>
        </p:nvSpPr>
        <p:spPr bwMode="auto">
          <a:xfrm rot="5895381">
            <a:off x="6832866" y="4709849"/>
            <a:ext cx="58737" cy="719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68" name="Oval 40"/>
          <p:cNvSpPr>
            <a:spLocks noChangeAspect="1" noChangeArrowheads="1"/>
          </p:cNvSpPr>
          <p:nvPr/>
        </p:nvSpPr>
        <p:spPr bwMode="auto">
          <a:xfrm rot="4777107">
            <a:off x="4673866" y="3524516"/>
            <a:ext cx="58737" cy="8043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69" name="Oval 41"/>
          <p:cNvSpPr>
            <a:spLocks noChangeAspect="1" noChangeArrowheads="1"/>
          </p:cNvSpPr>
          <p:nvPr/>
        </p:nvSpPr>
        <p:spPr bwMode="auto">
          <a:xfrm rot="4777107">
            <a:off x="6209771" y="5245630"/>
            <a:ext cx="47625" cy="719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70" name="Oval 42"/>
          <p:cNvSpPr>
            <a:spLocks noChangeAspect="1" noChangeArrowheads="1"/>
          </p:cNvSpPr>
          <p:nvPr/>
        </p:nvSpPr>
        <p:spPr bwMode="auto">
          <a:xfrm rot="4777107">
            <a:off x="5803372" y="4864630"/>
            <a:ext cx="47625" cy="719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71" name="Oval 43"/>
          <p:cNvSpPr>
            <a:spLocks noChangeAspect="1" noChangeArrowheads="1"/>
          </p:cNvSpPr>
          <p:nvPr/>
        </p:nvSpPr>
        <p:spPr bwMode="auto">
          <a:xfrm rot="4777107">
            <a:off x="3765815" y="3727186"/>
            <a:ext cx="58738" cy="7196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72" name="Oval 44"/>
          <p:cNvSpPr>
            <a:spLocks noChangeAspect="1" noChangeArrowheads="1"/>
          </p:cNvSpPr>
          <p:nvPr/>
        </p:nvSpPr>
        <p:spPr bwMode="auto">
          <a:xfrm rot="4777107">
            <a:off x="4959351" y="2767542"/>
            <a:ext cx="50800" cy="7196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73" name="Oval 45"/>
          <p:cNvSpPr>
            <a:spLocks noChangeAspect="1" noChangeArrowheads="1"/>
          </p:cNvSpPr>
          <p:nvPr/>
        </p:nvSpPr>
        <p:spPr bwMode="auto">
          <a:xfrm rot="4777107">
            <a:off x="5816601" y="4353984"/>
            <a:ext cx="50800" cy="8043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74" name="Oval 46"/>
          <p:cNvSpPr>
            <a:spLocks noChangeAspect="1" noChangeArrowheads="1"/>
          </p:cNvSpPr>
          <p:nvPr/>
        </p:nvSpPr>
        <p:spPr bwMode="auto">
          <a:xfrm rot="4777107">
            <a:off x="3348832" y="3072078"/>
            <a:ext cx="58738" cy="8043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75" name="Oval 47"/>
          <p:cNvSpPr>
            <a:spLocks noChangeAspect="1" noChangeArrowheads="1"/>
          </p:cNvSpPr>
          <p:nvPr/>
        </p:nvSpPr>
        <p:spPr bwMode="auto">
          <a:xfrm rot="4777107">
            <a:off x="5259653" y="5038991"/>
            <a:ext cx="55563" cy="8043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76" name="Oval 48"/>
          <p:cNvSpPr>
            <a:spLocks noChangeAspect="1" noChangeArrowheads="1"/>
          </p:cNvSpPr>
          <p:nvPr/>
        </p:nvSpPr>
        <p:spPr bwMode="auto">
          <a:xfrm rot="4777107">
            <a:off x="7080251" y="4746097"/>
            <a:ext cx="50800" cy="8043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77" name="Text Box 49"/>
          <p:cNvSpPr txBox="1">
            <a:spLocks noChangeArrowheads="1"/>
          </p:cNvSpPr>
          <p:nvPr/>
        </p:nvSpPr>
        <p:spPr bwMode="auto">
          <a:xfrm>
            <a:off x="7315200" y="1676401"/>
            <a:ext cx="42672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f( x,</a:t>
            </a:r>
            <a:r>
              <a:rPr lang="en-US" altLang="zh-CN" sz="2000" b="1" dirty="0" smtClean="0">
                <a:solidFill>
                  <a:srgbClr val="00CC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 ,b 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sign(</a:t>
            </a:r>
            <a:r>
              <a:rPr lang="en-US" altLang="zh-CN" sz="2000" b="1" dirty="0">
                <a:solidFill>
                  <a:srgbClr val="00CC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x</a:t>
            </a:r>
            <a:r>
              <a:rPr lang="en-US" altLang="zh-CN" sz="2000" b="1" dirty="0">
                <a:solidFill>
                  <a:srgbClr val="00CC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 </a:t>
            </a:r>
            <a:r>
              <a:rPr lang="en-US" altLang="zh-CN" sz="2000" b="1" dirty="0">
                <a:solidFill>
                  <a:srgbClr val="00CC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278578" name="Line 50"/>
          <p:cNvSpPr>
            <a:spLocks noChangeShapeType="1"/>
          </p:cNvSpPr>
          <p:nvPr/>
        </p:nvSpPr>
        <p:spPr bwMode="auto">
          <a:xfrm flipV="1">
            <a:off x="3048000" y="2362200"/>
            <a:ext cx="53848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78579" name="Text Box 51"/>
          <p:cNvSpPr txBox="1">
            <a:spLocks noChangeArrowheads="1"/>
          </p:cNvSpPr>
          <p:nvPr/>
        </p:nvSpPr>
        <p:spPr bwMode="auto">
          <a:xfrm>
            <a:off x="8331200" y="3200401"/>
            <a:ext cx="32512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endParaRPr lang="zh-CN" altLang="en-US" sz="2000">
              <a:ea typeface="宋体" pitchFamily="2" charset="-122"/>
            </a:endParaRPr>
          </a:p>
        </p:txBody>
      </p:sp>
      <p:sp>
        <p:nvSpPr>
          <p:cNvPr id="55" name="Footer Placeholder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 MACE Kothamangalam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6400" y="0"/>
            <a:ext cx="6282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WEARABLE HAND DEVICE FOR SIGN LANGUAGE INTERPRETATION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8723086" y="2467429"/>
            <a:ext cx="23551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w: weight vector</a:t>
            </a:r>
          </a:p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x: data vector</a:t>
            </a:r>
          </a:p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b: scale value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881257" y="5950857"/>
            <a:ext cx="3621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Courtesy:https://ieeexplore.ieee.org/document/8314664</a:t>
            </a:r>
          </a:p>
          <a:p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83771"/>
            <a:ext cx="10363200" cy="841828"/>
          </a:xfrm>
        </p:spPr>
        <p:txBody>
          <a:bodyPr/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MAXIMUM MARGIN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705600" y="1828800"/>
            <a:ext cx="5181600" cy="3200400"/>
            <a:chOff x="2304" y="960"/>
            <a:chExt cx="3600" cy="283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304" y="960"/>
              <a:ext cx="3600" cy="2832"/>
              <a:chOff x="672" y="576"/>
              <a:chExt cx="4272" cy="3295"/>
            </a:xfrm>
          </p:grpSpPr>
          <p:pic>
            <p:nvPicPr>
              <p:cNvPr id="27653" name="Picture 5" descr="svm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72" y="576"/>
                <a:ext cx="4272" cy="3295"/>
              </a:xfrm>
              <a:prstGeom prst="rect">
                <a:avLst/>
              </a:prstGeom>
              <a:noFill/>
            </p:spPr>
          </p:pic>
          <p:sp>
            <p:nvSpPr>
              <p:cNvPr id="27654" name="Oval 6"/>
              <p:cNvSpPr>
                <a:spLocks noChangeArrowheads="1"/>
              </p:cNvSpPr>
              <p:nvPr/>
            </p:nvSpPr>
            <p:spPr bwMode="auto">
              <a:xfrm>
                <a:off x="1440" y="2064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655" name="Oval 7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656" name="Oval 8"/>
              <p:cNvSpPr>
                <a:spLocks noChangeArrowheads="1"/>
              </p:cNvSpPr>
              <p:nvPr/>
            </p:nvSpPr>
            <p:spPr bwMode="auto">
              <a:xfrm>
                <a:off x="2784" y="2976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657" name="Oval 9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658" name="Oval 10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659" name="Oval 11"/>
              <p:cNvSpPr>
                <a:spLocks noChangeArrowheads="1"/>
              </p:cNvSpPr>
              <p:nvPr/>
            </p:nvSpPr>
            <p:spPr bwMode="auto">
              <a:xfrm>
                <a:off x="2640" y="3216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660" name="Oval 12"/>
              <p:cNvSpPr>
                <a:spLocks noChangeArrowheads="1"/>
              </p:cNvSpPr>
              <p:nvPr/>
            </p:nvSpPr>
            <p:spPr bwMode="auto">
              <a:xfrm>
                <a:off x="1392" y="2688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661" name="Oval 13"/>
              <p:cNvSpPr>
                <a:spLocks noChangeArrowheads="1"/>
              </p:cNvSpPr>
              <p:nvPr/>
            </p:nvSpPr>
            <p:spPr bwMode="auto">
              <a:xfrm>
                <a:off x="2064" y="2832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662" name="Oval 14"/>
              <p:cNvSpPr>
                <a:spLocks noChangeArrowheads="1"/>
              </p:cNvSpPr>
              <p:nvPr/>
            </p:nvSpPr>
            <p:spPr bwMode="auto">
              <a:xfrm>
                <a:off x="2976" y="3696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663" name="Oval 15"/>
              <p:cNvSpPr>
                <a:spLocks noChangeArrowheads="1"/>
              </p:cNvSpPr>
              <p:nvPr/>
            </p:nvSpPr>
            <p:spPr bwMode="auto">
              <a:xfrm>
                <a:off x="2304" y="576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664" name="Oval 16"/>
              <p:cNvSpPr>
                <a:spLocks noChangeArrowheads="1"/>
              </p:cNvSpPr>
              <p:nvPr/>
            </p:nvSpPr>
            <p:spPr bwMode="auto">
              <a:xfrm>
                <a:off x="3168" y="1056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665" name="Oval 17"/>
              <p:cNvSpPr>
                <a:spLocks noChangeArrowheads="1"/>
              </p:cNvSpPr>
              <p:nvPr/>
            </p:nvSpPr>
            <p:spPr bwMode="auto">
              <a:xfrm>
                <a:off x="3984" y="1440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666" name="Oval 18"/>
              <p:cNvSpPr>
                <a:spLocks noChangeArrowheads="1"/>
              </p:cNvSpPr>
              <p:nvPr/>
            </p:nvSpPr>
            <p:spPr bwMode="auto">
              <a:xfrm>
                <a:off x="3840" y="2208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667" name="Oval 19"/>
              <p:cNvSpPr>
                <a:spLocks noChangeArrowheads="1"/>
              </p:cNvSpPr>
              <p:nvPr/>
            </p:nvSpPr>
            <p:spPr bwMode="auto">
              <a:xfrm>
                <a:off x="2400" y="1248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668" name="Oval 20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669" name="Oval 21"/>
              <p:cNvSpPr>
                <a:spLocks noChangeArrowheads="1"/>
              </p:cNvSpPr>
              <p:nvPr/>
            </p:nvSpPr>
            <p:spPr bwMode="auto">
              <a:xfrm>
                <a:off x="3648" y="1968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670" name="Oval 22"/>
              <p:cNvSpPr>
                <a:spLocks noChangeArrowheads="1"/>
              </p:cNvSpPr>
              <p:nvPr/>
            </p:nvSpPr>
            <p:spPr bwMode="auto">
              <a:xfrm>
                <a:off x="2832" y="1392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671" name="Oval 23"/>
              <p:cNvSpPr>
                <a:spLocks noChangeArrowheads="1"/>
              </p:cNvSpPr>
              <p:nvPr/>
            </p:nvSpPr>
            <p:spPr bwMode="auto">
              <a:xfrm>
                <a:off x="2448" y="912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7672" name="Line 24"/>
            <p:cNvSpPr>
              <a:spLocks noChangeShapeType="1"/>
            </p:cNvSpPr>
            <p:nvPr/>
          </p:nvSpPr>
          <p:spPr bwMode="auto">
            <a:xfrm flipV="1">
              <a:off x="3600" y="1680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73" name="Line 25"/>
            <p:cNvSpPr>
              <a:spLocks noChangeShapeType="1"/>
            </p:cNvSpPr>
            <p:nvPr/>
          </p:nvSpPr>
          <p:spPr bwMode="auto">
            <a:xfrm flipH="1">
              <a:off x="3312" y="2064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74" name="Rectangle 26"/>
            <p:cNvSpPr>
              <a:spLocks noChangeArrowheads="1"/>
            </p:cNvSpPr>
            <p:nvPr/>
          </p:nvSpPr>
          <p:spPr bwMode="auto">
            <a:xfrm>
              <a:off x="3697" y="1876"/>
              <a:ext cx="2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d+</a:t>
              </a:r>
            </a:p>
          </p:txBody>
        </p:sp>
        <p:sp>
          <p:nvSpPr>
            <p:cNvPr id="27675" name="Rectangle 27"/>
            <p:cNvSpPr>
              <a:spLocks noChangeArrowheads="1"/>
            </p:cNvSpPr>
            <p:nvPr/>
          </p:nvSpPr>
          <p:spPr bwMode="auto">
            <a:xfrm>
              <a:off x="3457" y="2212"/>
              <a:ext cx="2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d-</a:t>
              </a:r>
            </a:p>
          </p:txBody>
        </p:sp>
      </p:grp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0" y="1149351"/>
            <a:ext cx="2535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  <a:p>
            <a:endParaRPr lang="en-US" sz="2400" dirty="0">
              <a:solidFill>
                <a:schemeClr val="tx2"/>
              </a:solidFill>
              <a:cs typeface="Arial" pitchFamily="34" charset="0"/>
              <a:sym typeface="Symbol" pitchFamily="18" charset="2"/>
            </a:endParaRP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0" y="373856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0" y="1524000"/>
            <a:ext cx="498686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distance between H and H1 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w•x+b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|/||w||=1/||w||</a:t>
            </a: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0" y="2743200"/>
            <a:ext cx="660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distance between H1 and H2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2/||w||</a:t>
            </a:r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0" y="4038602"/>
            <a:ext cx="8737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Maximize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margin, we need to minimize ||w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||. 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No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datapoints between H1 and H2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x</a:t>
            </a:r>
            <a:r>
              <a:rPr lang="en-US" sz="2400" b="1" baseline="-25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•w+b 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 +1 when 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=+1 </a:t>
            </a:r>
          </a:p>
          <a:p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x</a:t>
            </a:r>
            <a:r>
              <a:rPr lang="en-US" sz="2400" b="1" baseline="-25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•w+b 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-1 when 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=-1       </a:t>
            </a:r>
            <a:endParaRPr lang="en-US" sz="24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Font typeface="Wingdings" pitchFamily="2" charset="2"/>
              <a:buChar char="v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7721601" y="1758950"/>
            <a:ext cx="5325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H1</a:t>
            </a:r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6705601" y="2597150"/>
            <a:ext cx="5325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H2</a:t>
            </a: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7112000" y="2139950"/>
            <a:ext cx="377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C1C7-FFDD-48DA-9A25-E79021ECF00D}" type="datetime1">
              <a:rPr lang="en-US" smtClean="0"/>
              <a:pPr/>
              <a:t>9/12/2018</a:t>
            </a:fld>
            <a:endParaRPr lang="sv-SE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4565-731F-49B2-9E75-D88C1237A1A6}" type="slidenum">
              <a:rPr lang="sv-SE" smtClean="0"/>
              <a:pPr/>
              <a:t>19</a:t>
            </a:fld>
            <a:endParaRPr lang="sv-SE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Dept of CSE,MACE Kothamangalam</a:t>
            </a:r>
            <a:endParaRPr lang="sv-SE"/>
          </a:p>
        </p:txBody>
      </p:sp>
      <p:sp>
        <p:nvSpPr>
          <p:cNvPr id="39" name="TextBox 38"/>
          <p:cNvSpPr txBox="1"/>
          <p:nvPr/>
        </p:nvSpPr>
        <p:spPr>
          <a:xfrm>
            <a:off x="754743" y="290286"/>
            <a:ext cx="47115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WEARABLE HAND DEVICE FOR SIGN LANGUAGE INTERPRETATION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29600" y="5500914"/>
            <a:ext cx="3621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Courtesy:https://ieeexplore.ieee.org/document/8314664</a:t>
            </a:r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VISION METHOD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OVERVIEW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SIGN CLASSIFIER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RESULT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44C6-0661-40E2-A908-6029D3DD1CF7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0229" y="290286"/>
            <a:ext cx="47115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WEARABLE HAND DEVICE FOR SIGN LANGUAGE INTERPRETATION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SIGN  CLASSIFIER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11086"/>
            <a:ext cx="10972800" cy="45150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SVM is trained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“leave one subject out” (LOO) method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SVM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trained using </a:t>
            </a:r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– 1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subject datasets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the total number of subjects.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accuracy of each trained model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computed as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𝐴𝐶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=𝑇𝑃+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𝑇𝑁 / 𝑇𝑃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+𝑇𝑁+𝐹𝑃+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𝐹𝑁</a:t>
            </a:r>
          </a:p>
          <a:p>
            <a:pPr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𝑇𝑃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𝑇𝑁 - are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true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positive,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true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negative.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𝐹𝑃, and 𝐹𝑁 -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false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positive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and false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negative respectively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62CA-360C-4923-9E44-7B7B9E869081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3829" y="232229"/>
            <a:ext cx="47115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WEARABLE HAND DEVICE FOR SIGN LANGUAGE INTERPRETATION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367745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SIGN CLASSIFIER(Cont.)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LOO method is best to utilize for model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training 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suitable method to estimate the risk when learning a model.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SUBJECT                SAMPLE SIZE((TP + TN) / Total)    	AC (%) 	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1st version 	                425,736 / 648,000       	                  65.7 	</a:t>
            </a:r>
          </a:p>
          <a:p>
            <a:pPr>
              <a:buNone/>
            </a:pPr>
            <a:r>
              <a:rPr lang="de-DE" sz="2400" dirty="0" smtClean="0">
                <a:latin typeface="Times New Roman" pitchFamily="18" charset="0"/>
                <a:cs typeface="Times New Roman" pitchFamily="18" charset="0"/>
              </a:rPr>
              <a:t>   2nd version 	                 636,336 / 648,000 	                              98.2 	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9C1C-BB32-4295-9D38-7269E3D8BD2B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2229" y="261257"/>
            <a:ext cx="47115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WEARABLE HAND DEVICE FOR SIGN LANGUAGE INTERPRETATION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118494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143"/>
            <a:ext cx="10972800" cy="4965023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two pressure sensors data is used</a:t>
            </a:r>
          </a:p>
          <a:p>
            <a:pPr lvl="4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Mean AC of  ”U” of 57.25% to 97.52%</a:t>
            </a:r>
          </a:p>
          <a:p>
            <a:pPr lvl="4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Mean AC of “R” increased from 57.78% to 97.28% </a:t>
            </a:r>
          </a:p>
          <a:p>
            <a:pPr lvl="4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Mean AC of “V” increased from 57.22% to 97.49%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Inclusion of pressure sensor surface showed differences for “U” and “V.”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41A1-7689-4D0D-B60E-3C4579E88457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771" y="232229"/>
            <a:ext cx="47115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WEARABLE HAND DEVICE FOR SIGN LANGUAGE INTERPRETATION</a:t>
            </a:r>
          </a:p>
          <a:p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RESULT(Cont.)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2744-AC3B-4A76-AFA1-AE2F4D0B6EDE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2229" y="304800"/>
            <a:ext cx="47115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WEARABLE HAND DEVICE FOR SIGN LANGUAGE INTERPRETATION</a:t>
            </a:r>
          </a:p>
          <a:p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8256251" y="4818743"/>
            <a:ext cx="3621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Courtesy:https://ieeexplore.ieee.org/document/8314664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Content Placeholder 4" descr="Screenshot_20180811-161827~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2" y="1146630"/>
            <a:ext cx="6502399" cy="4979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SIGN INTERPRETATION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2EEA-3887-4DE6-9BDC-5BB17E269491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0286" y="275771"/>
            <a:ext cx="47115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WEARABLE HAND DEVICE FOR SIGN LANGUAGE INTERPRETATION</a:t>
            </a:r>
          </a:p>
          <a:p>
            <a:endParaRPr lang="en-US" sz="11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249" y="1219199"/>
            <a:ext cx="2784757" cy="4819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5074" y="1248230"/>
            <a:ext cx="2943225" cy="478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329714" y="5907315"/>
            <a:ext cx="3672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Courtesy:https://ieeexplore.ieee.org/document/8314694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47314" y="2104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20801"/>
            <a:ext cx="10972800" cy="4805366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Android  mobile application was developed  for text-to-speech service. 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Comfort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Flexible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Eliminating the necessity of custom-made devices 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9BD5-9D5F-41A6-8B44-790FDE3356EE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9314" y="275771"/>
            <a:ext cx="47115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WEARABLE HAND DEVICE FOR SIGN LANGUAGE INTERPRETATION</a:t>
            </a:r>
          </a:p>
          <a:p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J. Wang and T. Zhang, “An ARM-based embedded gesture recognition system using a data glove,” presented at the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26th Chinese Control and Decision Conf., Changsha, China, May 31 - June2, 2014.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A. Z. Shaker, M. F. Miskon, M. H. Jamaluddin, F. A. Ibrahim, M. F. Asyraf and M. B. Bahar, “A new data glove approach for Malaysian sign language detection,”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Procedia Comput. Sci., vol. 76, no. 1, pp. 60-67, Dec. 2015.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N. Sri ram and M. Nithiyanandham, “A hand gesture recognition based communication system for silent speakers,” presented at the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Int. Conf. Human  Comput . Interact., Chennai, India, Aug. 23-24, 2013.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J. Galka , M. Masior , M. Zaborski, K. Barczewska, “Inertial motion sensing glove for sign language gesture acquisition and recognition,” IEEE Sensors J., vol. 16, no. 16, pp. 6310-6316, Aug. 2016.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X. Cai, T. Guo, X. Wu and H. Sun, “Gesture recognition method based on wireless data glove with sensors,” Sensor Letters, vol. 13, no. 2, pp. 134-137, Feb. 2015.</a:t>
            </a:r>
          </a:p>
          <a:p>
            <a:pPr marL="457200" indent="-457200">
              <a:buFont typeface="+mj-lt"/>
              <a:buAutoNum type="arabicPeriod"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38B8-2C97-4DCF-AD69-2F879838BD02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1257" y="319314"/>
            <a:ext cx="47115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WEARABLE HAND DEVICE FOR SIGN LANGUAGE INTERPRETATION</a:t>
            </a:r>
          </a:p>
          <a:p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REFERENCES(Contd..)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6.   K. Liu, C. Chen, R. Jafari  and N. Kehtarnavaz, “Fusion of inertial and depth sensor data for robust      hand gesture recognition,” IEEE Sensors J., vol. 14, no. 6, pp. 1898-1903, Jun. 2014.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7.   K. W. Kim, M. S. Lee, B. R. Soon, M. H. Ryu and J. N. Kim, “Recognition of sign language with an inertial sensor-based data glove,” Technol. Health Care, vol. 24, no. 1, pp. 223-230, 2016.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8.   L. Sousa, J. M. F. Rodrigues, J. Monteiro, P. J. S. Cardoso and R. Lam, “GyGSLA: a portable glove system for learning sign language alphabet,” presented at Int. Conf. Universal Access in Human-Comput. Interact., Toronto, ON, Canada, Jul. 17-22, 2016.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9.  N. Caporusso, L. Biasi, G. Cinquepalmi, G. F. Trotta and A. Brunetti, “A wearable device supporting  multiple touch- and gesture-based languages for the deaf-blind,” presented at Int. Conf. Appl. Human Factors and Ergonomics, LA, CA, USA, Jul. 17-21 2017.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10.  Z. Yu, X. Chen, Q. Li, X. Zhang and P. Zhou, “A hand gesture recognition framework and wearable gesture-based interaction prototype for mobile devices,” IEEE Trans. Human-Mach. Syst., vol. 44, no. 2, pp. 293-299, Apr. 2014.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B181-598D-4E79-855E-0D73FAB8E6D4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3829" y="333829"/>
            <a:ext cx="47115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WEARABLE HAND DEVICE FOR SIGN LANGUAGE INTERPRETATION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                         THANK YOU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2F8B-7908-4846-A2B5-D29B836DFFB6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7200"/>
            <a:ext cx="10972800" cy="4398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Sign language plays a vital role in deaf and mute people. 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Languages have been recognized using two major techniques.</a:t>
            </a:r>
          </a:p>
          <a:p>
            <a:pPr marL="1951460" lvl="8" indent="-342900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Non vision approach</a:t>
            </a:r>
          </a:p>
          <a:p>
            <a:pPr marL="1951460" lvl="8" indent="-342900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Vision approach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C733-C34F-4634-9575-181E68FE4594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9314" y="203200"/>
            <a:ext cx="47115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WEARABLE HAND DEVICE FOR SIGN LANGUAGE INTERPRETATION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57710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VISION METHOD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490696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System that uses a camera </a:t>
            </a:r>
          </a:p>
          <a:p>
            <a:pPr>
              <a:buFont typeface="Wingdings" pitchFamily="2" charset="2"/>
              <a:buChar char="v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method divided into: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4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Direct approach</a:t>
            </a:r>
          </a:p>
          <a:p>
            <a:pPr lvl="4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Indirect approach</a:t>
            </a:r>
          </a:p>
          <a:p>
            <a:pPr lvl="4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Affected by image filtering ,color segmentation and background cancellation.</a:t>
            </a:r>
          </a:p>
          <a:p>
            <a:pPr marL="0" indent="0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Non-vision approach utilize sensors.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itchFamily="2" charset="2"/>
              <a:buChar char="v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66E-09D3-4850-ACC4-BF17100408CC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2800" y="261257"/>
            <a:ext cx="47115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WEARABLE HAND DEVICE FOR SIGN LANGUAGE INTERPRETATION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29428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93371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INTRODUCTION(Contd..)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629"/>
            <a:ext cx="10972800" cy="49795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Gestures are identified using</a:t>
            </a:r>
          </a:p>
          <a:p>
            <a:pPr lvl="5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5 flex sensors</a:t>
            </a:r>
          </a:p>
          <a:p>
            <a:pPr lvl="5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2 pressure sensors</a:t>
            </a:r>
          </a:p>
          <a:p>
            <a:pPr lvl="5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IMU sensor</a:t>
            </a:r>
          </a:p>
          <a:p>
            <a:pPr lvl="5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gyroscope sensor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Gestures are recognized using SVM model.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Received through wireless Bluetooth transmission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Text to speech converted into audible form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B5CD-7FC9-41DB-8E31-F7ACD46A5688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543" y="246743"/>
            <a:ext cx="47115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WEARABLE HAND DEVICE FOR SIGN LANGUAGE INTERPRETATION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18914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8971"/>
            <a:ext cx="10972800" cy="1117599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SYSTEM DESIGN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455" y="2064627"/>
            <a:ext cx="3295079" cy="4022725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FE04-1511-4B9E-A993-940471E5402D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0866" y="2251881"/>
            <a:ext cx="576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62857" y="232229"/>
            <a:ext cx="47115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WEARABLE HAND DEVICE FOR SIGN LANGUAGE INTERPRETATION</a:t>
            </a:r>
          </a:p>
          <a:p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4775200" y="6052457"/>
            <a:ext cx="3621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Courtesy:https://ieeexplore.ieee.org/document/8314694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18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HARDWARE DESIGN AND SYSTEM FLOW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4687"/>
            <a:ext cx="10972800" cy="49214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Flex sensors :- omnidirectional and bidirectional sensors.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Bidirectional type is used with each flex sensor is of 10k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resistor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Proposed system divided into 3 modules:</a:t>
            </a:r>
          </a:p>
          <a:p>
            <a:pPr lvl="8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Sensor module</a:t>
            </a:r>
          </a:p>
          <a:p>
            <a:pPr lvl="8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Processing module</a:t>
            </a:r>
          </a:p>
          <a:p>
            <a:pPr lvl="8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Application module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Sensor and processing modules : wearable device.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Application module : Android-based mobile device.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9F23-9867-4B35-A5D6-47C323935548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3829" y="246743"/>
            <a:ext cx="47115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WEARABLE HAND DEVICE FOR SIGN LANGUAGE INTERPRETATION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5045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OVERVIEW DESIGN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743" y="1277257"/>
            <a:ext cx="8316686" cy="458651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CB9C-0226-422B-8987-D207ED6D464E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6057" y="232229"/>
            <a:ext cx="47115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WEARABLE HAND DEVICE FOR SIGN LANGUAGE INTERPRETATION</a:t>
            </a:r>
          </a:p>
          <a:p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7924800" y="5950857"/>
            <a:ext cx="4267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Courtesy:https://ieeexplore.ieee.org/document/8314694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09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HARDWARE DESIGN AND SYSTEM FLOW(Contd.)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4343"/>
            <a:ext cx="10972800" cy="476182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Flex sensors and IMU data are collected using an  ArduinoPro Mini328.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Data extracted from sensor data and serve to SVM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28 gesture patterns -  26 alphabets ,</a:t>
            </a:r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a neutral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state and an invalid sign.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Detected sign is transmitted using Bluetooth module.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Recieved  text will display on the screen.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Then text to speech converted into audible form.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86F4-BF2B-4A84-B890-D06FA754D771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2857" y="275771"/>
            <a:ext cx="47115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WEARABLE HAND DEVICE FOR SIGN LANGUAGE INTERPRETATION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349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3677</TotalTime>
  <Words>1923</Words>
  <Application>Microsoft Office PowerPoint</Application>
  <PresentationFormat>Custom</PresentationFormat>
  <Paragraphs>347</Paragraphs>
  <Slides>28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SMART WEARABLE HAND DEVICE FOR SIGN LANGUAGE INTERPRETATION SYSTEM WITH SENSORS FUSION   </vt:lpstr>
      <vt:lpstr>CONTENTS</vt:lpstr>
      <vt:lpstr>INTRODUCTION</vt:lpstr>
      <vt:lpstr>VISION METHOD</vt:lpstr>
      <vt:lpstr>INTRODUCTION(Contd..)</vt:lpstr>
      <vt:lpstr>SYSTEM DESIGN</vt:lpstr>
      <vt:lpstr>HARDWARE DESIGN AND SYSTEM FLOW</vt:lpstr>
      <vt:lpstr>OVERVIEW DESIGN</vt:lpstr>
      <vt:lpstr>HARDWARE DESIGN AND SYSTEM FLOW(Contd.)</vt:lpstr>
      <vt:lpstr>METHODS</vt:lpstr>
      <vt:lpstr>PREPROCESSING</vt:lpstr>
      <vt:lpstr>PREPROCESSING(Contd..)</vt:lpstr>
      <vt:lpstr>FEATURE EXTRACTION</vt:lpstr>
      <vt:lpstr>FEATURE EXTRACTION(Contd..)</vt:lpstr>
      <vt:lpstr>FEATURE EXTRACTION(Contd..)</vt:lpstr>
      <vt:lpstr>FEATURE EXTRACTION(Cont.)</vt:lpstr>
      <vt:lpstr>SVM</vt:lpstr>
      <vt:lpstr> LINEAR CLASSIFIERS</vt:lpstr>
      <vt:lpstr>MAXIMUM MARGIN</vt:lpstr>
      <vt:lpstr>SIGN  CLASSIFIER</vt:lpstr>
      <vt:lpstr>SIGN CLASSIFIER(Cont.)</vt:lpstr>
      <vt:lpstr>RESULT</vt:lpstr>
      <vt:lpstr>RESULT(Cont.)</vt:lpstr>
      <vt:lpstr>SIGN INTERPRETATION</vt:lpstr>
      <vt:lpstr>CONCLUSION</vt:lpstr>
      <vt:lpstr>REFERENCES</vt:lpstr>
      <vt:lpstr>REFERENCES(Contd..)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WEARABLE HAND DEVICE FOR SIGN LANGUAGE INTERPRETATION SYSTEM WITH SENSORS FUSION</dc:title>
  <dc:creator>hp</dc:creator>
  <cp:lastModifiedBy>sreekutty</cp:lastModifiedBy>
  <cp:revision>163</cp:revision>
  <dcterms:created xsi:type="dcterms:W3CDTF">2018-08-07T12:12:15Z</dcterms:created>
  <dcterms:modified xsi:type="dcterms:W3CDTF">2018-09-12T08:10:44Z</dcterms:modified>
</cp:coreProperties>
</file>