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2" r:id="rId3"/>
    <p:sldId id="257" r:id="rId4"/>
    <p:sldId id="259" r:id="rId5"/>
    <p:sldId id="260" r:id="rId6"/>
    <p:sldId id="291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8" r:id="rId19"/>
    <p:sldId id="276" r:id="rId20"/>
    <p:sldId id="277" r:id="rId21"/>
    <p:sldId id="279" r:id="rId22"/>
    <p:sldId id="289" r:id="rId23"/>
    <p:sldId id="290" r:id="rId24"/>
    <p:sldId id="280" r:id="rId25"/>
    <p:sldId id="281" r:id="rId26"/>
    <p:sldId id="293" r:id="rId27"/>
    <p:sldId id="285" r:id="rId28"/>
    <p:sldId id="288" r:id="rId29"/>
    <p:sldId id="286" r:id="rId30"/>
    <p:sldId id="287" r:id="rId31"/>
    <p:sldId id="265" r:id="rId32"/>
    <p:sldId id="282" r:id="rId33"/>
    <p:sldId id="283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deeplearning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4105B-DDFF-4FCF-8716-A6258DA888CD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D70A-AA2A-4FC2-9AD5-DF2B518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6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deeplearning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F688-952F-4B59-A513-C81EBE40D2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A027-139E-4089-BDEA-AFA75135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2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A027-139E-4089-BDEA-AFA7513565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A027-139E-4089-BDEA-AFA7513565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4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A027-139E-4089-BDEA-AFA7513565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2752-912B-44D8-8A8D-EB8B2109F9C2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46C3-44EB-431D-83A4-C14DDFE00D7F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413C-6A3D-438A-AE5D-34D90AA6C3A0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86A9-7DFD-4E05-A6A7-BED78D7F5B45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1760-C37A-49BA-8F0C-9333182E25CF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8A8A-5872-4A96-AF53-AB2B9CAFE1E0}" type="datetime1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774-5F4D-43AF-8A30-F50CE95C1BAA}" type="datetime1">
              <a:rPr lang="en-US" smtClean="0"/>
              <a:t>23-Oct-18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C4C-AF52-4612-8B16-C34492783128}" type="datetime1">
              <a:rPr lang="en-US" smtClean="0"/>
              <a:t>23-Oct-18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63FC-DBC6-4A81-8693-4B5BC7920567}" type="datetime1">
              <a:rPr lang="en-US" smtClean="0"/>
              <a:t>23-Oct-18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102-986C-417D-98CE-B183B83134C2}" type="datetime1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D657-8F39-4853-8A01-22DF59570FBE}" type="datetime1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E919-14DC-49C5-9182-E9AE775EC247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8412-EED9-4E40-BB8F-8E589D03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2.0574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DEEP LEARNING APPLICATIONS IN MEDICAL IMAGE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7782" y="4038600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Sreelakshmi Prasanth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Roll No:60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S7,ComputerScience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MACE,Kothamangalam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October 2018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3733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Unsupervised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the patterns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given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labelled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input variables(X)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given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018" y="592861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Learning Architectures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E35B-B017-4944-B08B-E5F87E7BE358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52400"/>
            <a:ext cx="655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0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Convolutional Neural Networks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ost popular algorithm in image recognition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Unique characteristics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 relationships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BF4E-BF5C-41C3-9FE2-B284C871E3FA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286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Layers of CNN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Convolutional Layer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Rectified Linear Unit Layer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Pooling Layer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Fully Connected Layer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55" y="533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Convolutional Neural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Networks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68D9-A10E-45D6-9B09-294B045E87A3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28600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Convolutional Neural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8"/>
          <a:stretch/>
        </p:blipFill>
        <p:spPr>
          <a:xfrm>
            <a:off x="685800" y="1371600"/>
            <a:ext cx="8077200" cy="4114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85-91E1-49C9-80D3-F410AC7F2111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562657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://www.google.co.in/search?q=convolutional+neural+network&amp;source=lnms&amp;tbm=isch&amp;sa=X&amp;ved=0ahUKEwi0nsaa5PrdAhXWfn0KHZ6SDHIQ_AUIDigB&amp;biw=1366&amp;bih=657</a:t>
            </a:r>
          </a:p>
        </p:txBody>
      </p:sp>
    </p:spTree>
    <p:extLst>
      <p:ext uri="{BB962C8B-B14F-4D97-AF65-F5344CB8AC3E}">
        <p14:creationId xmlns:p14="http://schemas.microsoft.com/office/powerpoint/2010/main" val="19754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5582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Convolutional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 Operation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function is a pixel value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 one is filter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Dot product between two functions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map or Activation map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ECE8-9AF3-4690-86C1-472185D7D445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Convolutional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4572000" cy="3429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8230-EAC9-4890-8800-59C948029151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5410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</a:t>
            </a:r>
            <a:r>
              <a:rPr lang="en-US" sz="1400" dirty="0" err="1"/>
              <a:t>search?q</a:t>
            </a:r>
            <a:r>
              <a:rPr lang="en-US" sz="1400" dirty="0"/>
              <a:t>=</a:t>
            </a:r>
            <a:r>
              <a:rPr lang="en-US" sz="1400" dirty="0" err="1"/>
              <a:t>convolutional+layer&amp;oq</a:t>
            </a:r>
            <a:r>
              <a:rPr lang="en-US" sz="1400" dirty="0"/>
              <a:t>=</a:t>
            </a:r>
            <a:r>
              <a:rPr lang="en-US" sz="1400" dirty="0" err="1"/>
              <a:t>convolutional+layer&amp;aqs</a:t>
            </a:r>
            <a:r>
              <a:rPr lang="en-US" sz="1400" dirty="0"/>
              <a:t>=chrome..69i57j69i60j0l4.6861j0j7&amp;sourceid=</a:t>
            </a:r>
            <a:r>
              <a:rPr lang="en-US" sz="1400" dirty="0" err="1"/>
              <a:t>chrome&amp;ie</a:t>
            </a:r>
            <a:r>
              <a:rPr lang="en-US" sz="1400" dirty="0"/>
              <a:t>=UTF-8</a:t>
            </a:r>
          </a:p>
        </p:txBody>
      </p:sp>
    </p:spTree>
    <p:extLst>
      <p:ext uri="{BB962C8B-B14F-4D97-AF65-F5344CB8AC3E}">
        <p14:creationId xmlns:p14="http://schemas.microsoft.com/office/powerpoint/2010/main" val="41184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Convolutional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convolution operation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output (or feature map) s(t) is defined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I(t) is convolved with a filter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 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s(t) = (I ∗ K)(t)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174-00C2-4325-8968-15C43FF0A825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7364" y="29071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Rectified Linear Unit Layer(RELU)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5" b="720"/>
          <a:stretch/>
        </p:blipFill>
        <p:spPr>
          <a:xfrm>
            <a:off x="914400" y="1316182"/>
            <a:ext cx="7010400" cy="402474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6D5D-E301-4407-A796-34CD9266803F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04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</a:t>
            </a:r>
            <a:r>
              <a:rPr lang="en-US" sz="1400" dirty="0" err="1"/>
              <a:t>search?q</a:t>
            </a:r>
            <a:r>
              <a:rPr lang="en-US" sz="1400" dirty="0"/>
              <a:t>=</a:t>
            </a:r>
            <a:r>
              <a:rPr lang="en-US" sz="1400" dirty="0" err="1"/>
              <a:t>rectifiedlinear+unit+layer&amp;oq</a:t>
            </a:r>
            <a:r>
              <a:rPr lang="en-US" sz="1400" dirty="0"/>
              <a:t>=</a:t>
            </a:r>
            <a:r>
              <a:rPr lang="en-US" sz="1400" dirty="0" err="1"/>
              <a:t>rectifiedlinear+unit+layer&amp;aqs</a:t>
            </a:r>
            <a:r>
              <a:rPr lang="en-US" sz="1400" dirty="0"/>
              <a:t>=chrome..69i57j0.12657j0j7&amp;sourceid=</a:t>
            </a:r>
            <a:r>
              <a:rPr lang="en-US" sz="1400" dirty="0" err="1"/>
              <a:t>chrome&amp;ie</a:t>
            </a:r>
            <a:r>
              <a:rPr lang="en-US" sz="1400" dirty="0"/>
              <a:t>=UTF-8</a:t>
            </a:r>
          </a:p>
        </p:txBody>
      </p:sp>
    </p:spTree>
    <p:extLst>
      <p:ext uri="{BB962C8B-B14F-4D97-AF65-F5344CB8AC3E}">
        <p14:creationId xmlns:p14="http://schemas.microsoft.com/office/powerpoint/2010/main" val="12383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832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Pooling Layer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Inserted between Convolutional and RELU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Max-pooling is most commonly used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Stride length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Larger stride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F1E1-D3B8-44A6-846C-6A6908A56A04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524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Pooling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5" y="1752600"/>
            <a:ext cx="7240010" cy="324425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6F1-370D-4BF8-B09F-B47923C6050E}" type="datetime1">
              <a:rPr lang="en-US" smtClean="0"/>
              <a:t>23-Oct-18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764" y="5239432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://www.google.co.in/search?q=poolinglayer&amp;source=lnms&amp;tbm=isch&amp;sa=X&amp;ved=0ahUKEwi2j6Ph5frdAhVSU30KHblDAl8Q_AUIECgD&amp;biw=1366&amp;bih=657</a:t>
            </a:r>
          </a:p>
        </p:txBody>
      </p:sp>
    </p:spTree>
    <p:extLst>
      <p:ext uri="{BB962C8B-B14F-4D97-AF65-F5344CB8AC3E}">
        <p14:creationId xmlns:p14="http://schemas.microsoft.com/office/powerpoint/2010/main" val="2441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 Health Record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Method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Method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Artificial Neural Network in medicine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Architectures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Convolutional Neural Network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Layers of CNN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Unsupervised Learning Models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F7D-4B56-4D42-880A-B46350DFDDC3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Pooling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Reduces the spatial dimension of the feature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educes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simplifies the overall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computational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network 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567D-974C-4C7A-A436-CD7E242B332F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93964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Fully Connected Layer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softmax activation function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a probability score for classification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based on training dataset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D677-4D80-4A2E-A0AF-94093160FF86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831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Fully Connected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" y="1059873"/>
            <a:ext cx="7391400" cy="4648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8C66-9F94-4192-8E6A-A3C9E524B903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5638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://www.google.co.in/search?q=fully+connected+layer&amp;source=lnms&amp;tbm=isch&amp;sa=X&amp;ved=0ahUKEwiMscK75vrdAhXDfisKHQ7KAdYQ_AUIDigB&amp;biw=1366&amp;bih=657</a:t>
            </a:r>
          </a:p>
        </p:txBody>
      </p:sp>
    </p:spTree>
    <p:extLst>
      <p:ext uri="{BB962C8B-B14F-4D97-AF65-F5344CB8AC3E}">
        <p14:creationId xmlns:p14="http://schemas.microsoft.com/office/powerpoint/2010/main" val="26878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696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184B-5882-4624-96A8-0698C82B8F96}" type="datetime1">
              <a:rPr lang="en-US" smtClean="0"/>
              <a:t>23-Oct-18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8709" y="228599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2133600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://www.google.co.in/search?q=fully+connected+layer&amp;oq=fully&amp;aqs=chrome.1.0l2j69i59j35i39j0l2.3837j0j7&amp;sourceid=chrome&amp;ie=UTF-8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810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Fully Connected Layer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Unsupervised Learning Models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Autoencoders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detectors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earn codings in an unsupervised manner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model dimensionality and complexity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new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input training data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Unique architectural feature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7271-3A8B-47FD-A91E-F083BA687BBA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Denoising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Autoencoders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Sparse Autoencoders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4191000" cy="266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E8AC-22F9-40F6-A696-4190DD109D77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7620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Autoencoders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6350" y="3117134"/>
            <a:ext cx="369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Courtesy:https</a:t>
            </a:r>
            <a:r>
              <a:rPr lang="en-US" sz="1200" dirty="0"/>
              <a:t>://www.google.co.in/search?q=autoencoders&amp;source=lnms&amp;tbm=isch&amp;sa=X&amp;ved=0ahUKEwj8y-6R5_rdAhVOU30KHZTpC9sQ_AUIDygC&amp;biw=1366&amp;bih=657</a:t>
            </a:r>
          </a:p>
        </p:txBody>
      </p:sp>
    </p:spTree>
    <p:extLst>
      <p:ext uri="{BB962C8B-B14F-4D97-AF65-F5344CB8AC3E}">
        <p14:creationId xmlns:p14="http://schemas.microsoft.com/office/powerpoint/2010/main" val="38234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Restricted Boltzmann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seful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dimensionality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reduction and classification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RBMs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shallow, two-layer neural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isible or input  layer and hidden layer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no intra-layer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RBM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machines 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in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belief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networks.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889E-216E-425F-AFA3-3C7EB25F8B60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92241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372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Restricted Boltzmann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3"/>
          <a:stretch/>
        </p:blipFill>
        <p:spPr>
          <a:xfrm>
            <a:off x="1828800" y="1828800"/>
            <a:ext cx="5410200" cy="27073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9F87-4981-4D8A-A5CA-A87784B8E2FB}" type="datetime1">
              <a:rPr lang="en-US" smtClean="0"/>
              <a:t>23-Oct-18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168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5257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</a:t>
            </a:r>
            <a:r>
              <a:rPr lang="en-US" sz="1400" dirty="0" err="1"/>
              <a:t>search?q</a:t>
            </a:r>
            <a:r>
              <a:rPr lang="en-US" sz="1400" dirty="0"/>
              <a:t>=</a:t>
            </a:r>
            <a:r>
              <a:rPr lang="en-US" sz="1400" dirty="0" err="1"/>
              <a:t>restricted+boltzmann+machine&amp;oq</a:t>
            </a:r>
            <a:r>
              <a:rPr lang="en-US" sz="1400" dirty="0"/>
              <a:t>=</a:t>
            </a:r>
            <a:r>
              <a:rPr lang="en-US" sz="1400" dirty="0" err="1"/>
              <a:t>restricted+boltzmann+machine</a:t>
            </a:r>
            <a:r>
              <a:rPr lang="en-US" sz="1400" dirty="0"/>
              <a:t>+&amp;</a:t>
            </a:r>
            <a:r>
              <a:rPr lang="en-US" sz="1400" dirty="0" err="1"/>
              <a:t>aqs</a:t>
            </a:r>
            <a:r>
              <a:rPr lang="en-US" sz="1400" dirty="0"/>
              <a:t>=chrome..69i57j69i59l2j69i60l2j0.17716j0j7&amp;sourceid=</a:t>
            </a:r>
            <a:r>
              <a:rPr lang="en-US" sz="1400" dirty="0" err="1"/>
              <a:t>chrome&amp;ie</a:t>
            </a:r>
            <a:r>
              <a:rPr lang="en-US" sz="1400" dirty="0"/>
              <a:t>=UTF-8</a:t>
            </a:r>
          </a:p>
        </p:txBody>
      </p:sp>
    </p:spTree>
    <p:extLst>
      <p:ext uri="{BB962C8B-B14F-4D97-AF65-F5344CB8AC3E}">
        <p14:creationId xmlns:p14="http://schemas.microsoft.com/office/powerpoint/2010/main" val="31134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Generative Adversarial Networks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685-0A0D-46E0-8EF1-D27B912794BD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28</a:t>
            </a:fld>
            <a:endParaRPr lang="en-US"/>
          </a:p>
        </p:txBody>
      </p:sp>
      <p:sp>
        <p:nvSpPr>
          <p:cNvPr id="6" name="AutoShape 2" descr="GAN sche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GAN sch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16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2774" y="160337"/>
            <a:ext cx="57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375" y="5524500"/>
            <a:ext cx="784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Courtesy:https</a:t>
            </a:r>
            <a:r>
              <a:rPr lang="en-US" sz="1400" dirty="0"/>
              <a:t>://www.google.co.in/search?q=general+adversarial+networks&amp;oq=general+adversi&amp;aqs=chrome.1.69i57j0l5.8470j0j7&amp;sourceid=chrome&amp;ie=UTF-8</a:t>
            </a:r>
          </a:p>
        </p:txBody>
      </p:sp>
    </p:spTree>
    <p:extLst>
      <p:ext uri="{BB962C8B-B14F-4D97-AF65-F5344CB8AC3E}">
        <p14:creationId xmlns:p14="http://schemas.microsoft.com/office/powerpoint/2010/main" val="40009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1)Image Detection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rgan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detection from a given complex dataset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detect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Cerebral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icrobleeds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(CMBs) from MRI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2)Image Registration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Superimposing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two or more images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Display their information in the same image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6F26-5C27-4889-BA8F-80FA761BF775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623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543800" cy="655638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EHR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electronic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health record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(EHR) contains patient health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includes Digital medical images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modalities of digital medical imaging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- Ultrasound(US)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- X-ray 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-Computed Tomography(CT) Scans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Magnetic-Resonance imaging(MRI)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28600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D14-090E-4A48-BC62-0DA6BEC606AD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3)Image Segmentation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Segmentation of GM, WM, and CSP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Multimodal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Brain Tumor Image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Segmentation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MR Brain Image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Segmentation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ardiac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MR Left Ventricle (LV) segmentation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17EB-0203-4219-8815-ED284535740E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5393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labelled datasets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reception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Applications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Content-based image retrieval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report or Caption Generation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CEED-2AA4-4B4F-859B-80D05C80B115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04799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1] C.-J. Hsiao, E. Hing, and J. Ashman, ‘‘Trends in electronic health record system use among office-based physicians: United states, 2007–2012,’’ Nat. Health Stat. Rep., vol. 75, pp. 1–18, May 2014.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2] R. Smith-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Bindman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et al., ‘‘Use of diagnostic imaging studies and associated radiation exposure for patients enrolled in large integrated health care systems, 1996–2010,’’ JAMA, vol. 307, no. 22, pp. 2400–2409, 2012.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3] E. H.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Shortliffe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Computer-Based Medical Consultations: MYCIN, vol. 2. New York, NY, USA: Elsevier, 1976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BA8-1A6A-41FB-975B-D7F937131FEB}" type="datetime1">
              <a:rPr lang="en-US" smtClean="0"/>
              <a:t>23-Oct-18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28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287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4] G.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Litjens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et al. (Jun. 2017). ‘‘A survey on deep learning in medical image analysis.’’ [Online]. Available: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https://arxiv.org/abs/1702.05747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5] W. S. McCulloch and W. Pitts, ‘‘A logical calculus of the ideas immanent in nervous activity,’’ Bull. Math. Biol., vol. 5, nos. 4, pp. 115–133, 1943.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6] F. Rosenblatt, ‘‘The perceptron: A probabilistic model for information storage and organization in the brain,’’ Psychol. Rev., vol. 65, no. 6, pp. 365–386, 1958.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E6CB-F959-4924-9ECD-2A6467C85635}" type="datetime1">
              <a:rPr lang="en-US" smtClean="0"/>
              <a:t>23-Oct-18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4A55-91C6-4F5E-B282-7CE6B8CE52AD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400" y="4800600"/>
            <a:ext cx="7010400" cy="1447800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         FIGURE . </a:t>
            </a:r>
            <a:r>
              <a:rPr lang="en-US" sz="2000" dirty="0"/>
              <a:t>A collage of images depicting medical </a:t>
            </a:r>
            <a:r>
              <a:rPr lang="en-US" sz="2000" dirty="0" smtClean="0"/>
              <a:t>images</a:t>
            </a:r>
            <a:endParaRPr lang="en-US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674132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EHR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286A-C740-471C-9C04-5878FC3AE08A}" type="datetime1">
              <a:rPr lang="en-US" smtClean="0"/>
              <a:t>23-Oct-18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2860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Deep Learning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715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https://www.google.co.in/search?q=electronic+health+records&amp;source=lnms&amp;tbm=isch&amp;sa=X&amp;ved=0ahUKEwjBzOnV6PrdAhUDVH0KHRLAAPUQ_AUIDygC</a:t>
            </a:r>
          </a:p>
        </p:txBody>
      </p:sp>
    </p:spTree>
    <p:extLst>
      <p:ext uri="{BB962C8B-B14F-4D97-AF65-F5344CB8AC3E}">
        <p14:creationId xmlns:p14="http://schemas.microsoft.com/office/powerpoint/2010/main" val="10062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486"/>
            <a:ext cx="8229600" cy="44006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urrently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analysed by radiologists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Years and Financial cost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Delays or erroneous diagnosis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accurate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7620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</a:t>
            </a:r>
            <a:r>
              <a:rPr lang="en-US" sz="4000" dirty="0" smtClean="0"/>
              <a:t> 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BE58-EF88-4250-9692-87BA0CF65EB0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35573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METHOD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221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Machine Learning Algorithm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Artificial Neural Network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Techniques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548-2FC4-4E31-887A-CAA42B6B5A91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6300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processing paradigm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Highly inter-connected processing elements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ANN,like people,learn by example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Cannot be programmed to perform a task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733133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Neural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90F-1313-4704-AC73-78370F94BF66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28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  <a:p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05599"/>
            <a:ext cx="8991600" cy="8358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Neural Network in Medicine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76400"/>
            <a:ext cx="8305800" cy="4525963"/>
          </a:xfrm>
        </p:spPr>
        <p:txBody>
          <a:bodyPr lIns="18288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learn by example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set of examples are needed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xamples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to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selected carefully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npredictable operation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509-6C38-4036-9D8A-22E6C1AFBBC9}" type="datetime1">
              <a:rPr lang="en-US" smtClean="0"/>
              <a:t>23-Oct-18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286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Machine learning Architectures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 Models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Labelled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training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 object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a desired output value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F9F8-671C-4D9C-A1BA-D6F08260176B}" type="datetime1">
              <a:rPr lang="en-US" smtClean="0"/>
              <a:t>23-Oct-18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8412-EED9-4E40-BB8F-8E589D037BA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772" y="159328"/>
            <a:ext cx="522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Deep Learning Applications in Medical Image Analysis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CSE,MACE,Kothamangalam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1183</Words>
  <Application>Microsoft Office PowerPoint</Application>
  <PresentationFormat>On-screen Show (4:3)</PresentationFormat>
  <Paragraphs>314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DEEP LEARNING APPLICATIONS IN MEDICAL IMAGE ANALYSIS</vt:lpstr>
      <vt:lpstr>CONTENTS</vt:lpstr>
      <vt:lpstr>EHR</vt:lpstr>
      <vt:lpstr>PowerPoint Presentation</vt:lpstr>
      <vt:lpstr>PowerPoint Presentation</vt:lpstr>
      <vt:lpstr>PROPOSED METHOD</vt:lpstr>
      <vt:lpstr>PowerPoint Presentation</vt:lpstr>
      <vt:lpstr>  Artificial Neural Network in Medicine</vt:lpstr>
      <vt:lpstr>Machine learning Architectures</vt:lpstr>
      <vt:lpstr>PowerPoint Presentation</vt:lpstr>
      <vt:lpstr>Convolutional Neural Networks</vt:lpstr>
      <vt:lpstr>PowerPoint Presentation</vt:lpstr>
      <vt:lpstr>Convolutional Neural Networks</vt:lpstr>
      <vt:lpstr>         Convolutional Layer</vt:lpstr>
      <vt:lpstr>Convolutional Layer(contd..)</vt:lpstr>
      <vt:lpstr>Convolutional Layer(contd..)</vt:lpstr>
      <vt:lpstr>Rectified Linear Unit Layer(RELU)</vt:lpstr>
      <vt:lpstr>Pooling Layer</vt:lpstr>
      <vt:lpstr>Pooling Layer(contd..)</vt:lpstr>
      <vt:lpstr>Pooling Layer(contd..)</vt:lpstr>
      <vt:lpstr>Fully Connected Layer</vt:lpstr>
      <vt:lpstr>Fully Connected Layer(contd..)</vt:lpstr>
      <vt:lpstr>PowerPoint Presentation</vt:lpstr>
      <vt:lpstr>Unsupervised Learning Models</vt:lpstr>
      <vt:lpstr>PowerPoint Presentation</vt:lpstr>
      <vt:lpstr>Restricted Boltzmann Machines</vt:lpstr>
      <vt:lpstr>Restricted Boltzmann Machines(contd..)</vt:lpstr>
      <vt:lpstr>Generative Adversarial Networks </vt:lpstr>
      <vt:lpstr>Applications</vt:lpstr>
      <vt:lpstr>Applications(contd..)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APPLICATIONS IN MEDICAL IMAGE ANALYSIS</dc:title>
  <dc:creator>Prasanth_</dc:creator>
  <cp:lastModifiedBy>Prasanth_</cp:lastModifiedBy>
  <cp:revision>217</cp:revision>
  <dcterms:created xsi:type="dcterms:W3CDTF">2018-08-28T14:50:27Z</dcterms:created>
  <dcterms:modified xsi:type="dcterms:W3CDTF">2018-10-23T17:39:00Z</dcterms:modified>
</cp:coreProperties>
</file>