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3" r:id="rId5"/>
    <p:sldId id="264" r:id="rId6"/>
    <p:sldId id="281" r:id="rId7"/>
    <p:sldId id="282" r:id="rId8"/>
    <p:sldId id="295" r:id="rId9"/>
    <p:sldId id="290" r:id="rId10"/>
    <p:sldId id="287" r:id="rId11"/>
    <p:sldId id="291" r:id="rId12"/>
    <p:sldId id="265" r:id="rId13"/>
    <p:sldId id="283" r:id="rId14"/>
    <p:sldId id="266" r:id="rId15"/>
    <p:sldId id="284" r:id="rId16"/>
    <p:sldId id="267" r:id="rId17"/>
    <p:sldId id="279" r:id="rId18"/>
    <p:sldId id="274" r:id="rId19"/>
    <p:sldId id="271" r:id="rId20"/>
    <p:sldId id="285" r:id="rId21"/>
    <p:sldId id="272" r:id="rId22"/>
    <p:sldId id="292" r:id="rId23"/>
    <p:sldId id="293" r:id="rId24"/>
    <p:sldId id="294" r:id="rId25"/>
    <p:sldId id="269" r:id="rId26"/>
    <p:sldId id="280" r:id="rId27"/>
    <p:sldId id="270" r:id="rId28"/>
    <p:sldId id="286" r:id="rId29"/>
    <p:sldId id="259" r:id="rId30"/>
    <p:sldId id="260" r:id="rId31"/>
    <p:sldId id="261" r:id="rId32"/>
    <p:sldId id="26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0000" autoAdjust="0"/>
  </p:normalViewPr>
  <p:slideViewPr>
    <p:cSldViewPr snapToGrid="0">
      <p:cViewPr varScale="1">
        <p:scale>
          <a:sx n="61" d="100"/>
          <a:sy n="61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26B85-5704-4787-A2FC-D0A7068E8BE6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9CAF0-15B5-4366-971D-E8E0A6095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02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0" dirty="0" smtClean="0"/>
              <a:t>Commonly applied to analysing visual imagery.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0" dirty="0" smtClean="0"/>
              <a:t>Input layer, output layer , hidden layers (</a:t>
            </a:r>
            <a:r>
              <a:rPr lang="en-IN" b="0" dirty="0" err="1" smtClean="0"/>
              <a:t>conv</a:t>
            </a:r>
            <a:r>
              <a:rPr lang="en-IN" b="0" dirty="0" smtClean="0"/>
              <a:t>, pool, FC)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CAF0-15B5-4366-971D-E8E0A6095CF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34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CAF0-15B5-4366-971D-E8E0A6095CF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57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spatial extent of this connectivity is a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called the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receptive field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neuron (equivalently this is the filter size).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CAF0-15B5-4366-971D-E8E0A6095CF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275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practice during backpropagation, every neuron in the volume will compute the gradient for its weights, but these gradients will be added up across each depth slice and only update a single set of weights per slice.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CAF0-15B5-4366-971D-E8E0A6095CF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2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http://cs231n.github.io/convolutional-networks/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CAF0-15B5-4366-971D-E8E0A6095CF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66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imageNet</a:t>
            </a:r>
            <a:r>
              <a:rPr lang="en-IN" dirty="0" smtClean="0"/>
              <a:t> project is a large visual database designed for use in visual object recognition software research.</a:t>
            </a:r>
          </a:p>
          <a:p>
            <a:endParaRPr lang="en-IN" dirty="0" smtClean="0"/>
          </a:p>
          <a:p>
            <a:r>
              <a:rPr lang="en-IN" dirty="0" smtClean="0"/>
              <a:t> The ImageNet project runs an annual software contest, the </a:t>
            </a:r>
            <a:r>
              <a:rPr lang="en-IN" b="1" dirty="0" smtClean="0"/>
              <a:t>ImageNet Large Scale Visual Recognition Challenge (ILSVRC) </a:t>
            </a:r>
            <a:r>
              <a:rPr lang="en-IN" b="0" dirty="0" smtClean="0"/>
              <a:t>.</a:t>
            </a:r>
          </a:p>
          <a:p>
            <a:endParaRPr lang="en-IN" b="0" dirty="0" smtClean="0"/>
          </a:p>
          <a:p>
            <a:r>
              <a:rPr lang="en-IN" b="0" dirty="0" smtClean="0"/>
              <a:t>GoogleNet top error rate</a:t>
            </a:r>
            <a:r>
              <a:rPr lang="en-IN" b="0" baseline="0" dirty="0" smtClean="0"/>
              <a:t> of 6.67%. Their architecture consisted of a 22 layer deep CNN but reduced the number of parameters from 60 million (AlexNet) to 4 million.</a:t>
            </a:r>
          </a:p>
          <a:p>
            <a:endParaRPr lang="en-IN" b="0" baseline="0" dirty="0" smtClean="0"/>
          </a:p>
          <a:p>
            <a:r>
              <a:rPr lang="en-IN" b="0" baseline="0" dirty="0" smtClean="0"/>
              <a:t>AlexNet error rate 15%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CAF0-15B5-4366-971D-E8E0A6095CF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57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convolutions of different size to capture details at different scales.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Deep neural networks – computationally expensive. 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the no</a:t>
            </a:r>
            <a:r>
              <a:rPr lang="en-GB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input channels by adding an extra 1x1 convolution, before 3x3 and 5x5.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CAF0-15B5-4366-971D-E8E0A6095CF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275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CAF0-15B5-4366-971D-E8E0A6095CF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900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Accuracy </a:t>
            </a:r>
          </a:p>
          <a:p>
            <a:r>
              <a:rPr lang="en-IN" dirty="0" smtClean="0"/>
              <a:t>Accuracy = ( true positive + true negative ) / N		N : total no of</a:t>
            </a:r>
            <a:r>
              <a:rPr lang="en-IN" baseline="0" dirty="0" smtClean="0"/>
              <a:t> data</a:t>
            </a:r>
            <a:endParaRPr lang="en-IN" dirty="0" smtClean="0"/>
          </a:p>
          <a:p>
            <a:r>
              <a:rPr lang="en-IN" b="1" dirty="0" smtClean="0"/>
              <a:t>Precision – out of those predicted positive, how many are actual positive</a:t>
            </a:r>
          </a:p>
          <a:p>
            <a:r>
              <a:rPr lang="en-IN" dirty="0" smtClean="0"/>
              <a:t>Precision = true positive / ( true positive + false positive )</a:t>
            </a:r>
          </a:p>
          <a:p>
            <a:r>
              <a:rPr lang="en-IN" b="1" dirty="0" smtClean="0"/>
              <a:t>Recall</a:t>
            </a:r>
          </a:p>
          <a:p>
            <a:r>
              <a:rPr lang="en-IN" dirty="0" smtClean="0"/>
              <a:t>Recall = true positive / ( true positive + false negative 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CAF0-15B5-4366-971D-E8E0A6095CF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51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791-682C-41E8-B136-EEDB1AC07A7E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68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0019-E0DC-400D-A660-0067712E8185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9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2361-6494-4D78-A2AE-8605524B2465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04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3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0D5E-A692-4CFD-8D19-E169565B7822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4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84B6-4CD7-4984-A50E-425646F01974}" type="datetime1">
              <a:rPr lang="en-IN" smtClean="0"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27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37A-3EC3-4B10-B10F-B305040E5A10}" type="datetime1">
              <a:rPr lang="en-IN" smtClean="0"/>
              <a:t>31-10-2018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4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7DA-0C94-45BA-BACA-634723DE5A80}" type="datetime1">
              <a:rPr lang="en-IN" smtClean="0"/>
              <a:t>31-10-2018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4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F20F-08DB-481F-8B2C-278B42D4327A}" type="datetime1">
              <a:rPr lang="en-IN" smtClean="0"/>
              <a:t>31-10-2018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66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C5B7-196E-4AF1-B49D-629F638A3AD9}" type="datetime1">
              <a:rPr lang="en-IN" smtClean="0"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34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E8EA-FB19-4982-9ED4-3F68BCCED481}" type="datetime1">
              <a:rPr lang="en-IN" smtClean="0"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82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BB49-17A4-4217-B507-A87040278CF3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FEB12-67D0-493C-A392-95D150E7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2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64923"/>
            <a:ext cx="9144000" cy="1704058"/>
          </a:xfrm>
        </p:spPr>
        <p:txBody>
          <a:bodyPr>
            <a:normAutofit fontScale="92500" lnSpcReduction="20000"/>
          </a:bodyPr>
          <a:lstStyle/>
          <a:p>
            <a:r>
              <a:rPr lang="en-IN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Sterin Jolly</a:t>
            </a: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S7 CSE </a:t>
            </a:r>
            <a:r>
              <a:rPr lang="en-I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Roll No: 61</a:t>
            </a: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 College Of Engineering, Kothamangalam</a:t>
            </a: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I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October 2018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00" y="1030289"/>
            <a:ext cx="9144000" cy="23182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BASED FIRE DETECTION IN SURVEILLANCE VIDEOS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0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--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filters used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Stride -- no. of pixels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ilter slides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-- controls how filter convolves around input volume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 Padding -- pads input volume with zeroes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(weight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-- extracts information from original image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map / feature map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10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6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SHARING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the number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feature is useful to compute at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at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(x2,y2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size [55x55x96] has 96 depth slices, each of size [55x55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 in each depth slice to use the same weights and bias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11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CONVOLVING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57650" cy="3657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12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3" y="1690688"/>
            <a:ext cx="7512627" cy="3657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42458" y="5616442"/>
            <a:ext cx="695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https://medium.com/technologymadeeasy/the-best-explanation-of-convolutional-neural-networks-on-the-internet-fbb8b1ad5df8</a:t>
            </a:r>
          </a:p>
        </p:txBody>
      </p:sp>
    </p:spTree>
    <p:extLst>
      <p:ext uri="{BB962C8B-B14F-4D97-AF65-F5344CB8AC3E}">
        <p14:creationId xmlns:p14="http://schemas.microsoft.com/office/powerpoint/2010/main" val="34253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CONVOLVING(Contd.)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61" y="1856515"/>
            <a:ext cx="6819900" cy="36385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13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842458" y="5616442"/>
            <a:ext cx="695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https://medium.com/technologymadeeasy/the-best-explanation-of-convolutional-neural-networks-on-the-internet-fbb8b1ad5df8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19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2)POOLING LAYERS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 insert a Pooling layer in-between successive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Progressively reduce spatial size of representation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amount of parameters and computation 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on each feature map independently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pooling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14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793" y="1304133"/>
            <a:ext cx="6867525" cy="3886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15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842458" y="5616442"/>
            <a:ext cx="695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https://medium.com/technologymadeeasy/the-best-explanation-of-convolutional-neural-networks-on-the-internet-fbb8b1ad5df8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359" y="2664372"/>
            <a:ext cx="501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Volume = W1 x H1 X D1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359" y="3247233"/>
            <a:ext cx="501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Volume = W2 x H2 X D2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228" y="3957173"/>
            <a:ext cx="5013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W2= (W1-F)/S+1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H2= (H1-F)/S+1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D2= D1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9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3)FULLY CONNECTED LAYER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normal neural network layer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neurons at end of CNN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connections to all activations in previous layer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16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CNN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analysis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Gesture Classification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17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0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– FIRE			INPUT -NORMAL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18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-12879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54839" y="6195361"/>
            <a:ext cx="5937161" cy="167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Courtesy: https://ieeexplore.ieee.org/document/8307064/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" y="1371567"/>
            <a:ext cx="3117850" cy="2367801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3786700"/>
            <a:ext cx="2978150" cy="23738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76" y="1474011"/>
            <a:ext cx="3051176" cy="23097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48" y="3837249"/>
            <a:ext cx="3004104" cy="22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FIRE DETECTION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GoogleNet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layers : 100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main convolutions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max pooling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inception layers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19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-12879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529" y="2811474"/>
            <a:ext cx="6645271" cy="2379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6000" y="6117401"/>
            <a:ext cx="5937161" cy="167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Courtesy: https://ieeexplore.ieee.org/document/8307064/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CNN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Detection using CNN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Effects against different attacks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4B9C-3228-460A-9A70-E18A7A2A2A7E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2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FIRE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: 224 x 224 x 3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Stride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size : 7 x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filters : 64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112x 112 x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Pooling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: 112 x 112 x 64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Stride : 2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size : 3 x 3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20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6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GOOGLENET (INCEPTION)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GoogleNet and not AlexNet?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ILSVRC 2014 winner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classification accuracy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sized model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Suitability of implementation on FPGAs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21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approximates a sparse CNN with a normal dense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convolutions of different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(5X5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3X3, 1X1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22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38" y="2978150"/>
            <a:ext cx="6438900" cy="33337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GOOGLENET (Contd.)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9942" y="5530632"/>
            <a:ext cx="530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Courtesy: https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://cv-tricks.com/cnn/understand-resnet-alexnet-vgg-inception</a:t>
            </a:r>
            <a:r>
              <a:rPr lang="en-IN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865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FIRE DETECTION(Contd.)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834356"/>
            <a:ext cx="10039350" cy="43338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23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54839" y="6195361"/>
            <a:ext cx="5937161" cy="167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Courtesy: https://ieeexplore.ieee.org/document/8307064/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 FUNCTION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very last layer in a neural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 activation function.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layer 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into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distribution.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0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69" y="490878"/>
            <a:ext cx="8822028" cy="586547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25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93183" y="1043189"/>
            <a:ext cx="2962141" cy="669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FIRE DETECTION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6117401"/>
            <a:ext cx="5937161" cy="167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Courtesy: https://ieeexplore.ieee.org/document/8307064/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videos : 14 fire &amp; 17 normal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: 93.55%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alarms : 11.67%</a:t>
            </a:r>
          </a:p>
          <a:p>
            <a:pPr marL="0" indent="0">
              <a:buNone/>
            </a:pP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2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226 images : 119 fire &amp; 107 normal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: 0.86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: 0.98</a:t>
            </a:r>
          </a:p>
          <a:p>
            <a:pPr marL="0" indent="0">
              <a:buNone/>
            </a:pP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26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1" y="1350067"/>
            <a:ext cx="9175392" cy="47181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27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54839" y="6188925"/>
            <a:ext cx="5937161" cy="167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Courtesy: https://ieeexplore.ieee.org/document/8307064/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28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ON PERFORMANCE AGAINST DIFFERENT ATTACKS 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 classifies distorted fire images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fire-coloured regions as normal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detection possible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presence of noise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reasonable distance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mount of fire is small</a:t>
            </a:r>
          </a:p>
          <a:p>
            <a:pPr lvl="1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28" y="2528047"/>
            <a:ext cx="4018972" cy="27075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54839" y="6188925"/>
            <a:ext cx="5937161" cy="167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Courtesy: https://ieeexplore.ieee.org/document/8307064/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4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DL architecture with CNN framework for fire detection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Trained a model similar to GoogleNet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accuracy and computational complexity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no of false warnings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A427-E139-4FE6-AD57-8084304BC5FA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29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fire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at early stage can reduce fire disasters.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proper fire detection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surveillance system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 system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smart surveillance</a:t>
            </a:r>
          </a:p>
          <a:p>
            <a:pPr marL="457200" lvl="1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2F54-E5BE-462D-9B87-15AA21AB45DD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3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K. Muhammad, R. Hamza, J. Ahmad, J.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Lloret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H. H. Ge Wang, and S. W.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‘‘secure surveillance framework for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using probabilistic image encryption,’’ IEEE Trans. Ind. Inform., to be published,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https://doi.org/10.1109/TII.2018.2791944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K. Muhammad, J. Ahmad, and S. W.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‘‘Early fire detection using convolutional neural networks during surveillance for effective disaster management,’’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Neurocomputing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288, pp. 30–42, May 2018. [Online]. Available: https://www.sciencedirect.com/science/article/pii/ S0925231217319203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J. Choi and J. Y. Choi, ‘‘An integrated framework for 24-hours fire detection,’’ in Proc. Eur. Conf.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Vis., 2016, pp. 463–479.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H. J. G. Haynes. (2016). Fire Loss in the United States During 2015. [Online]. Available: http://www.nfpa.org/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876C-893D-4F2B-B558-EC6A3026467E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30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C.-B. Liu and N. Ahuja, ‘‘Vision based fire detection,’’ in Proc. 17th Int. Conf. Pattern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(ICPR), Aug. 2004, pp. 134–137.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T.-H. Chen, P.-H. Wu, and Y.-C.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Chiou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‘‘An early fire-detection method based on image processing,’’ in Proc. Int. Conf. Image Process. (ICIP), Oct. 2004, pp. 1707–1710.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 B. U.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Töreyin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Dedeoğlu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Güdükbay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E.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Çetin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‘‘Computer vision based method for real-time fire and flame detection,’’ Pattern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Lett., vol. 27, pp. 49–58, Jan. 2006.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J. Choi and J. Y. Choi, ‘‘Patch-based fire detection with online outlier learning,’’ in Proc. 12th IEEE Int. Conf. Adv. Video Signal Based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Surveill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(AVSS), Aug. 2015, pp. 1–6.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22D6-E72D-4A2B-800A-BDE87C3B1574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31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5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B67E-A752-4D0F-B4C6-1367224FE52A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32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Pixel-level</a:t>
            </a:r>
          </a:p>
          <a:p>
            <a:pPr marL="457200" lvl="1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Blob-level</a:t>
            </a:r>
          </a:p>
          <a:p>
            <a:pPr marL="457200" lvl="1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Patch-level</a:t>
            </a:r>
          </a:p>
          <a:p>
            <a:pPr marL="457200" lvl="1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 and HSI colour models</a:t>
            </a:r>
          </a:p>
          <a:p>
            <a:pPr marL="457200" lvl="1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4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6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feed-forward artificial neural network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up of </a:t>
            </a:r>
            <a:r>
              <a:rPr lang="en-I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neurons 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neural networks,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-&gt; multi-channelled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5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233" y="2871537"/>
            <a:ext cx="3335767" cy="36037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4870" y="5530632"/>
            <a:ext cx="639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https://medium.com/technologymadeeasy/the-best-explanation-of-convolutional-neural-networks-on-the-internet-fbb8b1ad5df8</a:t>
            </a:r>
          </a:p>
        </p:txBody>
      </p:sp>
    </p:spTree>
    <p:extLst>
      <p:ext uri="{BB962C8B-B14F-4D97-AF65-F5344CB8AC3E}">
        <p14:creationId xmlns:p14="http://schemas.microsoft.com/office/powerpoint/2010/main" val="10727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 OF CNN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</a:p>
          <a:p>
            <a:pPr marL="0" indent="0">
              <a:buNone/>
            </a:pP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  <a:p>
            <a:pPr marL="0" indent="0">
              <a:buNone/>
            </a:pP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6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05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CONVOLUTIONAL LAYER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building block of CNN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of independent filters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in sequence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7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577" y="5665569"/>
            <a:ext cx="661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https</a:t>
            </a:r>
            <a:r>
              <a:rPr lang="en-IN" dirty="0"/>
              <a:t>://www.analyticsvidhya.com/blog/2017/06/architecture-of-convolutional-neural-networks-simplified-demystified/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06" y="3183658"/>
            <a:ext cx="5987794" cy="15948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06" y="3153665"/>
            <a:ext cx="6157361" cy="15948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144" y="3153665"/>
            <a:ext cx="6337279" cy="15948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06" y="3153665"/>
            <a:ext cx="5860934" cy="159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7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LAYER(Contd.)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58" y="2326105"/>
            <a:ext cx="8357683" cy="294101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8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88577" y="5665569"/>
            <a:ext cx="661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https</a:t>
            </a:r>
            <a:r>
              <a:rPr lang="en-IN" dirty="0"/>
              <a:t>://www.analyticsvidhya.com/blog/2017/06/architecture-of-convolutional-neural-networks-simplified-demystified/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CONNECTIVITY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connect each neuron to only a local region of the input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Receptive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 (filter size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volume =  ((W – F + 2P ) / S ) + 1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output volume depends on: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Stride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940-9AEA-4075-B9B6-7600C35DF8A7}" type="datetime1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CSE, MACE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EB12-67D0-493C-A392-95D150E71398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130" y="2610978"/>
            <a:ext cx="3223539" cy="32616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36932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FIRE DETECTION IN SURVEILLANCE VIDEOS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0142" y="5701627"/>
            <a:ext cx="387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Courtesy:http</a:t>
            </a:r>
            <a:r>
              <a:rPr lang="en-IN" dirty="0"/>
              <a:t>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14633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1637</Words>
  <Application>Microsoft Office PowerPoint</Application>
  <PresentationFormat>Widescreen</PresentationFormat>
  <Paragraphs>359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CONTENTS</vt:lpstr>
      <vt:lpstr>INTRODUCTION</vt:lpstr>
      <vt:lpstr>EXISTING METHODS</vt:lpstr>
      <vt:lpstr>CNN ARCHITECTURE</vt:lpstr>
      <vt:lpstr>LAYERS OF CNN</vt:lpstr>
      <vt:lpstr>1) CONVOLUTIONAL LAYER</vt:lpstr>
      <vt:lpstr>CONVOLUTIONAL LAYER(Contd.)</vt:lpstr>
      <vt:lpstr>LOCAL CONNECTIVITY</vt:lpstr>
      <vt:lpstr>LOCAL CONNECTIVITY(Contd.)</vt:lpstr>
      <vt:lpstr>PARAMETER SHARING</vt:lpstr>
      <vt:lpstr>CONVOLVING</vt:lpstr>
      <vt:lpstr>CONVOLVING(Contd.)</vt:lpstr>
      <vt:lpstr>2)POOLING LAYERS</vt:lpstr>
      <vt:lpstr>MAX POOLING</vt:lpstr>
      <vt:lpstr>3)FULLY CONNECTED LAYER</vt:lpstr>
      <vt:lpstr>APPLICATIONS OF CNN</vt:lpstr>
      <vt:lpstr>INPUT – FIRE   INPUT -NORMAL</vt:lpstr>
      <vt:lpstr>CNN FIRE DETECTION</vt:lpstr>
      <vt:lpstr>CNN FIRE DETECTION(Contd.)</vt:lpstr>
      <vt:lpstr>GOOGLENET (INCEPTION) </vt:lpstr>
      <vt:lpstr>GOOGLENET (Contd.) </vt:lpstr>
      <vt:lpstr>CNN FIRE DETECTION(Contd.)</vt:lpstr>
      <vt:lpstr>SOFTMAX FUNCTION</vt:lpstr>
      <vt:lpstr>PowerPoint Presentation</vt:lpstr>
      <vt:lpstr>RESULTS</vt:lpstr>
      <vt:lpstr>RESULTS(Contd.)</vt:lpstr>
      <vt:lpstr>EFFECT ON PERFORMANCE AGAINST DIFFERENT ATTACKS </vt:lpstr>
      <vt:lpstr>CONCLUSION</vt:lpstr>
      <vt:lpstr>REFERENCES</vt:lpstr>
      <vt:lpstr>REFERENCES(Contd.)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118</cp:revision>
  <dcterms:created xsi:type="dcterms:W3CDTF">2018-10-27T13:05:13Z</dcterms:created>
  <dcterms:modified xsi:type="dcterms:W3CDTF">2018-10-31T07:14:09Z</dcterms:modified>
</cp:coreProperties>
</file>